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688" r:id="rId2"/>
    <p:sldId id="890" r:id="rId3"/>
    <p:sldId id="891" r:id="rId4"/>
    <p:sldId id="892" r:id="rId5"/>
    <p:sldId id="893" r:id="rId6"/>
    <p:sldId id="932" r:id="rId7"/>
    <p:sldId id="894" r:id="rId8"/>
    <p:sldId id="895" r:id="rId9"/>
    <p:sldId id="896" r:id="rId10"/>
    <p:sldId id="898" r:id="rId11"/>
    <p:sldId id="899" r:id="rId12"/>
    <p:sldId id="889" r:id="rId13"/>
    <p:sldId id="802" r:id="rId14"/>
    <p:sldId id="810" r:id="rId15"/>
    <p:sldId id="888" r:id="rId16"/>
    <p:sldId id="879" r:id="rId17"/>
    <p:sldId id="815" r:id="rId18"/>
    <p:sldId id="930" r:id="rId19"/>
    <p:sldId id="901" r:id="rId20"/>
    <p:sldId id="903" r:id="rId21"/>
    <p:sldId id="904" r:id="rId22"/>
    <p:sldId id="911" r:id="rId23"/>
    <p:sldId id="912" r:id="rId24"/>
    <p:sldId id="913" r:id="rId25"/>
    <p:sldId id="905" r:id="rId26"/>
    <p:sldId id="914" r:id="rId27"/>
    <p:sldId id="906" r:id="rId28"/>
    <p:sldId id="915" r:id="rId29"/>
    <p:sldId id="916" r:id="rId30"/>
    <p:sldId id="907" r:id="rId31"/>
    <p:sldId id="908" r:id="rId32"/>
    <p:sldId id="917" r:id="rId33"/>
    <p:sldId id="919" r:id="rId34"/>
    <p:sldId id="923" r:id="rId35"/>
    <p:sldId id="921" r:id="rId36"/>
    <p:sldId id="922" r:id="rId37"/>
    <p:sldId id="920" r:id="rId38"/>
    <p:sldId id="924" r:id="rId39"/>
    <p:sldId id="926" r:id="rId40"/>
    <p:sldId id="927" r:id="rId41"/>
    <p:sldId id="928" r:id="rId42"/>
    <p:sldId id="938" r:id="rId43"/>
    <p:sldId id="939" r:id="rId44"/>
    <p:sldId id="929" r:id="rId45"/>
  </p:sldIdLst>
  <p:sldSz cx="9144000" cy="5143500" type="screen16x9"/>
  <p:notesSz cx="6858000" cy="9144000"/>
  <p:defaultTextStyle>
    <a:defPPr>
      <a:defRPr lang="en-US"/>
    </a:defPPr>
    <a:lvl1pPr marL="0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8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55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33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11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89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66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45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22" algn="l" defTabSz="68575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22393E"/>
    <a:srgbClr val="3C636C"/>
    <a:srgbClr val="0DAB85"/>
    <a:srgbClr val="21546D"/>
    <a:srgbClr val="1692D0"/>
    <a:srgbClr val="95A5A5"/>
    <a:srgbClr val="955E0D"/>
    <a:srgbClr val="7A9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3939" autoAdjust="0"/>
  </p:normalViewPr>
  <p:slideViewPr>
    <p:cSldViewPr snapToGrid="0" snapToObjects="1">
      <p:cViewPr varScale="1">
        <p:scale>
          <a:sx n="120" d="100"/>
          <a:sy n="120" d="100"/>
        </p:scale>
        <p:origin x="180" y="108"/>
      </p:cViewPr>
      <p:guideLst>
        <p:guide orient="horz"/>
        <p:guide pos="3840"/>
        <p:guide pos="2880"/>
      </p:guideLst>
    </p:cSldViewPr>
  </p:slideViewPr>
  <p:outlineViewPr>
    <p:cViewPr>
      <p:scale>
        <a:sx n="33" d="100"/>
        <a:sy n="33" d="100"/>
      </p:scale>
      <p:origin x="0" y="132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1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1A594-041B-449E-89BC-5A6CB1F5A9AB}" type="datetimeFigureOut">
              <a:rPr lang="id-ID" smtClean="0"/>
              <a:pPr/>
              <a:t>25/04/2022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DDC53-01B7-4E0F-8BE2-02DC8C67218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1936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CCC32-3486-46B1-A8B7-921064D8D59D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495A-DD81-44F4-9F54-1F39867BF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78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55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33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11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89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66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45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22" algn="l" defTabSz="68575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9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46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65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46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75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36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88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70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14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844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02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865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116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69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034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02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003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20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43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867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928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4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11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156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893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652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150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863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915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381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641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93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10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2206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947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424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427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01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67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43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80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46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729162"/>
            <a:ext cx="91440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8457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86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7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42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51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700" y="-38100"/>
            <a:ext cx="881491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5" r:id="rId4"/>
    <p:sldLayoutId id="2147483680" r:id="rId5"/>
    <p:sldLayoutId id="2147483686" r:id="rId6"/>
  </p:sldLayoutIdLst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lang="en-US" sz="23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Roboto Medium" panose="02000000000000000000" pitchFamily="2" charset="0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5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4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200" kern="1200" dirty="0" smtClean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200" kern="1200" dirty="0">
          <a:solidFill>
            <a:schemeClr val="tx1">
              <a:lumMod val="75000"/>
              <a:lumOff val="25000"/>
            </a:schemeClr>
          </a:solidFill>
          <a:effectLst/>
          <a:latin typeface="Calibri" pitchFamily="34" charset="0"/>
          <a:ea typeface="Roboto Light" panose="02000000000000000000" pitchFamily="2" charset="0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hisinh.thitotnghiepthpt.edu.vn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529" y="1410237"/>
            <a:ext cx="7870427" cy="1490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GIÁ </a:t>
            </a:r>
          </a:p>
          <a:p>
            <a:pPr algn="ctr">
              <a:lnSpc>
                <a:spcPct val="120000"/>
              </a:lnSpc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TÁC TỔ CHỨC THI TỐT NGHIỆP THPT </a:t>
            </a:r>
          </a:p>
          <a:p>
            <a:pPr algn="ctr">
              <a:lnSpc>
                <a:spcPct val="120000"/>
              </a:lnSpc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2021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0E92B-B08F-46F8-8ECD-4C71E55305FB}"/>
              </a:ext>
            </a:extLst>
          </p:cNvPr>
          <p:cNvSpPr txBox="1"/>
          <p:nvPr/>
        </p:nvSpPr>
        <p:spPr>
          <a:xfrm>
            <a:off x="636785" y="3595908"/>
            <a:ext cx="8069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6140B-8D6F-454A-9A15-BDA833EB0D16}"/>
              </a:ext>
            </a:extLst>
          </p:cNvPr>
          <p:cNvSpPr txBox="1"/>
          <p:nvPr/>
        </p:nvSpPr>
        <p:spPr>
          <a:xfrm>
            <a:off x="636785" y="285150"/>
            <a:ext cx="8069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SỞ GIÁO DỤC VÀ ĐÀO TẠO QUẢNG TRỊ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983C879-1483-4C36-AA1C-4BAE65BCD780}"/>
              </a:ext>
            </a:extLst>
          </p:cNvPr>
          <p:cNvCxnSpPr/>
          <p:nvPr/>
        </p:nvCxnSpPr>
        <p:spPr>
          <a:xfrm>
            <a:off x="3174123" y="685260"/>
            <a:ext cx="3016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22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Đánh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giá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chung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5030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chênh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lệch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02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lệch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kéo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4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Đánh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giá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chung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503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COVID-19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phức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tạp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02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trấn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Khe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Sanh</a:t>
            </a:r>
            <a:r>
              <a:rPr lang="en-US" sz="19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19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19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giãn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CB, GV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26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529" y="1639273"/>
            <a:ext cx="7870427" cy="107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CHẾ VÀ HƯỚNG DẪN</a:t>
            </a:r>
          </a:p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 CHỨC THI TỐT NGHIỆP THPT NĂM 2022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0E92B-B08F-46F8-8ECD-4C71E55305FB}"/>
              </a:ext>
            </a:extLst>
          </p:cNvPr>
          <p:cNvSpPr txBox="1"/>
          <p:nvPr/>
        </p:nvSpPr>
        <p:spPr>
          <a:xfrm>
            <a:off x="636785" y="3595908"/>
            <a:ext cx="80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6140B-8D6F-454A-9A15-BDA833EB0D16}"/>
              </a:ext>
            </a:extLst>
          </p:cNvPr>
          <p:cNvSpPr txBox="1"/>
          <p:nvPr/>
        </p:nvSpPr>
        <p:spPr>
          <a:xfrm>
            <a:off x="636785" y="285150"/>
            <a:ext cx="8069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SỞ GIÁO DỤC VÀ ĐÀO TẠO QUẢNG TRỊ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983C879-1483-4C36-AA1C-4BAE65BCD780}"/>
              </a:ext>
            </a:extLst>
          </p:cNvPr>
          <p:cNvCxnSpPr/>
          <p:nvPr/>
        </p:nvCxnSpPr>
        <p:spPr>
          <a:xfrm>
            <a:off x="3174123" y="685260"/>
            <a:ext cx="3016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7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Quy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chế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1085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 đảm quyền của thí sinh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cấp cho các địa phương;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bảo đảm sự chỉ đạo của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GDĐT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sự phối hợp của các bộ/ngành, đặc biệt là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Công an và Thanh tra Chính phủ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 nhiệm, nhiệm vụ, quyền hạn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các tổ chức, cá nhân tham gia công tác tổ chức thi và xét tốt nghiệp được quy định cụ thể.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trình, tiến độ, kết quả thực hiện các khâu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công tác tổ chức thi và công bố, sử dụng kết thi được quy định cụ thể.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 dụng mạnh CNTT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ảo đảm các yêu cầu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ỳ thi, tổ chức Kỳ thi khoa học và gọn nhẹ.</a:t>
            </a:r>
          </a:p>
        </p:txBody>
      </p:sp>
    </p:spTree>
    <p:extLst>
      <p:ext uri="{BB962C8B-B14F-4D97-AF65-F5344CB8AC3E}">
        <p14:creationId xmlns:p14="http://schemas.microsoft.com/office/powerpoint/2010/main" val="14208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218615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Ứng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dụng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CNTT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-400050" y="716361"/>
            <a:ext cx="9544050" cy="3742156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BB9C90-C08A-4558-AA83-1DA09E0FA50E}"/>
              </a:ext>
            </a:extLst>
          </p:cNvPr>
          <p:cNvSpPr txBox="1"/>
          <p:nvPr/>
        </p:nvSpPr>
        <p:spPr>
          <a:xfrm>
            <a:off x="336175" y="831457"/>
            <a:ext cx="85450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CNTT tiếp tục được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 dụng toàn diện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các khâu của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ỳ thi.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phần mềm: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 lý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0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 ký</a:t>
            </a:r>
            <a:r>
              <a:rPr 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vi-VN" sz="20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trực tuyến</a:t>
            </a:r>
            <a:r>
              <a:rPr lang="vi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tổ chức thi, hỗ trợ chấm thi tự luận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kết quả xét tốt nghiệp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 thi trắc nghiệm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tốt các điều kiện về nhân lực,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 bị tin học, thiết bị giám sát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bảo đảm thực hiện đúng quy trình, tiến trình các công việc.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phần mềm được thiết kế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 dùng, bảo đảm phân quyền, bảo đảm chính xác, bảo mật, an toàn và hỗ trợ công tác kiểm tra bất cứ khi nào (trước, trong và sau kỳ thi)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Tổ chức công tác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tra, kiểm tra việc sử dụng phần mềm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các khâu của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ỳ thi thường xuyên và theo quy định Quy chế thi.</a:t>
            </a:r>
          </a:p>
        </p:txBody>
      </p:sp>
    </p:spTree>
    <p:extLst>
      <p:ext uri="{BB962C8B-B14F-4D97-AF65-F5344CB8AC3E}">
        <p14:creationId xmlns:p14="http://schemas.microsoft.com/office/powerpoint/2010/main" val="107105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60947" y="187486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-775435" y="-1545489"/>
            <a:ext cx="9544050" cy="3742156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EC284E-5F95-4F01-AF86-E2A58B0F1D81}"/>
              </a:ext>
            </a:extLst>
          </p:cNvPr>
          <p:cNvSpPr txBox="1"/>
          <p:nvPr/>
        </p:nvSpPr>
        <p:spPr>
          <a:xfrm>
            <a:off x="312820" y="727189"/>
            <a:ext cx="84557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 algn="just">
              <a:spcAft>
                <a:spcPts val="600"/>
              </a:spcAft>
              <a:buFont typeface="+mj-lt"/>
              <a:buAutoNum type="arabicPeriod"/>
            </a:pP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Lịch công tác Kỳ thi:</a:t>
            </a:r>
          </a:p>
          <a:p>
            <a:pPr marL="685778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Thời gian ĐKDT: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4/5/2022 đến 13/5/2022</a:t>
            </a:r>
          </a:p>
          <a:p>
            <a:pPr marL="685778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Thời gian công bố kết quả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 02 ngày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24/7/2022</a:t>
            </a:r>
          </a:p>
          <a:p>
            <a:pPr marL="346075" indent="-346075" algn="just">
              <a:spcAft>
                <a:spcPts val="600"/>
              </a:spcAft>
              <a:buFont typeface="+mj-lt"/>
              <a:buAutoNum type="arabicPeriod"/>
            </a:pP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Đăng ký dự thi:</a:t>
            </a:r>
          </a:p>
          <a:p>
            <a:pPr marL="685778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 ký dự thi trực tuyến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thí sinh lớp 12 thông qua tài khoản là số CCCD/CMND hoặc mã định danh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778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Phiếu đăng ký dự thi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bao gồm đăng ký xét tuyển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ĐH, CĐ (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ĐH, CĐ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vi-V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778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thường trú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thay cho Hộ khẩu thường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000" dirty="0">
              <a:solidFill>
                <a:srgbClr val="2239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3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423511" y="212692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-775435" y="-1545489"/>
            <a:ext cx="9544050" cy="3742156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EC284E-5F95-4F01-AF86-E2A58B0F1D81}"/>
              </a:ext>
            </a:extLst>
          </p:cNvPr>
          <p:cNvSpPr txBox="1"/>
          <p:nvPr/>
        </p:nvSpPr>
        <p:spPr>
          <a:xfrm>
            <a:off x="375385" y="859927"/>
            <a:ext cx="83258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lvl="1" indent="-341313" algn="just">
              <a:spcAft>
                <a:spcPts val="1200"/>
              </a:spcAft>
              <a:buFont typeface="+mj-lt"/>
              <a:buAutoNum type="arabicPeriod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 Điểm thi phải bố trí địa điểm bảo đảm an toàn, cách biệt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thi tối thiểu 25 mét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bảo quản vật dụng cá nhân và các tài liệu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vật dụng bị cấm</a:t>
            </a:r>
            <a:r>
              <a:rPr lang="vi-VN" sz="2000" dirty="0">
                <a:solidFill>
                  <a:srgbClr val="2239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2239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6075" lvl="1" indent="-341313" algn="just">
              <a:spcAft>
                <a:spcPts val="1200"/>
              </a:spcAft>
              <a:buFont typeface="+mj-lt"/>
              <a:buAutoNum type="arabicPeriod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CBCT thông báo rõ: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 hành vi cung cấp, tiết lộ đề thi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thời hạn bảo vệ bí mật nhà nước độ Tối mật đối với đề thi đều bị coi là làm lộ bí mật nhà nước và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 xử lý theo quy định của pháp luật.</a:t>
            </a:r>
          </a:p>
          <a:p>
            <a:pPr marL="346075" lvl="1" indent="-341313" algn="just">
              <a:spcAft>
                <a:spcPts val="1200"/>
              </a:spcAft>
              <a:buFont typeface="+mj-lt"/>
              <a:buAutoNum type="arabicPeriod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 Điểm thi quy định một số cách đánh số báo danh trong phòng thi cho từng buổi thi tại Điểm thi và tổ chức cho CBCT thứ hai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 thăm cách đánh số báo danh đồng thời với bắt thăm phòng thi trước buổi thi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3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540157" y="110723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Lịch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-400050" y="827363"/>
            <a:ext cx="9544050" cy="3742156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626EB8-D712-4D30-B5DA-A3F05D548F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11746"/>
              </p:ext>
            </p:extLst>
          </p:nvPr>
        </p:nvGraphicFramePr>
        <p:xfrm>
          <a:off x="980465" y="800683"/>
          <a:ext cx="7348985" cy="39753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0057">
                  <a:extLst>
                    <a:ext uri="{9D8B030D-6E8A-4147-A177-3AD203B41FA5}">
                      <a16:colId xmlns:a16="http://schemas.microsoft.com/office/drawing/2014/main" val="4235980711"/>
                    </a:ext>
                  </a:extLst>
                </a:gridCol>
                <a:gridCol w="939996">
                  <a:extLst>
                    <a:ext uri="{9D8B030D-6E8A-4147-A177-3AD203B41FA5}">
                      <a16:colId xmlns:a16="http://schemas.microsoft.com/office/drawing/2014/main" val="3985992955"/>
                    </a:ext>
                  </a:extLst>
                </a:gridCol>
                <a:gridCol w="1043867">
                  <a:extLst>
                    <a:ext uri="{9D8B030D-6E8A-4147-A177-3AD203B41FA5}">
                      <a16:colId xmlns:a16="http://schemas.microsoft.com/office/drawing/2014/main" val="2309561749"/>
                    </a:ext>
                  </a:extLst>
                </a:gridCol>
                <a:gridCol w="1043867">
                  <a:extLst>
                    <a:ext uri="{9D8B030D-6E8A-4147-A177-3AD203B41FA5}">
                      <a16:colId xmlns:a16="http://schemas.microsoft.com/office/drawing/2014/main" val="134267528"/>
                    </a:ext>
                  </a:extLst>
                </a:gridCol>
                <a:gridCol w="1043867">
                  <a:extLst>
                    <a:ext uri="{9D8B030D-6E8A-4147-A177-3AD203B41FA5}">
                      <a16:colId xmlns:a16="http://schemas.microsoft.com/office/drawing/2014/main" val="2719267007"/>
                    </a:ext>
                  </a:extLst>
                </a:gridCol>
                <a:gridCol w="1045340">
                  <a:extLst>
                    <a:ext uri="{9D8B030D-6E8A-4147-A177-3AD203B41FA5}">
                      <a16:colId xmlns:a16="http://schemas.microsoft.com/office/drawing/2014/main" val="1542693841"/>
                    </a:ext>
                  </a:extLst>
                </a:gridCol>
                <a:gridCol w="1045340">
                  <a:extLst>
                    <a:ext uri="{9D8B030D-6E8A-4147-A177-3AD203B41FA5}">
                      <a16:colId xmlns:a16="http://schemas.microsoft.com/office/drawing/2014/main" val="994457980"/>
                    </a:ext>
                  </a:extLst>
                </a:gridCol>
                <a:gridCol w="56651">
                  <a:extLst>
                    <a:ext uri="{9D8B030D-6E8A-4147-A177-3AD203B41FA5}">
                      <a16:colId xmlns:a16="http://schemas.microsoft.com/office/drawing/2014/main" val="984257526"/>
                    </a:ext>
                  </a:extLst>
                </a:gridCol>
              </a:tblGrid>
              <a:tr h="633140">
                <a:tc>
                  <a:txBody>
                    <a:bodyPr/>
                    <a:lstStyle/>
                    <a:p>
                      <a:pPr indent="4699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vi-V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>
                  <a:txBody>
                    <a:bodyPr/>
                    <a:lstStyle/>
                    <a:p>
                      <a:pPr indent="4699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vi-V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 gridSpan="2">
                  <a:txBody>
                    <a:bodyPr/>
                    <a:lstStyle/>
                    <a:p>
                      <a:pPr indent="4699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 thi/Môn thi thành phần của bài thi tổ hợp</a:t>
                      </a:r>
                      <a:endParaRPr lang="vi-V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699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làm bài</a:t>
                      </a:r>
                      <a:endParaRPr lang="vi-V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>
                  <a:txBody>
                    <a:bodyPr/>
                    <a:lstStyle/>
                    <a:p>
                      <a:pPr indent="4699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 phát đề thi cho thí sinh</a:t>
                      </a:r>
                      <a:endParaRPr lang="vi-V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>
                  <a:txBody>
                    <a:bodyPr/>
                    <a:lstStyle/>
                    <a:p>
                      <a:pPr indent="4699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 bắt đầu làm bài</a:t>
                      </a:r>
                      <a:endParaRPr lang="vi-V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2599509"/>
                  </a:ext>
                </a:extLst>
              </a:tr>
              <a:tr h="2013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/2022</a:t>
                      </a:r>
                      <a:endParaRPr lang="vi-V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giờ 00: Họp cán bộ làm công tác coi thi tại Điểm thi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524664"/>
                  </a:ext>
                </a:extLst>
              </a:tr>
              <a:tr h="61230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699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 gridSpan="6">
                  <a:txBody>
                    <a:bodyPr/>
                    <a:lstStyle/>
                    <a:p>
                      <a:pPr marL="19685" algn="jus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giờ 00: </a:t>
                      </a:r>
                      <a:r>
                        <a:rPr lang="vi-VN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 sinh đến phòng thi làm thủ tục dự thi, đính chính sai sót (nếu có) và nghe phổ biến Quy chế thi, Lịch thi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865889"/>
                  </a:ext>
                </a:extLst>
              </a:tr>
              <a:tr h="2013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/2022</a:t>
                      </a:r>
                      <a:endParaRPr lang="vi-V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1016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 văn 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016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phút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giờ 30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giờ 35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0592120"/>
                  </a:ext>
                </a:extLst>
              </a:tr>
              <a:tr h="20139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 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phút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giờ 20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giờ 30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6860870"/>
                  </a:ext>
                </a:extLst>
              </a:tr>
              <a:tr h="201399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/2022</a:t>
                      </a:r>
                      <a:endParaRPr lang="vi-V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indent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 thi KHTN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lí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phút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giờ 30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giờ 35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9528714"/>
                  </a:ext>
                </a:extLst>
              </a:tr>
              <a:tr h="20139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 học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phút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giờ 30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giờ 35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249968"/>
                  </a:ext>
                </a:extLst>
              </a:tr>
              <a:tr h="20139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 học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phút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giờ 30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giờ 35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4225188"/>
                  </a:ext>
                </a:extLst>
              </a:tr>
              <a:tr h="20139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 thi KHXH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 sử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phút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giờ 30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 giờ 35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5912880"/>
                  </a:ext>
                </a:extLst>
              </a:tr>
              <a:tr h="20139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 lí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phút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giờ 30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 giờ 35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40961847"/>
                  </a:ext>
                </a:extLst>
              </a:tr>
              <a:tr h="41726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 dục công dân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phút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giờ 30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 giờ 35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262312"/>
                  </a:ext>
                </a:extLst>
              </a:tr>
              <a:tr h="20139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Ngoại ngữ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phút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giờ 20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giờ 30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5499379"/>
                  </a:ext>
                </a:extLst>
              </a:tr>
              <a:tr h="201399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/2022</a:t>
                      </a:r>
                      <a:endParaRPr lang="vi-V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 phòng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54" marR="15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400" dirty="0">
                          <a:effectLst/>
                        </a:rPr>
                        <a:t> 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668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85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Quy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định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mã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trong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Kỳ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0DBD9F-1B0B-44F4-A600-065C4DF2E4C2}"/>
              </a:ext>
            </a:extLst>
          </p:cNvPr>
          <p:cNvSpPr txBox="1"/>
          <p:nvPr/>
        </p:nvSpPr>
        <p:spPr>
          <a:xfrm>
            <a:off x="472965" y="814326"/>
            <a:ext cx="8324193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Mã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Sở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GDĐT: </a:t>
            </a:r>
            <a:r>
              <a:rPr lang="en-US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32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Mỗi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(ĐKDT)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mã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gồm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001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999,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đó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Mã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001, 002…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900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phổ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GDNN-GDTX,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thuộc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khoản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chế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đang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2021-2022) ĐKDT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Mã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901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999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nơi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thuộc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b,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khoản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chế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gọi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tắt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do) ĐKDT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825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0DBD9F-1B0B-44F4-A600-065C4DF2E4C2}"/>
              </a:ext>
            </a:extLst>
          </p:cNvPr>
          <p:cNvSpPr txBox="1"/>
          <p:nvPr/>
        </p:nvSpPr>
        <p:spPr>
          <a:xfrm>
            <a:off x="472965" y="814326"/>
            <a:ext cx="8324193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cần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chuẩn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bị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kiện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về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cơ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sở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vật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chất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thiết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bị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cần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thiết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việc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ĐKDT;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chức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kiểm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kiểm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chéo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ĐKDT,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THPT,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đặc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biệt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lưu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ý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về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diện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ưu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tiên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khuyến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khích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THPT;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chức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lưu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giữ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tượng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đang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2021-2022: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Thực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trực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tuyến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trên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QLT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phổ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do: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Thực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(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nếu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trực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do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Sở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GDĐT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4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Số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liệu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5" y="832812"/>
            <a:ext cx="840843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Đợt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8529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30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01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06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2020). 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366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60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2023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1.438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18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GDĐT; 567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y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102;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220;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245).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en-US" sz="20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0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076633-1E25-4EA2-A31D-D9F4C27F55FB}"/>
              </a:ext>
            </a:extLst>
          </p:cNvPr>
          <p:cNvSpPr txBox="1"/>
          <p:nvPr/>
        </p:nvSpPr>
        <p:spPr>
          <a:xfrm>
            <a:off x="472965" y="734408"/>
            <a:ext cx="8324193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26/4/2022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hết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28/4/2022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phổ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cấp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đang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2021-2022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tài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khoản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CCCD/CMND;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CCCD/CMND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thì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mã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cơ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quan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cấp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thay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thế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mật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khẩu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truy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cập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QLT.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này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thử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QLT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ngay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cấp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tài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khoản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mật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khẩu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hết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03/5/2022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sẽ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cấp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tài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khoản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CCCD/CMND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mật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khẩu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vào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QLT qua internet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chỉ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http://thisinh.thitotnghiepthpt.edu.vn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209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8287A-533A-460B-8327-5741ADE0201A}"/>
              </a:ext>
            </a:extLst>
          </p:cNvPr>
          <p:cNvSpPr txBox="1"/>
          <p:nvPr/>
        </p:nvSpPr>
        <p:spPr>
          <a:xfrm>
            <a:off x="472965" y="738200"/>
            <a:ext cx="8324193" cy="321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trách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nhiệm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hướng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dẫn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chuẩn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bị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đầy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đủ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đúng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soát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đảm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độ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đặc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biệt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về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diện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ưu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tiên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cộng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ưu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tiên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nếu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xem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kiện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tuyệt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lệ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kê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khai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đảm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về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mã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tỉnh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phố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mã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phổ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,...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đúng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615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8287A-533A-460B-8327-5741ADE0201A}"/>
              </a:ext>
            </a:extLst>
          </p:cNvPr>
          <p:cNvSpPr txBox="1"/>
          <p:nvPr/>
        </p:nvSpPr>
        <p:spPr>
          <a:xfrm>
            <a:off x="472965" y="738200"/>
            <a:ext cx="8324193" cy="303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phần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đang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2021-2022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chỉ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(KHTN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KHXH)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THPT. 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thuộc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khoản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chế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chỉ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phần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cùng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kết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thúc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thay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về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đã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805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8287A-533A-460B-8327-5741ADE0201A}"/>
              </a:ext>
            </a:extLst>
          </p:cNvPr>
          <p:cNvSpPr txBox="1"/>
          <p:nvPr/>
        </p:nvSpPr>
        <p:spPr>
          <a:xfrm>
            <a:off x="472965" y="738200"/>
            <a:ext cx="8324193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chọn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 (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ngôn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Pháp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Trung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Đức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Hàn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đang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phổ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viên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GDTX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lấy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kết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quả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tuyển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ĐH, CĐ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Giáo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dục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dân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KHXH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195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8287A-533A-460B-8327-5741ADE0201A}"/>
              </a:ext>
            </a:extLst>
          </p:cNvPr>
          <p:cNvSpPr txBox="1"/>
          <p:nvPr/>
        </p:nvSpPr>
        <p:spPr>
          <a:xfrm>
            <a:off x="472965" y="738200"/>
            <a:ext cx="8324193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miễn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THPT: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viên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đội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tuyển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Olympic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quốc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tế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trưởng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GDĐT.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chứng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chỉ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giống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môn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đang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phổ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lệ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giá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trị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dụng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ít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06/7/2022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đạt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mức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thiểu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42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AD57BA-190B-43A5-AE51-DFD688F827EF}"/>
              </a:ext>
            </a:extLst>
          </p:cNvPr>
          <p:cNvSpPr txBox="1"/>
          <p:nvPr/>
        </p:nvSpPr>
        <p:spPr>
          <a:xfrm>
            <a:off x="477727" y="738200"/>
            <a:ext cx="82931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thuộc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khoản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chế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nguyện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vọng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xem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lưu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khoản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38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chế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lưu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trưởng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phổ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nơi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Kỳ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Kỳ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2022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tỉnh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khác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tỉnh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đã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Kỳ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lưu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Sở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GDĐT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nơi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đã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37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AD57BA-190B-43A5-AE51-DFD688F827EF}"/>
              </a:ext>
            </a:extLst>
          </p:cNvPr>
          <p:cNvSpPr txBox="1"/>
          <p:nvPr/>
        </p:nvSpPr>
        <p:spPr>
          <a:xfrm>
            <a:off x="477727" y="738200"/>
            <a:ext cx="8293156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thuộc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khoản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chế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bạ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chương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dành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chương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Nếu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bị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mất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bạ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nguyện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vọng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2022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sao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bạ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cấp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sao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kết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quả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tập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trên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cơ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sở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chiếu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lưu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phổ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nơi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căn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cứ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vào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kỳ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Sở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GDĐT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Ảnh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ảnh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màu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cỡ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4x6 cm,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CCCD/CMND,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chụp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nộp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quá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06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tháng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Ảnh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quét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ảnh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đã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file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ảnh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chụp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ảnh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ngay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Ảnh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đưa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vào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độ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phân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400x600 pixels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gắn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93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623CA1-CBDB-44F9-BB6C-EAEE7B9B4DA1}"/>
              </a:ext>
            </a:extLst>
          </p:cNvPr>
          <p:cNvSpPr txBox="1"/>
          <p:nvPr/>
        </p:nvSpPr>
        <p:spPr>
          <a:xfrm>
            <a:off x="472965" y="738200"/>
            <a:ext cx="8324193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ĐKDT:</a:t>
            </a:r>
          </a:p>
          <a:p>
            <a:pPr marL="68577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04/5/2022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17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giờ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13/5/2022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1028655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đang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2021-2022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1028655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photocopy CMND/CCCD,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dữ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liệu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vào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QLT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phong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bì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dán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tem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ghi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rõ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chỉ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nếu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cần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</a:p>
          <a:p>
            <a:pPr marL="1028655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hoàn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dữ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liệu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trên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QLT,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ĐKDT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QLT,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giáo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viên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rà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soát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000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623CA1-CBDB-44F9-BB6C-EAEE7B9B4DA1}"/>
              </a:ext>
            </a:extLst>
          </p:cNvPr>
          <p:cNvSpPr txBox="1"/>
          <p:nvPr/>
        </p:nvSpPr>
        <p:spPr>
          <a:xfrm>
            <a:off x="472965" y="738200"/>
            <a:ext cx="832419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Thời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ĐKDT: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Chậm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nhất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17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giờ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13/5/2022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hoàn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thành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việc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Sở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GDĐT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hoàn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thành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việc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rà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soát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bảo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lưu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chỉnh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sửa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sai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sót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(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nếu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trước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21/5/2022.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Chậm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nhất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17/5/2022,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hoàn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thành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việc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In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ĐKDT,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1,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đang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2021-2022;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tên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đóng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dấu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trên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đã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in;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lưu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1;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giao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lại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2.</a:t>
            </a:r>
          </a:p>
        </p:txBody>
      </p:sp>
    </p:spTree>
    <p:extLst>
      <p:ext uri="{BB962C8B-B14F-4D97-AF65-F5344CB8AC3E}">
        <p14:creationId xmlns:p14="http://schemas.microsoft.com/office/powerpoint/2010/main" val="32163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14906F-2A05-4FC1-9F91-10E2C069708D}"/>
              </a:ext>
            </a:extLst>
          </p:cNvPr>
          <p:cNvSpPr txBox="1"/>
          <p:nvPr/>
        </p:nvSpPr>
        <p:spPr>
          <a:xfrm>
            <a:off x="472966" y="731083"/>
            <a:ext cx="829791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ĐKDT:</a:t>
            </a:r>
          </a:p>
          <a:p>
            <a:pPr marL="68577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Chậm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10/6/2022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1028655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QLT.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Ngay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xong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dữ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tin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QLT,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giáo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viên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chủ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nhiệm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phân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soát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117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290775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Số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liệu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503024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GDĐT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4400" indent="-284163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02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91440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02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en-US" sz="20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75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14906F-2A05-4FC1-9F91-10E2C069708D}"/>
              </a:ext>
            </a:extLst>
          </p:cNvPr>
          <p:cNvSpPr txBox="1"/>
          <p:nvPr/>
        </p:nvSpPr>
        <p:spPr>
          <a:xfrm>
            <a:off x="472966" y="731083"/>
            <a:ext cx="829791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ĐKDT:</a:t>
            </a:r>
          </a:p>
          <a:p>
            <a:pPr marL="685778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Chậm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10/6/2022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1028655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liên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quan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Kỳ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xem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kiện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nếu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đủ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kiện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lệ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báo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trực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đó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in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sách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thứ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a, b, c,…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tên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đang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2021-2022,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tượng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do.</a:t>
            </a:r>
          </a:p>
        </p:txBody>
      </p:sp>
    </p:spTree>
    <p:extLst>
      <p:ext uri="{BB962C8B-B14F-4D97-AF65-F5344CB8AC3E}">
        <p14:creationId xmlns:p14="http://schemas.microsoft.com/office/powerpoint/2010/main" val="25998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A5BE8A-AD6B-4EB1-A003-1964BFEE158E}"/>
              </a:ext>
            </a:extLst>
          </p:cNvPr>
          <p:cNvSpPr txBox="1"/>
          <p:nvPr/>
        </p:nvSpPr>
        <p:spPr>
          <a:xfrm>
            <a:off x="472965" y="743926"/>
            <a:ext cx="832419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phổ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hướng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dẫn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CCCD/CMND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trước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CCCD/CMND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mã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thì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Hệ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Quản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lý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sẽ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gán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mã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gồm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quản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lý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Những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nguyện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vọng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tuyển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ĐH, CĐ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thì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điện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thoại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email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mình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US" sz="21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6075" algn="just">
              <a:spcBef>
                <a:spcPts val="600"/>
              </a:spcBef>
            </a:pPr>
            <a:r>
              <a:rPr lang="en-US" sz="210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Lưu</a:t>
            </a:r>
            <a:r>
              <a:rPr lang="en-US" sz="21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ý: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đã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tuyển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dùng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CCCD/CMND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thống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nhất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tuyển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Mọi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chứng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hưởng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ưu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tiên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khuyến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khích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liên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quan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phải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nộp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trước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04/6/2022.</a:t>
            </a:r>
          </a:p>
        </p:txBody>
      </p:sp>
    </p:spTree>
    <p:extLst>
      <p:ext uri="{BB962C8B-B14F-4D97-AF65-F5344CB8AC3E}">
        <p14:creationId xmlns:p14="http://schemas.microsoft.com/office/powerpoint/2010/main" val="229082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Tổ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chức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đăng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ký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dự</a:t>
            </a:r>
            <a:r>
              <a:rPr lang="en-US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lang="en-US" sz="2400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thi</a:t>
            </a:r>
            <a:endParaRPr lang="en-US" sz="2400" b="1" kern="0" dirty="0">
              <a:solidFill>
                <a:schemeClr val="tx1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A5BE8A-AD6B-4EB1-A003-1964BFEE158E}"/>
              </a:ext>
            </a:extLst>
          </p:cNvPr>
          <p:cNvSpPr txBox="1"/>
          <p:nvPr/>
        </p:nvSpPr>
        <p:spPr>
          <a:xfrm>
            <a:off x="472965" y="743926"/>
            <a:ext cx="8324193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trách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nhiệm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ảo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quản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1,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ký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THPT,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kèm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sách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xuất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kịp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phục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vụ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thanh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tác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yêu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cầu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sửa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chữa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nếu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</a:p>
          <a:p>
            <a:pPr marL="68577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Sở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GDĐT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sách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Phiếu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2021-2022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túi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hồ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sơ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ĐKDT (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bản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sao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CCCD/CMND)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thí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tự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do.</a:t>
            </a:r>
          </a:p>
        </p:txBody>
      </p:sp>
    </p:spTree>
    <p:extLst>
      <p:ext uri="{BB962C8B-B14F-4D97-AF65-F5344CB8AC3E}">
        <p14:creationId xmlns:p14="http://schemas.microsoft.com/office/powerpoint/2010/main" val="5257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529" y="1410237"/>
            <a:ext cx="7870427" cy="159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TÁC TUYỂN SINH ĐẠI HỌC, </a:t>
            </a:r>
          </a:p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ĐẲNG NGÀNH GIÁO DỤC MẦM NON</a:t>
            </a:r>
          </a:p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2022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0E92B-B08F-46F8-8ECD-4C71E55305FB}"/>
              </a:ext>
            </a:extLst>
          </p:cNvPr>
          <p:cNvSpPr txBox="1"/>
          <p:nvPr/>
        </p:nvSpPr>
        <p:spPr>
          <a:xfrm>
            <a:off x="647824" y="3595908"/>
            <a:ext cx="8069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6140B-8D6F-454A-9A15-BDA833EB0D16}"/>
              </a:ext>
            </a:extLst>
          </p:cNvPr>
          <p:cNvSpPr txBox="1"/>
          <p:nvPr/>
        </p:nvSpPr>
        <p:spPr>
          <a:xfrm>
            <a:off x="636785" y="285150"/>
            <a:ext cx="8069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 GIÁO DỤC VÀ ĐÀO TẠO QUẢNG TRỊ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983C879-1483-4C36-AA1C-4BAE65BCD780}"/>
              </a:ext>
            </a:extLst>
          </p:cNvPr>
          <p:cNvCxnSpPr/>
          <p:nvPr/>
        </p:nvCxnSpPr>
        <p:spPr>
          <a:xfrm>
            <a:off x="3174123" y="685260"/>
            <a:ext cx="3016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68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636371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ĐIỂM MỚI TRONG DỰ THẢO QUY CHẾ TUYỂN SINH</a:t>
            </a:r>
            <a:endParaRPr lang="en-US" sz="2000" b="1" kern="0" dirty="0">
              <a:solidFill>
                <a:srgbClr val="0000FF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5B2331-47E9-40C2-AB44-7B9C09EF0B88}"/>
              </a:ext>
            </a:extLst>
          </p:cNvPr>
          <p:cNvSpPr txBox="1"/>
          <p:nvPr/>
        </p:nvSpPr>
        <p:spPr>
          <a:xfrm flipH="1">
            <a:off x="377878" y="738200"/>
            <a:ext cx="8393005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spcBef>
                <a:spcPts val="1600"/>
              </a:spcBef>
              <a:buFont typeface="Wingdings" panose="05000000000000000000" pitchFamily="2" charset="2"/>
              <a:buChar char="v"/>
            </a:pP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(ĐKXT)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 )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Bef>
                <a:spcPts val="1600"/>
              </a:spcBef>
              <a:buFont typeface="Wingdings" panose="05000000000000000000" pitchFamily="2" charset="2"/>
              <a:buChar char="v"/>
            </a:pP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ĐKXT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=&gt;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8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58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ĐIỂM MỚI TRONG DỰ THẢO QUY CHẾ TUYỂN SINH</a:t>
            </a:r>
            <a:endParaRPr lang="en-US" sz="2000" b="1" kern="0" dirty="0">
              <a:solidFill>
                <a:srgbClr val="0000FF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80B6E-BC8E-45D6-9B49-E25956595E3B}"/>
              </a:ext>
            </a:extLst>
          </p:cNvPr>
          <p:cNvSpPr txBox="1"/>
          <p:nvPr/>
        </p:nvSpPr>
        <p:spPr>
          <a:xfrm flipH="1">
            <a:off x="346841" y="726543"/>
            <a:ext cx="84503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600"/>
              </a:spcBef>
              <a:buFont typeface="Wingdings" panose="05000000000000000000" pitchFamily="2" charset="2"/>
              <a:buChar char="v"/>
            </a:pP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30%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Bef>
                <a:spcPts val="1600"/>
              </a:spcBef>
              <a:buFont typeface="Wingdings" panose="05000000000000000000" pitchFamily="2" charset="2"/>
              <a:buChar char="v"/>
            </a:pP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  <a:p>
            <a:pPr marL="342900" indent="-342900" algn="just">
              <a:spcBef>
                <a:spcPts val="1600"/>
              </a:spcBef>
              <a:buFont typeface="Wingdings" panose="05000000000000000000" pitchFamily="2" charset="2"/>
              <a:buChar char="v"/>
            </a:pP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rủi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Bef>
                <a:spcPts val="1600"/>
              </a:spcBef>
              <a:buFont typeface="Wingdings" panose="05000000000000000000" pitchFamily="2" charset="2"/>
              <a:buChar char="v"/>
            </a:pP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389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000" b="1" kern="0" dirty="0">
                <a:solidFill>
                  <a:srgbClr val="0000FF"/>
                </a:solidFill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ĐỐI VỚI CÁC ĐIỂM TIẾP NHẬN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B875B2-1370-4872-82F9-29E128D68ADB}"/>
              </a:ext>
            </a:extLst>
          </p:cNvPr>
          <p:cNvSpPr txBox="1"/>
          <p:nvPr/>
        </p:nvSpPr>
        <p:spPr>
          <a:xfrm flipH="1">
            <a:off x="346840" y="738200"/>
            <a:ext cx="8544911" cy="426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ĐKDT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ĐKXT.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ĐKDT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ĐKXT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NVXT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NVXT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1600"/>
              </a:spcBef>
              <a:buFont typeface="Wingdings" panose="05000000000000000000" pitchFamily="2" charset="2"/>
              <a:buChar char="v"/>
            </a:pPr>
            <a:endParaRPr lang="vi-VN" sz="1800" dirty="0">
              <a:solidFill>
                <a:srgbClr val="003D9E"/>
              </a:solidFill>
              <a:ea typeface="#9Slide03 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6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VỚI THÍ SINH</a:t>
            </a:r>
            <a:endParaRPr lang="en-US" sz="2000" b="1" kern="0" dirty="0">
              <a:solidFill>
                <a:srgbClr val="0000FF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BBEA83-B00B-4294-BD27-65288C5127E4}"/>
              </a:ext>
            </a:extLst>
          </p:cNvPr>
          <p:cNvSpPr txBox="1"/>
          <p:nvPr/>
        </p:nvSpPr>
        <p:spPr>
          <a:xfrm flipH="1">
            <a:off x="373117" y="816420"/>
            <a:ext cx="839776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Tìm hiểu kỹ thông tin tuyển sinh trong Đề án tuyển sinh của trường </a:t>
            </a:r>
            <a:r>
              <a:rPr lang="vi-VN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đã được công bố công khai trên trang thông tin điện tử của trường.</a:t>
            </a:r>
            <a:endParaRPr lang="en-US" sz="2000" dirty="0">
              <a:latin typeface="Times New Roman" panose="02020603050405020304" pitchFamily="18" charset="0"/>
              <a:ea typeface="#9Slide03 Roboto" panose="02000000000000000000" pitchFamily="2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Tìm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hiểu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thông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tin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về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điều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kiện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hồ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sơ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nộp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hồ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sơ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ĐKXT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thẳng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ƯTXT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theo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quy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định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Bộ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GDĐT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hướng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dẫn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chi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tiết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từng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trường</a:t>
            </a:r>
            <a:r>
              <a:rPr lang="en-US" alt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dùng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minh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thư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Mã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thay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suốt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tốt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nghiệp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THPT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XT,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chỉnh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nguyện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vọng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ĐKXT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kể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cơ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sở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đào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nguyện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vọng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đợt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dịch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quốc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GDĐT,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khoản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nộp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lệ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896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 ĐỐI VỚI THÍ SINH</a:t>
            </a:r>
            <a:endParaRPr lang="en-US" sz="2000" b="1" kern="0" dirty="0">
              <a:solidFill>
                <a:srgbClr val="0000FF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BBEA83-B00B-4294-BD27-65288C5127E4}"/>
              </a:ext>
            </a:extLst>
          </p:cNvPr>
          <p:cNvSpPr txBox="1"/>
          <p:nvPr/>
        </p:nvSpPr>
        <p:spPr>
          <a:xfrm flipH="1">
            <a:off x="373117" y="738200"/>
            <a:ext cx="8397766" cy="444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do,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tốt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nghiệp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THPT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ĐK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tốt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nghiệp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Đối với một số trường xét tuyển theo phương thức riêng, thí sinh chú ý phải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thực hiện đăng ký và nộp hồ sơ xét tuyển cho trường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(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nếu trường có yêu cầu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)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ĐỒNG THỜI đăng ký nguyện vọng trên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ệ thống của Bộ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GDĐT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#9Slide03 Roboto" panose="02000000000000000000" pitchFamily="2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 ký nguyện vọng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trên 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vi-VN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ệ thống của Bộ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GDĐT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riêng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vẫn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nộp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hồ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sơ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, minh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chứng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thẳng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ưu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tiên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thẳng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gửi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hồ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sơ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cơ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sở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đào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vi-VN" sz="1800" dirty="0">
              <a:ea typeface="#9Slide03 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3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 ĐỐI VỚI THÍ SINH</a:t>
            </a:r>
            <a:endParaRPr lang="en-US" sz="2000" b="1" kern="0" dirty="0">
              <a:solidFill>
                <a:srgbClr val="0000FF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39C89-3982-4665-AFCB-8BDC4BB1D134}"/>
              </a:ext>
            </a:extLst>
          </p:cNvPr>
          <p:cNvSpPr txBox="1"/>
          <p:nvPr/>
        </p:nvSpPr>
        <p:spPr>
          <a:xfrm flipH="1">
            <a:off x="346841" y="738200"/>
            <a:ext cx="8450318" cy="4402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Thông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tin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NVXT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trị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nguyện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vọng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phiếu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chịu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trách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NVXT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tuyến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khai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  <a:endParaRPr lang="vi-VN" sz="2000" dirty="0">
              <a:solidFill>
                <a:srgbClr val="FF0000"/>
              </a:solidFill>
              <a:latin typeface="Times New Roman" panose="02020603050405020304" pitchFamily="18" charset="0"/>
              <a:ea typeface="#9Slide03 Roboto" panose="02000000000000000000" pitchFamily="2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 sinh đăng ký dự thi có nhu cầu đăng ký xét tuyển (sau khi thi tốt nghiệp THPT)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phải tích vào mục đăng ký xét tuyển ĐH, CĐ ngay khi đăng ký dự thi</a:t>
            </a:r>
            <a:r>
              <a:rPr lang="pt-BR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vi-VN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Phải ghi đúng mã trường/cơ sở/phân hiệu, mã ngành/nhóm ngành, mã tổ hợp xét tuyển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vi-VN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#9Slide03 Roboto" panose="02000000000000000000" pitchFamily="2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minh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ưu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tiên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lên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 sinh ĐKXT và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o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các ngành có xét điểm thi chứng chỉ ngoại ngữ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)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nhập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lên hệ thống.</a:t>
            </a:r>
            <a:endParaRPr lang="en-US" sz="2000" dirty="0">
              <a:latin typeface="Times New Roman" panose="02020603050405020304" pitchFamily="18" charset="0"/>
              <a:ea typeface="#9Slide03 Roboto" panose="02000000000000000000" pitchFamily="2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endParaRPr lang="vi-VN" sz="1800" dirty="0">
              <a:ea typeface="#9Slide03 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88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Đánh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giá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chung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49251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ts val="600"/>
              </a:spcBef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phách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tiện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in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33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 ĐỐI VỚI THÍ SINH</a:t>
            </a:r>
            <a:endParaRPr lang="en-US" sz="2000" b="1" kern="0" dirty="0">
              <a:solidFill>
                <a:srgbClr val="0000FF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FBEAAE-D370-45AF-870C-6D5B881D73D4}"/>
              </a:ext>
            </a:extLst>
          </p:cNvPr>
          <p:cNvSpPr txBox="1"/>
          <p:nvPr/>
        </p:nvSpPr>
        <p:spPr>
          <a:xfrm flipH="1">
            <a:off x="346840" y="738201"/>
            <a:ext cx="8501503" cy="4171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ĐKXT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vào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trường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thuộc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an,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Quốc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phòng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ngoài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quy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định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Quy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chế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còn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phải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thực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hiện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quy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định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hướng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dẫn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Bộ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liên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quan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dự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thi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theo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quy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định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Phải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nguyện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vọng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1,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đúng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nhóm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ngành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đã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đạt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sơ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).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Đăng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ký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sơ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tại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địa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phương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vi-VN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Đối với thí sinh đăng ký ngành có môn năng khiếu, cần liên hệ với các trường để thực hiện đăng ký và dự thi môn năng khiếu</a:t>
            </a:r>
            <a:r>
              <a:rPr lang="vi-VN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đã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xác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nhận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nhập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học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không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được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tham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gia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xét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đợt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1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và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đợt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tiếp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theo.</a:t>
            </a:r>
            <a:endParaRPr lang="en-US" altLang="en-US" sz="1800" dirty="0">
              <a:latin typeface="Times New Roman" panose="02020603050405020304" pitchFamily="18" charset="0"/>
              <a:ea typeface="#9Slide03 Roboto" panose="02000000000000000000" pitchFamily="2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trúng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thẳng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gửi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hồ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sơ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và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xác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nhận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nhập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học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tại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các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trường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vi-VN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 sinh xác nhận nhập học trực tiếp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trên</a:t>
            </a:r>
            <a:r>
              <a:rPr lang="vi-VN" sz="1800" dirty="0">
                <a:solidFill>
                  <a:srgbClr val="FF0000"/>
                </a:solidFill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hệ thống</a:t>
            </a:r>
            <a:r>
              <a:rPr 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Thí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sinh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trúng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tuyển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phải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nộp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bản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gốc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giấy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Chứng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nhận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kết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quả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thi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THPT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để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xác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nhận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nhập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học</a:t>
            </a:r>
            <a:r>
              <a:rPr lang="en-US" altLang="en-US" sz="1800" dirty="0">
                <a:latin typeface="Times New Roman" panose="02020603050405020304" pitchFamily="18" charset="0"/>
                <a:ea typeface="#9Slide03 Roboto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83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73117" y="214981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TIN HỖ TRỢ</a:t>
            </a:r>
            <a:endParaRPr lang="en-US" sz="2000" b="1" kern="0" dirty="0">
              <a:solidFill>
                <a:srgbClr val="0000FF"/>
              </a:solidFill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EC5CC59-36BB-48ED-8133-C9EE997BB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90047"/>
              </p:ext>
            </p:extLst>
          </p:nvPr>
        </p:nvGraphicFramePr>
        <p:xfrm>
          <a:off x="403451" y="870854"/>
          <a:ext cx="8463222" cy="264404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82425">
                  <a:extLst>
                    <a:ext uri="{9D8B030D-6E8A-4147-A177-3AD203B41FA5}">
                      <a16:colId xmlns:a16="http://schemas.microsoft.com/office/drawing/2014/main" val="2967165685"/>
                    </a:ext>
                  </a:extLst>
                </a:gridCol>
                <a:gridCol w="4780797">
                  <a:extLst>
                    <a:ext uri="{9D8B030D-6E8A-4147-A177-3AD203B41FA5}">
                      <a16:colId xmlns:a16="http://schemas.microsoft.com/office/drawing/2014/main" val="2014807634"/>
                    </a:ext>
                  </a:extLst>
                </a:gridCol>
              </a:tblGrid>
              <a:tr h="6260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endParaRPr lang="vi-V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baseline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thoại</a:t>
                      </a:r>
                      <a:endParaRPr lang="vi-VN" sz="2400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1734533"/>
                  </a:ext>
                </a:extLst>
              </a:tr>
              <a:tr h="580076">
                <a:tc>
                  <a:txBody>
                    <a:bodyPr/>
                    <a:lstStyle/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TNHS</a:t>
                      </a:r>
                    </a:p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1" indent="-171450" algn="l" defTabSz="685766" rtl="0" eaLnBrk="1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Char char="-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Hotline: 18008000 </a:t>
                      </a:r>
                      <a:r>
                        <a:rPr lang="en-US" sz="24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nhánh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5011230"/>
                  </a:ext>
                </a:extLst>
              </a:tr>
              <a:tr h="626064">
                <a:tc>
                  <a:txBody>
                    <a:bodyPr/>
                    <a:lstStyle/>
                    <a:p>
                      <a:pPr marL="0" marR="0" lvl="1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kern="1200" baseline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</a:t>
                      </a:r>
                      <a:r>
                        <a:rPr lang="en-US" sz="2400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24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1" indent="-171450" algn="l" defTabSz="685766" rtl="0" eaLnBrk="1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Tx/>
                        <a:buChar char="-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Hotline: 18008000 </a:t>
                      </a:r>
                      <a:r>
                        <a:rPr lang="en-US" sz="24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nhánh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kern="12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6375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40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Nhiệm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vụ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trong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thời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gian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sắp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tới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50302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huẩn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khâu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kịp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Thủ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tiện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sẵn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sàng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99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Nhiệm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vụ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trong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thời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gian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sắp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tới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199464" y="851782"/>
            <a:ext cx="8503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huấn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77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341643E-D2D2-43D3-9B68-BBBFB1F3DD80}"/>
              </a:ext>
            </a:extLst>
          </p:cNvPr>
          <p:cNvSpPr txBox="1">
            <a:spLocks/>
          </p:cNvSpPr>
          <p:nvPr/>
        </p:nvSpPr>
        <p:spPr>
          <a:xfrm>
            <a:off x="472966" y="738200"/>
            <a:ext cx="8324193" cy="4042661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5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Roboto Light" panose="02000000000000000000" pitchFamily="2" charset="0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92A238-A44A-402F-ACE3-EB282646E8C3}"/>
              </a:ext>
            </a:extLst>
          </p:cNvPr>
          <p:cNvSpPr txBox="1"/>
          <p:nvPr/>
        </p:nvSpPr>
        <p:spPr>
          <a:xfrm>
            <a:off x="1325501" y="1922657"/>
            <a:ext cx="6619120" cy="779509"/>
          </a:xfrm>
          <a:prstGeom prst="rect">
            <a:avLst/>
          </a:prstGeom>
          <a:noFill/>
          <a:effectLst>
            <a:outerShdw blurRad="101600" dist="38100" dir="2700000" algn="tl" rotWithShape="0">
              <a:srgbClr val="002060">
                <a:alpha val="61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#9Slide03 Montserrat Bold" panose="00000800000000000000" pitchFamily="2" charset="0"/>
              </a:rPr>
              <a:t>TRÂN TRỌNG CẢM ƠN!</a:t>
            </a:r>
            <a:endParaRPr lang="vi-VN" sz="4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#9Slide03 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04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Đánh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giá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chung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4294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t</a:t>
            </a:r>
            <a:r>
              <a:rPr lang="nl-NL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ổ chức đăng ký dự thi, thu nhận, quản lý hồ sơ đăng ký dự thi cho thí sinh theo đúng quy định.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huấn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triệt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phổ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THPT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đẳng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tabLst>
                <a:tab pos="228600" algn="l"/>
              </a:tabLst>
            </a:pPr>
            <a:endParaRPr lang="en-US" sz="2000" b="1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7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6176" y="889686"/>
            <a:ext cx="825177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tabLst>
                <a:tab pos="228600" algn="l"/>
              </a:tabLs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tabLst>
                <a:tab pos="228600" algn="l"/>
              </a:tabLst>
            </a:pP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>
              <a:spcBef>
                <a:spcPts val="600"/>
              </a:spcBef>
              <a:tabLst>
                <a:tab pos="228600" algn="l"/>
              </a:tabLst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Đánh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giá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chung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6872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Đánh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giá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chung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5030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ts val="600"/>
              </a:spcBef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chậm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chéo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TN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duyệt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kịp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Đánh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giá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chung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1085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gửi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70%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CB, GV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CB, GV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Phó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ĐH, CĐ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ĐKDT.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ưu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62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23"/>
          <p:cNvSpPr txBox="1">
            <a:spLocks/>
          </p:cNvSpPr>
          <p:nvPr/>
        </p:nvSpPr>
        <p:spPr>
          <a:xfrm>
            <a:off x="336176" y="199249"/>
            <a:ext cx="822960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 algn="l" defTabSz="914400">
              <a:buClr>
                <a:srgbClr val="2C3E50"/>
              </a:buClr>
              <a:buSzPct val="25000"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Đánh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giá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Source Sans Pro"/>
                <a:cs typeface="Times New Roman" panose="02020603050405020304" pitchFamily="18" charset="0"/>
                <a:sym typeface="Source Sans Pro"/>
              </a:rPr>
              <a:t>chung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Source Sans Pro"/>
              <a:cs typeface="Times New Roman" panose="02020603050405020304" pitchFamily="18" charset="0"/>
              <a:sym typeface="Source Sans Pro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" y="4859081"/>
            <a:ext cx="3317351" cy="74428"/>
            <a:chOff x="1" y="4901613"/>
            <a:chExt cx="3317351" cy="74428"/>
          </a:xfrm>
        </p:grpSpPr>
        <p:sp>
          <p:nvSpPr>
            <p:cNvPr id="26" name="Snip Single Corner Rectangle 25"/>
            <p:cNvSpPr/>
            <p:nvPr/>
          </p:nvSpPr>
          <p:spPr>
            <a:xfrm>
              <a:off x="1" y="4901613"/>
              <a:ext cx="3157863" cy="74428"/>
            </a:xfrm>
            <a:prstGeom prst="snip1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>
              <a:off x="3157864" y="4901613"/>
              <a:ext cx="159488" cy="70636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27994" y="4956361"/>
            <a:ext cx="5816006" cy="74017"/>
            <a:chOff x="3327994" y="4860244"/>
            <a:chExt cx="5837270" cy="74438"/>
          </a:xfrm>
        </p:grpSpPr>
        <p:sp>
          <p:nvSpPr>
            <p:cNvPr id="29" name="Snip Single Corner Rectangle 28"/>
            <p:cNvSpPr/>
            <p:nvPr/>
          </p:nvSpPr>
          <p:spPr>
            <a:xfrm rot="10800000">
              <a:off x="3519376" y="4860244"/>
              <a:ext cx="5645888" cy="74437"/>
            </a:xfrm>
            <a:prstGeom prst="snip1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Triangle 29"/>
            <p:cNvSpPr/>
            <p:nvPr/>
          </p:nvSpPr>
          <p:spPr>
            <a:xfrm rot="16200000" flipH="1">
              <a:off x="3397313" y="4791347"/>
              <a:ext cx="74016" cy="212653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6A7AAD2-C85E-41D5-9C7C-8FE426BE455F}"/>
              </a:ext>
            </a:extLst>
          </p:cNvPr>
          <p:cNvSpPr txBox="1"/>
          <p:nvPr/>
        </p:nvSpPr>
        <p:spPr>
          <a:xfrm>
            <a:off x="336176" y="832812"/>
            <a:ext cx="850302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nhịp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vắng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sót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nhầm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tờ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2).</a:t>
            </a:r>
          </a:p>
        </p:txBody>
      </p:sp>
    </p:spTree>
    <p:extLst>
      <p:ext uri="{BB962C8B-B14F-4D97-AF65-F5344CB8AC3E}">
        <p14:creationId xmlns:p14="http://schemas.microsoft.com/office/powerpoint/2010/main" val="32009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32424F"/>
      </a:dk2>
      <a:lt2>
        <a:srgbClr val="C3AFCC"/>
      </a:lt2>
      <a:accent1>
        <a:srgbClr val="E28F16"/>
      </a:accent1>
      <a:accent2>
        <a:srgbClr val="FC1446"/>
      </a:accent2>
      <a:accent3>
        <a:srgbClr val="75436E"/>
      </a:accent3>
      <a:accent4>
        <a:srgbClr val="8DC63F"/>
      </a:accent4>
      <a:accent5>
        <a:srgbClr val="8DC63F"/>
      </a:accent5>
      <a:accent6>
        <a:srgbClr val="E28F16"/>
      </a:accent6>
      <a:hlink>
        <a:srgbClr val="E28F16"/>
      </a:hlink>
      <a:folHlink>
        <a:srgbClr val="A4CC2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34342</TotalTime>
  <Words>5574</Words>
  <Application>Microsoft Office PowerPoint</Application>
  <PresentationFormat>On-screen Show (16:9)</PresentationFormat>
  <Paragraphs>315</Paragraphs>
  <Slides>44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SimSun</vt:lpstr>
      <vt:lpstr>#9Slide03 Montserrat Bold</vt:lpstr>
      <vt:lpstr>#9Slide03 Roboto</vt:lpstr>
      <vt:lpstr>Arial</vt:lpstr>
      <vt:lpstr>Calibri</vt:lpstr>
      <vt:lpstr>Roboto Light</vt:lpstr>
      <vt:lpstr>Roboto Medium</vt:lpstr>
      <vt:lpstr>Source Sans Pro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Hệ thống quản lý đại học</dc:title>
  <dc:creator>Vũ Thế Anh</dc:creator>
  <cp:keywords>UMAS, Univercity Management System</cp:keywords>
  <cp:lastModifiedBy>Admin</cp:lastModifiedBy>
  <cp:revision>3453</cp:revision>
  <dcterms:created xsi:type="dcterms:W3CDTF">2014-10-04T04:19:21Z</dcterms:created>
  <dcterms:modified xsi:type="dcterms:W3CDTF">2022-04-25T11:46:22Z</dcterms:modified>
</cp:coreProperties>
</file>