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4"/>
  </p:notesMasterIdLst>
  <p:sldIdLst>
    <p:sldId id="687" r:id="rId2"/>
    <p:sldId id="515" r:id="rId3"/>
    <p:sldId id="516" r:id="rId4"/>
    <p:sldId id="517" r:id="rId5"/>
    <p:sldId id="518" r:id="rId6"/>
    <p:sldId id="532" r:id="rId7"/>
    <p:sldId id="545" r:id="rId8"/>
    <p:sldId id="549" r:id="rId9"/>
    <p:sldId id="551" r:id="rId10"/>
    <p:sldId id="552" r:id="rId11"/>
    <p:sldId id="553" r:id="rId12"/>
    <p:sldId id="554" r:id="rId13"/>
    <p:sldId id="548" r:id="rId14"/>
    <p:sldId id="550" r:id="rId15"/>
    <p:sldId id="556" r:id="rId16"/>
    <p:sldId id="557" r:id="rId17"/>
    <p:sldId id="558" r:id="rId18"/>
    <p:sldId id="559" r:id="rId19"/>
    <p:sldId id="560" r:id="rId20"/>
    <p:sldId id="561" r:id="rId21"/>
    <p:sldId id="562" r:id="rId22"/>
    <p:sldId id="563" r:id="rId23"/>
    <p:sldId id="564" r:id="rId24"/>
    <p:sldId id="565" r:id="rId25"/>
    <p:sldId id="566" r:id="rId26"/>
    <p:sldId id="567" r:id="rId27"/>
    <p:sldId id="568" r:id="rId28"/>
    <p:sldId id="569" r:id="rId29"/>
    <p:sldId id="570" r:id="rId30"/>
    <p:sldId id="571" r:id="rId31"/>
    <p:sldId id="572" r:id="rId32"/>
    <p:sldId id="573" r:id="rId33"/>
    <p:sldId id="574" r:id="rId34"/>
    <p:sldId id="575" r:id="rId35"/>
    <p:sldId id="576" r:id="rId36"/>
    <p:sldId id="577" r:id="rId37"/>
    <p:sldId id="578" r:id="rId38"/>
    <p:sldId id="579" r:id="rId39"/>
    <p:sldId id="580" r:id="rId40"/>
    <p:sldId id="581" r:id="rId41"/>
    <p:sldId id="582" r:id="rId42"/>
    <p:sldId id="583" r:id="rId43"/>
    <p:sldId id="584" r:id="rId44"/>
    <p:sldId id="585" r:id="rId45"/>
    <p:sldId id="586" r:id="rId46"/>
    <p:sldId id="587" r:id="rId47"/>
    <p:sldId id="588" r:id="rId48"/>
    <p:sldId id="589" r:id="rId49"/>
    <p:sldId id="590" r:id="rId50"/>
    <p:sldId id="591" r:id="rId51"/>
    <p:sldId id="592" r:id="rId52"/>
    <p:sldId id="593" r:id="rId53"/>
    <p:sldId id="595" r:id="rId54"/>
    <p:sldId id="597" r:id="rId55"/>
    <p:sldId id="598" r:id="rId56"/>
    <p:sldId id="594" r:id="rId57"/>
    <p:sldId id="596" r:id="rId58"/>
    <p:sldId id="599" r:id="rId59"/>
    <p:sldId id="600" r:id="rId60"/>
    <p:sldId id="604" r:id="rId61"/>
    <p:sldId id="606" r:id="rId62"/>
    <p:sldId id="607" r:id="rId63"/>
    <p:sldId id="609" r:id="rId64"/>
    <p:sldId id="610" r:id="rId65"/>
    <p:sldId id="611" r:id="rId66"/>
    <p:sldId id="612" r:id="rId67"/>
    <p:sldId id="613" r:id="rId68"/>
    <p:sldId id="614" r:id="rId69"/>
    <p:sldId id="615" r:id="rId70"/>
    <p:sldId id="616" r:id="rId71"/>
    <p:sldId id="617" r:id="rId72"/>
    <p:sldId id="618" r:id="rId73"/>
    <p:sldId id="602" r:id="rId74"/>
    <p:sldId id="619" r:id="rId75"/>
    <p:sldId id="620" r:id="rId76"/>
    <p:sldId id="621" r:id="rId77"/>
    <p:sldId id="622" r:id="rId78"/>
    <p:sldId id="623" r:id="rId79"/>
    <p:sldId id="624" r:id="rId80"/>
    <p:sldId id="625" r:id="rId81"/>
    <p:sldId id="626" r:id="rId82"/>
    <p:sldId id="627" r:id="rId83"/>
    <p:sldId id="628" r:id="rId84"/>
    <p:sldId id="629" r:id="rId85"/>
    <p:sldId id="630" r:id="rId86"/>
    <p:sldId id="631" r:id="rId87"/>
    <p:sldId id="632" r:id="rId88"/>
    <p:sldId id="633" r:id="rId89"/>
    <p:sldId id="635" r:id="rId90"/>
    <p:sldId id="634" r:id="rId91"/>
    <p:sldId id="636" r:id="rId92"/>
    <p:sldId id="637" r:id="rId93"/>
    <p:sldId id="638" r:id="rId94"/>
    <p:sldId id="639" r:id="rId95"/>
    <p:sldId id="640" r:id="rId96"/>
    <p:sldId id="641" r:id="rId97"/>
    <p:sldId id="642" r:id="rId98"/>
    <p:sldId id="643" r:id="rId99"/>
    <p:sldId id="603" r:id="rId100"/>
    <p:sldId id="644" r:id="rId101"/>
    <p:sldId id="645" r:id="rId102"/>
    <p:sldId id="646" r:id="rId103"/>
    <p:sldId id="647" r:id="rId104"/>
    <p:sldId id="648" r:id="rId105"/>
    <p:sldId id="649" r:id="rId106"/>
    <p:sldId id="651" r:id="rId107"/>
    <p:sldId id="674" r:id="rId108"/>
    <p:sldId id="675" r:id="rId109"/>
    <p:sldId id="676" r:id="rId110"/>
    <p:sldId id="677" r:id="rId111"/>
    <p:sldId id="678" r:id="rId112"/>
    <p:sldId id="679" r:id="rId113"/>
    <p:sldId id="680" r:id="rId114"/>
    <p:sldId id="653" r:id="rId115"/>
    <p:sldId id="654" r:id="rId116"/>
    <p:sldId id="655" r:id="rId117"/>
    <p:sldId id="656" r:id="rId118"/>
    <p:sldId id="657" r:id="rId119"/>
    <p:sldId id="658" r:id="rId120"/>
    <p:sldId id="659" r:id="rId121"/>
    <p:sldId id="660" r:id="rId122"/>
    <p:sldId id="661" r:id="rId123"/>
    <p:sldId id="662" r:id="rId124"/>
    <p:sldId id="663" r:id="rId125"/>
    <p:sldId id="664" r:id="rId126"/>
    <p:sldId id="665" r:id="rId127"/>
    <p:sldId id="667" r:id="rId128"/>
    <p:sldId id="668" r:id="rId129"/>
    <p:sldId id="669" r:id="rId130"/>
    <p:sldId id="670" r:id="rId131"/>
    <p:sldId id="671" r:id="rId132"/>
    <p:sldId id="672" r:id="rId133"/>
  </p:sldIdLst>
  <p:sldSz cx="9144000" cy="6858000" type="screen4x3"/>
  <p:notesSz cx="6858000" cy="9144000"/>
  <p:custDataLst>
    <p:tags r:id="rId13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34B"/>
    <a:srgbClr val="BFFCBC"/>
    <a:srgbClr val="492205"/>
    <a:srgbClr val="103E10"/>
    <a:srgbClr val="FF0000"/>
    <a:srgbClr val="45230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2" autoAdjust="0"/>
    <p:restoredTop sz="94737" autoAdjust="0"/>
  </p:normalViewPr>
  <p:slideViewPr>
    <p:cSldViewPr>
      <p:cViewPr varScale="1">
        <p:scale>
          <a:sx n="75" d="100"/>
          <a:sy n="75" d="100"/>
        </p:scale>
        <p:origin x="123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59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Sheet1!$C$4</c:f>
              <c:strCache>
                <c:ptCount val="1"/>
                <c:pt idx="0">
                  <c:v>Thu vào</c:v>
                </c:pt>
              </c:strCache>
            </c:strRef>
          </c:tx>
          <c:invertIfNegative val="0"/>
          <c:cat>
            <c:strRef>
              <c:f>Sheet1!$D$3:$F$3</c:f>
              <c:strCache>
                <c:ptCount val="3"/>
                <c:pt idx="0">
                  <c:v>Năm 2003</c:v>
                </c:pt>
                <c:pt idx="1">
                  <c:v>Năm 2004</c:v>
                </c:pt>
                <c:pt idx="2">
                  <c:v>Năm 2005</c:v>
                </c:pt>
              </c:strCache>
            </c:strRef>
          </c:cat>
          <c:val>
            <c:numRef>
              <c:f>Sheet1!$D$4:$F$4</c:f>
              <c:numCache>
                <c:formatCode>General</c:formatCode>
                <c:ptCount val="3"/>
                <c:pt idx="0">
                  <c:v>200</c:v>
                </c:pt>
                <c:pt idx="1">
                  <c:v>300</c:v>
                </c:pt>
                <c:pt idx="2">
                  <c:v>500</c:v>
                </c:pt>
              </c:numCache>
            </c:numRef>
          </c:val>
        </c:ser>
        <c:ser>
          <c:idx val="1"/>
          <c:order val="1"/>
          <c:tx>
            <c:strRef>
              <c:f>Sheet1!$C$5</c:f>
              <c:strCache>
                <c:ptCount val="1"/>
                <c:pt idx="0">
                  <c:v>Chi ra</c:v>
                </c:pt>
              </c:strCache>
            </c:strRef>
          </c:tx>
          <c:invertIfNegative val="0"/>
          <c:cat>
            <c:strRef>
              <c:f>Sheet1!$D$3:$F$3</c:f>
              <c:strCache>
                <c:ptCount val="3"/>
                <c:pt idx="0">
                  <c:v>Năm 2003</c:v>
                </c:pt>
                <c:pt idx="1">
                  <c:v>Năm 2004</c:v>
                </c:pt>
                <c:pt idx="2">
                  <c:v>Năm 2005</c:v>
                </c:pt>
              </c:strCache>
            </c:strRef>
          </c:cat>
          <c:val>
            <c:numRef>
              <c:f>Sheet1!$D$5:$F$5</c:f>
              <c:numCache>
                <c:formatCode>General</c:formatCode>
                <c:ptCount val="3"/>
                <c:pt idx="0">
                  <c:v>120</c:v>
                </c:pt>
                <c:pt idx="1">
                  <c:v>200</c:v>
                </c:pt>
                <c:pt idx="2">
                  <c:v>300</c:v>
                </c:pt>
              </c:numCache>
            </c:numRef>
          </c:val>
        </c:ser>
        <c:dLbls>
          <c:showLegendKey val="0"/>
          <c:showVal val="0"/>
          <c:showCatName val="0"/>
          <c:showSerName val="0"/>
          <c:showPercent val="0"/>
          <c:showBubbleSize val="0"/>
        </c:dLbls>
        <c:gapWidth val="150"/>
        <c:axId val="348964096"/>
        <c:axId val="348960568"/>
      </c:barChart>
      <c:catAx>
        <c:axId val="348964096"/>
        <c:scaling>
          <c:orientation val="minMax"/>
        </c:scaling>
        <c:delete val="0"/>
        <c:axPos val="b"/>
        <c:title>
          <c:tx>
            <c:rich>
              <a:bodyPr/>
              <a:lstStyle/>
              <a:p>
                <a:pPr>
                  <a:defRPr/>
                </a:pPr>
                <a:r>
                  <a:rPr lang="en-US"/>
                  <a:t>Doanh thu theo cac nam</a:t>
                </a:r>
              </a:p>
            </c:rich>
          </c:tx>
          <c:layout/>
          <c:overlay val="0"/>
        </c:title>
        <c:numFmt formatCode="General" sourceLinked="0"/>
        <c:majorTickMark val="out"/>
        <c:minorTickMark val="none"/>
        <c:tickLblPos val="nextTo"/>
        <c:crossAx val="348960568"/>
        <c:crosses val="autoZero"/>
        <c:auto val="1"/>
        <c:lblAlgn val="ctr"/>
        <c:lblOffset val="100"/>
        <c:noMultiLvlLbl val="0"/>
      </c:catAx>
      <c:valAx>
        <c:axId val="348960568"/>
        <c:scaling>
          <c:orientation val="minMax"/>
        </c:scaling>
        <c:delete val="0"/>
        <c:axPos val="l"/>
        <c:majorGridlines/>
        <c:title>
          <c:tx>
            <c:rich>
              <a:bodyPr rot="-5400000" vert="horz"/>
              <a:lstStyle/>
              <a:p>
                <a:pPr>
                  <a:defRPr/>
                </a:pPr>
                <a:r>
                  <a:rPr lang="en-US"/>
                  <a:t>Muc do bien dong</a:t>
                </a:r>
              </a:p>
            </c:rich>
          </c:tx>
          <c:layout/>
          <c:overlay val="0"/>
        </c:title>
        <c:numFmt formatCode="General" sourceLinked="1"/>
        <c:majorTickMark val="out"/>
        <c:minorTickMark val="none"/>
        <c:tickLblPos val="nextTo"/>
        <c:crossAx val="348964096"/>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Sheet1!$C$4</c:f>
              <c:strCache>
                <c:ptCount val="1"/>
                <c:pt idx="0">
                  <c:v>Thu vào</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Sheet1!$D$3:$F$3</c:f>
              <c:strCache>
                <c:ptCount val="3"/>
                <c:pt idx="0">
                  <c:v>Năm 2003</c:v>
                </c:pt>
                <c:pt idx="1">
                  <c:v>Năm 2004</c:v>
                </c:pt>
                <c:pt idx="2">
                  <c:v>Năm 2005</c:v>
                </c:pt>
              </c:strCache>
            </c:strRef>
          </c:cat>
          <c:val>
            <c:numRef>
              <c:f>Sheet1!$D$4:$F$4</c:f>
              <c:numCache>
                <c:formatCode>General</c:formatCode>
                <c:ptCount val="3"/>
                <c:pt idx="0">
                  <c:v>200</c:v>
                </c:pt>
                <c:pt idx="1">
                  <c:v>300</c:v>
                </c:pt>
                <c:pt idx="2">
                  <c:v>500</c:v>
                </c:pt>
              </c:numCache>
            </c:numRef>
          </c:val>
        </c:ser>
        <c:ser>
          <c:idx val="1"/>
          <c:order val="1"/>
          <c:tx>
            <c:strRef>
              <c:f>Sheet1!$C$5</c:f>
              <c:strCache>
                <c:ptCount val="1"/>
                <c:pt idx="0">
                  <c:v>Chi ra</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Sheet1!$D$3:$F$3</c:f>
              <c:strCache>
                <c:ptCount val="3"/>
                <c:pt idx="0">
                  <c:v>Năm 2003</c:v>
                </c:pt>
                <c:pt idx="1">
                  <c:v>Năm 2004</c:v>
                </c:pt>
                <c:pt idx="2">
                  <c:v>Năm 2005</c:v>
                </c:pt>
              </c:strCache>
            </c:strRef>
          </c:cat>
          <c:val>
            <c:numRef>
              <c:f>Sheet1!$D$5:$F$5</c:f>
              <c:numCache>
                <c:formatCode>General</c:formatCode>
                <c:ptCount val="3"/>
                <c:pt idx="0">
                  <c:v>120</c:v>
                </c:pt>
                <c:pt idx="1">
                  <c:v>200</c:v>
                </c:pt>
                <c:pt idx="2">
                  <c:v>300</c:v>
                </c:pt>
              </c:numCache>
            </c:numRef>
          </c:val>
        </c:ser>
        <c:dLbls>
          <c:dLblPos val="inBase"/>
          <c:showLegendKey val="0"/>
          <c:showVal val="1"/>
          <c:showCatName val="0"/>
          <c:showSerName val="0"/>
          <c:showPercent val="0"/>
          <c:showBubbleSize val="0"/>
        </c:dLbls>
        <c:gapWidth val="150"/>
        <c:axId val="348962920"/>
        <c:axId val="348959000"/>
      </c:barChart>
      <c:catAx>
        <c:axId val="348962920"/>
        <c:scaling>
          <c:orientation val="minMax"/>
        </c:scaling>
        <c:delete val="0"/>
        <c:axPos val="b"/>
        <c:title>
          <c:tx>
            <c:rich>
              <a:bodyPr/>
              <a:lstStyle/>
              <a:p>
                <a:pPr>
                  <a:defRPr/>
                </a:pPr>
                <a:r>
                  <a:rPr lang="en-US"/>
                  <a:t>Doanh thu theo cac nam</a:t>
                </a:r>
              </a:p>
            </c:rich>
          </c:tx>
          <c:layout/>
          <c:overlay val="0"/>
        </c:title>
        <c:numFmt formatCode="General" sourceLinked="0"/>
        <c:majorTickMark val="out"/>
        <c:minorTickMark val="none"/>
        <c:tickLblPos val="nextTo"/>
        <c:crossAx val="348959000"/>
        <c:crosses val="autoZero"/>
        <c:auto val="1"/>
        <c:lblAlgn val="ctr"/>
        <c:lblOffset val="100"/>
        <c:noMultiLvlLbl val="0"/>
      </c:catAx>
      <c:valAx>
        <c:axId val="348959000"/>
        <c:scaling>
          <c:orientation val="minMax"/>
        </c:scaling>
        <c:delete val="0"/>
        <c:axPos val="l"/>
        <c:majorGridlines/>
        <c:title>
          <c:tx>
            <c:rich>
              <a:bodyPr rot="-5400000" vert="horz"/>
              <a:lstStyle/>
              <a:p>
                <a:pPr>
                  <a:defRPr/>
                </a:pPr>
                <a:r>
                  <a:rPr lang="en-US"/>
                  <a:t>Muc do bien dong</a:t>
                </a:r>
              </a:p>
            </c:rich>
          </c:tx>
          <c:layout/>
          <c:overlay val="0"/>
        </c:title>
        <c:numFmt formatCode="General" sourceLinked="1"/>
        <c:majorTickMark val="out"/>
        <c:minorTickMark val="none"/>
        <c:tickLblPos val="nextTo"/>
        <c:crossAx val="348962920"/>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Sheet1!$C$4</c:f>
              <c:strCache>
                <c:ptCount val="1"/>
                <c:pt idx="0">
                  <c:v>Thu vào</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Sheet1!$D$3:$F$3</c:f>
              <c:strCache>
                <c:ptCount val="3"/>
                <c:pt idx="0">
                  <c:v>Năm 2003</c:v>
                </c:pt>
                <c:pt idx="1">
                  <c:v>Năm 2004</c:v>
                </c:pt>
                <c:pt idx="2">
                  <c:v>Năm 2005</c:v>
                </c:pt>
              </c:strCache>
            </c:strRef>
          </c:cat>
          <c:val>
            <c:numRef>
              <c:f>Sheet1!$D$4:$F$4</c:f>
              <c:numCache>
                <c:formatCode>General</c:formatCode>
                <c:ptCount val="3"/>
                <c:pt idx="0">
                  <c:v>200</c:v>
                </c:pt>
                <c:pt idx="1">
                  <c:v>300</c:v>
                </c:pt>
                <c:pt idx="2">
                  <c:v>500</c:v>
                </c:pt>
              </c:numCache>
            </c:numRef>
          </c:val>
        </c:ser>
        <c:ser>
          <c:idx val="1"/>
          <c:order val="1"/>
          <c:tx>
            <c:strRef>
              <c:f>Sheet1!$C$5</c:f>
              <c:strCache>
                <c:ptCount val="1"/>
                <c:pt idx="0">
                  <c:v>Chi ra</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Sheet1!$D$3:$F$3</c:f>
              <c:strCache>
                <c:ptCount val="3"/>
                <c:pt idx="0">
                  <c:v>Năm 2003</c:v>
                </c:pt>
                <c:pt idx="1">
                  <c:v>Năm 2004</c:v>
                </c:pt>
                <c:pt idx="2">
                  <c:v>Năm 2005</c:v>
                </c:pt>
              </c:strCache>
            </c:strRef>
          </c:cat>
          <c:val>
            <c:numRef>
              <c:f>Sheet1!$D$5:$F$5</c:f>
              <c:numCache>
                <c:formatCode>General</c:formatCode>
                <c:ptCount val="3"/>
                <c:pt idx="0">
                  <c:v>120</c:v>
                </c:pt>
                <c:pt idx="1">
                  <c:v>200</c:v>
                </c:pt>
                <c:pt idx="2">
                  <c:v>300</c:v>
                </c:pt>
              </c:numCache>
            </c:numRef>
          </c:val>
        </c:ser>
        <c:dLbls>
          <c:dLblPos val="inBase"/>
          <c:showLegendKey val="0"/>
          <c:showVal val="1"/>
          <c:showCatName val="0"/>
          <c:showSerName val="0"/>
          <c:showPercent val="0"/>
          <c:showBubbleSize val="0"/>
        </c:dLbls>
        <c:gapWidth val="150"/>
        <c:axId val="348958608"/>
        <c:axId val="348959392"/>
      </c:barChart>
      <c:catAx>
        <c:axId val="348958608"/>
        <c:scaling>
          <c:orientation val="minMax"/>
        </c:scaling>
        <c:delete val="0"/>
        <c:axPos val="b"/>
        <c:title>
          <c:tx>
            <c:rich>
              <a:bodyPr/>
              <a:lstStyle/>
              <a:p>
                <a:pPr>
                  <a:defRPr/>
                </a:pPr>
                <a:r>
                  <a:rPr lang="en-US"/>
                  <a:t>Doanh thu theo cac nam</a:t>
                </a:r>
              </a:p>
            </c:rich>
          </c:tx>
          <c:layout/>
          <c:overlay val="0"/>
        </c:title>
        <c:numFmt formatCode="General" sourceLinked="0"/>
        <c:majorTickMark val="out"/>
        <c:minorTickMark val="none"/>
        <c:tickLblPos val="nextTo"/>
        <c:crossAx val="348959392"/>
        <c:crosses val="autoZero"/>
        <c:auto val="1"/>
        <c:lblAlgn val="ctr"/>
        <c:lblOffset val="100"/>
        <c:noMultiLvlLbl val="0"/>
      </c:catAx>
      <c:valAx>
        <c:axId val="348959392"/>
        <c:scaling>
          <c:orientation val="minMax"/>
        </c:scaling>
        <c:delete val="0"/>
        <c:axPos val="l"/>
        <c:majorGridlines/>
        <c:title>
          <c:tx>
            <c:rich>
              <a:bodyPr rot="-5400000" vert="horz"/>
              <a:lstStyle/>
              <a:p>
                <a:pPr>
                  <a:defRPr/>
                </a:pPr>
                <a:r>
                  <a:rPr lang="en-US"/>
                  <a:t>Muc do bien dong</a:t>
                </a:r>
              </a:p>
            </c:rich>
          </c:tx>
          <c:layout/>
          <c:overlay val="0"/>
        </c:title>
        <c:numFmt formatCode="General" sourceLinked="1"/>
        <c:majorTickMark val="out"/>
        <c:minorTickMark val="none"/>
        <c:tickLblPos val="nextTo"/>
        <c:crossAx val="348958608"/>
        <c:crosses val="autoZero"/>
        <c:crossBetween val="between"/>
      </c:valAx>
      <c:dTable>
        <c:showHorzBorder val="1"/>
        <c:showVertBorder val="1"/>
        <c:showOutline val="1"/>
        <c:showKeys val="0"/>
      </c:dTable>
    </c:plotArea>
    <c:legend>
      <c:legendPos val="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Sheet1!$C$4</c:f>
              <c:strCache>
                <c:ptCount val="1"/>
                <c:pt idx="0">
                  <c:v>Thu vào</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Sheet1!$D$3:$F$3</c:f>
              <c:strCache>
                <c:ptCount val="3"/>
                <c:pt idx="0">
                  <c:v>Năm 2003</c:v>
                </c:pt>
                <c:pt idx="1">
                  <c:v>Năm 2004</c:v>
                </c:pt>
                <c:pt idx="2">
                  <c:v>Năm 2005</c:v>
                </c:pt>
              </c:strCache>
            </c:strRef>
          </c:cat>
          <c:val>
            <c:numRef>
              <c:f>Sheet1!$D$4:$F$4</c:f>
              <c:numCache>
                <c:formatCode>General</c:formatCode>
                <c:ptCount val="3"/>
                <c:pt idx="0">
                  <c:v>200</c:v>
                </c:pt>
                <c:pt idx="1">
                  <c:v>300</c:v>
                </c:pt>
                <c:pt idx="2">
                  <c:v>500</c:v>
                </c:pt>
              </c:numCache>
            </c:numRef>
          </c:val>
        </c:ser>
        <c:ser>
          <c:idx val="1"/>
          <c:order val="1"/>
          <c:tx>
            <c:strRef>
              <c:f>Sheet1!$C$5</c:f>
              <c:strCache>
                <c:ptCount val="1"/>
                <c:pt idx="0">
                  <c:v>Chi ra</c:v>
                </c:pt>
              </c:strCache>
            </c:strRef>
          </c:tx>
          <c:invertIfNegative val="0"/>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Sheet1!$D$3:$F$3</c:f>
              <c:strCache>
                <c:ptCount val="3"/>
                <c:pt idx="0">
                  <c:v>Năm 2003</c:v>
                </c:pt>
                <c:pt idx="1">
                  <c:v>Năm 2004</c:v>
                </c:pt>
                <c:pt idx="2">
                  <c:v>Năm 2005</c:v>
                </c:pt>
              </c:strCache>
            </c:strRef>
          </c:cat>
          <c:val>
            <c:numRef>
              <c:f>Sheet1!$D$5:$F$5</c:f>
              <c:numCache>
                <c:formatCode>General</c:formatCode>
                <c:ptCount val="3"/>
                <c:pt idx="0">
                  <c:v>120</c:v>
                </c:pt>
                <c:pt idx="1">
                  <c:v>200</c:v>
                </c:pt>
                <c:pt idx="2">
                  <c:v>300</c:v>
                </c:pt>
              </c:numCache>
            </c:numRef>
          </c:val>
        </c:ser>
        <c:dLbls>
          <c:dLblPos val="inBase"/>
          <c:showLegendKey val="0"/>
          <c:showVal val="1"/>
          <c:showCatName val="0"/>
          <c:showSerName val="0"/>
          <c:showPercent val="0"/>
          <c:showBubbleSize val="0"/>
        </c:dLbls>
        <c:gapWidth val="150"/>
        <c:axId val="348957824"/>
        <c:axId val="348963312"/>
      </c:barChart>
      <c:catAx>
        <c:axId val="348957824"/>
        <c:scaling>
          <c:orientation val="minMax"/>
        </c:scaling>
        <c:delete val="0"/>
        <c:axPos val="b"/>
        <c:title>
          <c:tx>
            <c:rich>
              <a:bodyPr/>
              <a:lstStyle/>
              <a:p>
                <a:pPr>
                  <a:defRPr/>
                </a:pPr>
                <a:r>
                  <a:rPr lang="en-US"/>
                  <a:t>Doanh thu theo cac nam</a:t>
                </a:r>
              </a:p>
            </c:rich>
          </c:tx>
          <c:layout/>
          <c:overlay val="0"/>
        </c:title>
        <c:numFmt formatCode="General" sourceLinked="0"/>
        <c:majorTickMark val="out"/>
        <c:minorTickMark val="none"/>
        <c:tickLblPos val="nextTo"/>
        <c:crossAx val="348963312"/>
        <c:crosses val="autoZero"/>
        <c:auto val="1"/>
        <c:lblAlgn val="ctr"/>
        <c:lblOffset val="100"/>
        <c:noMultiLvlLbl val="0"/>
      </c:catAx>
      <c:valAx>
        <c:axId val="348963312"/>
        <c:scaling>
          <c:orientation val="minMax"/>
        </c:scaling>
        <c:delete val="1"/>
        <c:axPos val="l"/>
        <c:majorGridlines/>
        <c:title>
          <c:tx>
            <c:rich>
              <a:bodyPr rot="-5400000" vert="horz"/>
              <a:lstStyle/>
              <a:p>
                <a:pPr>
                  <a:defRPr/>
                </a:pPr>
                <a:r>
                  <a:rPr lang="en-US"/>
                  <a:t>Muc do bien dong</a:t>
                </a:r>
              </a:p>
            </c:rich>
          </c:tx>
          <c:layout/>
          <c:overlay val="0"/>
        </c:title>
        <c:numFmt formatCode="General" sourceLinked="1"/>
        <c:majorTickMark val="out"/>
        <c:minorTickMark val="none"/>
        <c:tickLblPos val="nextTo"/>
        <c:crossAx val="348957824"/>
        <c:crosses val="autoZero"/>
        <c:crossBetween val="between"/>
        <c:dispUnits>
          <c:builtInUnit val="millions"/>
          <c:dispUnitsLbl>
            <c:layout/>
          </c:dispUnitsLbl>
        </c:dispUnits>
      </c:valAx>
    </c:plotArea>
    <c:legend>
      <c:legendPos val="t"/>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Sheet1!$C$4</c:f>
              <c:strCache>
                <c:ptCount val="1"/>
                <c:pt idx="0">
                  <c:v>Thu vào</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Sheet1!$D$3:$F$3</c:f>
              <c:strCache>
                <c:ptCount val="3"/>
                <c:pt idx="0">
                  <c:v>Năm 2003</c:v>
                </c:pt>
                <c:pt idx="1">
                  <c:v>Năm 2004</c:v>
                </c:pt>
                <c:pt idx="2">
                  <c:v>Năm 2005</c:v>
                </c:pt>
              </c:strCache>
            </c:strRef>
          </c:cat>
          <c:val>
            <c:numRef>
              <c:f>Sheet1!$D$4:$F$4</c:f>
              <c:numCache>
                <c:formatCode>General</c:formatCode>
                <c:ptCount val="3"/>
                <c:pt idx="0">
                  <c:v>200</c:v>
                </c:pt>
                <c:pt idx="1">
                  <c:v>300</c:v>
                </c:pt>
                <c:pt idx="2">
                  <c:v>500</c:v>
                </c:pt>
              </c:numCache>
            </c:numRef>
          </c:val>
        </c:ser>
        <c:ser>
          <c:idx val="1"/>
          <c:order val="1"/>
          <c:tx>
            <c:strRef>
              <c:f>Sheet1!$C$5</c:f>
              <c:strCache>
                <c:ptCount val="1"/>
                <c:pt idx="0">
                  <c:v>Chi ra</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Sheet1!$D$3:$F$3</c:f>
              <c:strCache>
                <c:ptCount val="3"/>
                <c:pt idx="0">
                  <c:v>Năm 2003</c:v>
                </c:pt>
                <c:pt idx="1">
                  <c:v>Năm 2004</c:v>
                </c:pt>
                <c:pt idx="2">
                  <c:v>Năm 2005</c:v>
                </c:pt>
              </c:strCache>
            </c:strRef>
          </c:cat>
          <c:val>
            <c:numRef>
              <c:f>Sheet1!$D$5:$F$5</c:f>
              <c:numCache>
                <c:formatCode>General</c:formatCode>
                <c:ptCount val="3"/>
                <c:pt idx="0">
                  <c:v>120</c:v>
                </c:pt>
                <c:pt idx="1">
                  <c:v>200</c:v>
                </c:pt>
                <c:pt idx="2">
                  <c:v>300</c:v>
                </c:pt>
              </c:numCache>
            </c:numRef>
          </c:val>
        </c:ser>
        <c:dLbls>
          <c:dLblPos val="ctr"/>
          <c:showLegendKey val="0"/>
          <c:showVal val="1"/>
          <c:showCatName val="0"/>
          <c:showSerName val="0"/>
          <c:showPercent val="0"/>
          <c:showBubbleSize val="0"/>
        </c:dLbls>
        <c:gapWidth val="150"/>
        <c:axId val="348956648"/>
        <c:axId val="294221400"/>
      </c:barChart>
      <c:catAx>
        <c:axId val="348956648"/>
        <c:scaling>
          <c:orientation val="minMax"/>
        </c:scaling>
        <c:delete val="1"/>
        <c:axPos val="b"/>
        <c:title>
          <c:tx>
            <c:rich>
              <a:bodyPr/>
              <a:lstStyle/>
              <a:p>
                <a:pPr>
                  <a:defRPr/>
                </a:pPr>
                <a:r>
                  <a:rPr lang="en-US"/>
                  <a:t>Doanh thu theo cac nam</a:t>
                </a:r>
              </a:p>
            </c:rich>
          </c:tx>
          <c:layout/>
          <c:overlay val="0"/>
        </c:title>
        <c:numFmt formatCode="General" sourceLinked="0"/>
        <c:majorTickMark val="out"/>
        <c:minorTickMark val="none"/>
        <c:tickLblPos val="nextTo"/>
        <c:crossAx val="294221400"/>
        <c:crosses val="autoZero"/>
        <c:auto val="1"/>
        <c:lblAlgn val="ctr"/>
        <c:lblOffset val="100"/>
        <c:noMultiLvlLbl val="0"/>
      </c:catAx>
      <c:valAx>
        <c:axId val="294221400"/>
        <c:scaling>
          <c:orientation val="minMax"/>
        </c:scaling>
        <c:delete val="1"/>
        <c:axPos val="l"/>
        <c:minorGridlines/>
        <c:title>
          <c:tx>
            <c:rich>
              <a:bodyPr rot="-5400000" vert="horz"/>
              <a:lstStyle/>
              <a:p>
                <a:pPr>
                  <a:defRPr/>
                </a:pPr>
                <a:r>
                  <a:rPr lang="en-US"/>
                  <a:t>Muc do bien dong</a:t>
                </a:r>
              </a:p>
            </c:rich>
          </c:tx>
          <c:layout/>
          <c:overlay val="0"/>
        </c:title>
        <c:numFmt formatCode="General" sourceLinked="1"/>
        <c:majorTickMark val="out"/>
        <c:minorTickMark val="none"/>
        <c:tickLblPos val="nextTo"/>
        <c:crossAx val="348956648"/>
        <c:crosses val="autoZero"/>
        <c:crossBetween val="between"/>
        <c:dispUnits>
          <c:builtInUnit val="millions"/>
          <c:dispUnitsLbl>
            <c:layout/>
          </c:dispUnitsLbl>
        </c:dispUnits>
      </c:valAx>
    </c:plotArea>
    <c:legend>
      <c:legendPos val="t"/>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Sheet1!$C$4</c:f>
              <c:strCache>
                <c:ptCount val="1"/>
                <c:pt idx="0">
                  <c:v>Thu vào</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Sheet1!$D$3:$F$3</c:f>
              <c:strCache>
                <c:ptCount val="3"/>
                <c:pt idx="0">
                  <c:v>Năm 2003</c:v>
                </c:pt>
                <c:pt idx="1">
                  <c:v>Năm 2004</c:v>
                </c:pt>
                <c:pt idx="2">
                  <c:v>Năm 2005</c:v>
                </c:pt>
              </c:strCache>
            </c:strRef>
          </c:cat>
          <c:val>
            <c:numRef>
              <c:f>Sheet1!$D$4:$F$4</c:f>
              <c:numCache>
                <c:formatCode>General</c:formatCode>
                <c:ptCount val="3"/>
                <c:pt idx="0">
                  <c:v>200</c:v>
                </c:pt>
                <c:pt idx="1">
                  <c:v>300</c:v>
                </c:pt>
                <c:pt idx="2">
                  <c:v>500</c:v>
                </c:pt>
              </c:numCache>
            </c:numRef>
          </c:val>
        </c:ser>
        <c:ser>
          <c:idx val="1"/>
          <c:order val="1"/>
          <c:tx>
            <c:strRef>
              <c:f>Sheet1!$C$5</c:f>
              <c:strCache>
                <c:ptCount val="1"/>
                <c:pt idx="0">
                  <c:v>Chi ra</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Sheet1!$D$3:$F$3</c:f>
              <c:strCache>
                <c:ptCount val="3"/>
                <c:pt idx="0">
                  <c:v>Năm 2003</c:v>
                </c:pt>
                <c:pt idx="1">
                  <c:v>Năm 2004</c:v>
                </c:pt>
                <c:pt idx="2">
                  <c:v>Năm 2005</c:v>
                </c:pt>
              </c:strCache>
            </c:strRef>
          </c:cat>
          <c:val>
            <c:numRef>
              <c:f>Sheet1!$D$5:$F$5</c:f>
              <c:numCache>
                <c:formatCode>General</c:formatCode>
                <c:ptCount val="3"/>
                <c:pt idx="0">
                  <c:v>120</c:v>
                </c:pt>
                <c:pt idx="1">
                  <c:v>200</c:v>
                </c:pt>
                <c:pt idx="2">
                  <c:v>300</c:v>
                </c:pt>
              </c:numCache>
            </c:numRef>
          </c:val>
        </c:ser>
        <c:dLbls>
          <c:dLblPos val="ctr"/>
          <c:showLegendKey val="0"/>
          <c:showVal val="1"/>
          <c:showCatName val="0"/>
          <c:showSerName val="0"/>
          <c:showPercent val="0"/>
          <c:showBubbleSize val="0"/>
        </c:dLbls>
        <c:gapWidth val="150"/>
        <c:axId val="294221008"/>
        <c:axId val="294221792"/>
      </c:barChart>
      <c:catAx>
        <c:axId val="294221008"/>
        <c:scaling>
          <c:orientation val="minMax"/>
        </c:scaling>
        <c:delete val="1"/>
        <c:axPos val="b"/>
        <c:title>
          <c:tx>
            <c:rich>
              <a:bodyPr/>
              <a:lstStyle/>
              <a:p>
                <a:pPr>
                  <a:defRPr/>
                </a:pPr>
                <a:r>
                  <a:rPr lang="en-US"/>
                  <a:t>Doanh thu theo cac nam</a:t>
                </a:r>
              </a:p>
            </c:rich>
          </c:tx>
          <c:overlay val="0"/>
        </c:title>
        <c:numFmt formatCode="General" sourceLinked="0"/>
        <c:majorTickMark val="out"/>
        <c:minorTickMark val="none"/>
        <c:tickLblPos val="nextTo"/>
        <c:crossAx val="294221792"/>
        <c:crosses val="autoZero"/>
        <c:auto val="1"/>
        <c:lblAlgn val="ctr"/>
        <c:lblOffset val="100"/>
        <c:noMultiLvlLbl val="0"/>
      </c:catAx>
      <c:valAx>
        <c:axId val="294221792"/>
        <c:scaling>
          <c:orientation val="minMax"/>
        </c:scaling>
        <c:delete val="1"/>
        <c:axPos val="l"/>
        <c:minorGridlines/>
        <c:title>
          <c:tx>
            <c:rich>
              <a:bodyPr rot="-5400000" vert="horz"/>
              <a:lstStyle/>
              <a:p>
                <a:pPr>
                  <a:defRPr/>
                </a:pPr>
                <a:r>
                  <a:rPr lang="en-US"/>
                  <a:t>Muc do bien dong</a:t>
                </a:r>
              </a:p>
            </c:rich>
          </c:tx>
          <c:overlay val="0"/>
        </c:title>
        <c:numFmt formatCode="General" sourceLinked="1"/>
        <c:majorTickMark val="out"/>
        <c:minorTickMark val="none"/>
        <c:tickLblPos val="nextTo"/>
        <c:crossAx val="294221008"/>
        <c:crosses val="autoZero"/>
        <c:crossBetween val="between"/>
        <c:dispUnits>
          <c:builtInUnit val="millions"/>
          <c:dispUnitsLbl/>
        </c:dispUnits>
      </c:valA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plotArea>
    <c:legend>
      <c:legendPos val="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495449D-901D-4007-AA5E-EB76DF0F3CA2}" type="datetimeFigureOut">
              <a:rPr lang="en-US"/>
              <a:pPr>
                <a:defRPr/>
              </a:pPr>
              <a:t>6/20/2020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D992B90-4593-4D4D-8586-1076ED3A3549}" type="slidenum">
              <a:rPr lang="en-US"/>
              <a:pPr>
                <a:defRPr/>
              </a:pPr>
              <a:t>‹#›</a:t>
            </a:fld>
            <a:endParaRPr lang="en-US"/>
          </a:p>
        </p:txBody>
      </p:sp>
    </p:spTree>
    <p:extLst>
      <p:ext uri="{BB962C8B-B14F-4D97-AF65-F5344CB8AC3E}">
        <p14:creationId xmlns:p14="http://schemas.microsoft.com/office/powerpoint/2010/main" val="32523722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bwMode="gray">
      <p:bgPr>
        <a:solidFill>
          <a:schemeClr val="bg1"/>
        </a:solidFill>
        <a:effectLst/>
      </p:bgPr>
    </p:bg>
    <p:spTree>
      <p:nvGrpSpPr>
        <p:cNvPr id="1" name=""/>
        <p:cNvGrpSpPr/>
        <p:nvPr/>
      </p:nvGrpSpPr>
      <p:grpSpPr>
        <a:xfrm>
          <a:off x="0" y="0"/>
          <a:ext cx="0" cy="0"/>
          <a:chOff x="0" y="0"/>
          <a:chExt cx="0" cy="0"/>
        </a:xfrm>
      </p:grpSpPr>
      <p:sp>
        <p:nvSpPr>
          <p:cNvPr id="4" name="Rectangle 1642"/>
          <p:cNvSpPr>
            <a:spLocks noChangeArrowheads="1"/>
          </p:cNvSpPr>
          <p:nvPr/>
        </p:nvSpPr>
        <p:spPr bwMode="gray">
          <a:xfrm>
            <a:off x="3071813" y="0"/>
            <a:ext cx="1417637" cy="6858000"/>
          </a:xfrm>
          <a:prstGeom prst="rect">
            <a:avLst/>
          </a:prstGeom>
          <a:solidFill>
            <a:schemeClr val="accent2">
              <a:alpha val="70195"/>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5" name="Rectangle 1634"/>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6" name="Rectangle 1596"/>
          <p:cNvSpPr>
            <a:spLocks noChangeArrowheads="1"/>
          </p:cNvSpPr>
          <p:nvPr/>
        </p:nvSpPr>
        <p:spPr bwMode="gray">
          <a:xfrm>
            <a:off x="6902450" y="-11113"/>
            <a:ext cx="303213" cy="6858001"/>
          </a:xfrm>
          <a:prstGeom prst="rect">
            <a:avLst/>
          </a:prstGeom>
          <a:solidFill>
            <a:schemeClr val="accent2">
              <a:alpha val="30196"/>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7" name="Rectangle 1597"/>
          <p:cNvSpPr>
            <a:spLocks noChangeArrowheads="1"/>
          </p:cNvSpPr>
          <p:nvPr/>
        </p:nvSpPr>
        <p:spPr bwMode="gray">
          <a:xfrm>
            <a:off x="7158038" y="12700"/>
            <a:ext cx="227012" cy="6858000"/>
          </a:xfrm>
          <a:prstGeom prst="rect">
            <a:avLst/>
          </a:prstGeom>
          <a:solidFill>
            <a:schemeClr val="accent2">
              <a:alpha val="20000"/>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8" name="Rectangle 1592"/>
          <p:cNvSpPr>
            <a:spLocks noChangeArrowheads="1"/>
          </p:cNvSpPr>
          <p:nvPr/>
        </p:nvSpPr>
        <p:spPr bwMode="gray">
          <a:xfrm>
            <a:off x="4375150" y="0"/>
            <a:ext cx="1060450" cy="6858000"/>
          </a:xfrm>
          <a:prstGeom prst="rect">
            <a:avLst/>
          </a:prstGeom>
          <a:solidFill>
            <a:schemeClr val="accent2">
              <a:alpha val="63921"/>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9" name="Rectangle 1593"/>
          <p:cNvSpPr>
            <a:spLocks noChangeArrowheads="1"/>
          </p:cNvSpPr>
          <p:nvPr/>
        </p:nvSpPr>
        <p:spPr bwMode="gray">
          <a:xfrm>
            <a:off x="5359400" y="-17463"/>
            <a:ext cx="728663" cy="6938963"/>
          </a:xfrm>
          <a:prstGeom prst="rect">
            <a:avLst/>
          </a:prstGeom>
          <a:solidFill>
            <a:schemeClr val="accent2">
              <a:alpha val="54117"/>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0" name="Rectangle 1594"/>
          <p:cNvSpPr>
            <a:spLocks noChangeArrowheads="1"/>
          </p:cNvSpPr>
          <p:nvPr/>
        </p:nvSpPr>
        <p:spPr bwMode="gray">
          <a:xfrm>
            <a:off x="6018213" y="-19050"/>
            <a:ext cx="547687" cy="6938963"/>
          </a:xfrm>
          <a:prstGeom prst="rect">
            <a:avLst/>
          </a:prstGeom>
          <a:solidFill>
            <a:schemeClr val="accent2">
              <a:alpha val="47058"/>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1" name="Rectangle 1595"/>
          <p:cNvSpPr>
            <a:spLocks noChangeArrowheads="1"/>
          </p:cNvSpPr>
          <p:nvPr/>
        </p:nvSpPr>
        <p:spPr bwMode="gray">
          <a:xfrm>
            <a:off x="6505575" y="0"/>
            <a:ext cx="446088" cy="6858000"/>
          </a:xfrm>
          <a:prstGeom prst="rect">
            <a:avLst/>
          </a:prstGeom>
          <a:solidFill>
            <a:schemeClr val="accent2">
              <a:alpha val="36862"/>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2" name="Rectangle 1622"/>
          <p:cNvSpPr>
            <a:spLocks noChangeArrowheads="1"/>
          </p:cNvSpPr>
          <p:nvPr/>
        </p:nvSpPr>
        <p:spPr bwMode="gray">
          <a:xfrm>
            <a:off x="7339013" y="52388"/>
            <a:ext cx="136525" cy="6858000"/>
          </a:xfrm>
          <a:prstGeom prst="rect">
            <a:avLst/>
          </a:prstGeom>
          <a:solidFill>
            <a:schemeClr val="accent2">
              <a:alpha val="14902"/>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3" name="Rectangle 1623"/>
          <p:cNvSpPr>
            <a:spLocks noChangeArrowheads="1"/>
          </p:cNvSpPr>
          <p:nvPr/>
        </p:nvSpPr>
        <p:spPr bwMode="gray">
          <a:xfrm>
            <a:off x="8366125" y="20638"/>
            <a:ext cx="344488" cy="6858000"/>
          </a:xfrm>
          <a:prstGeom prst="rect">
            <a:avLst/>
          </a:prstGeom>
          <a:solidFill>
            <a:schemeClr val="accent2">
              <a:alpha val="23137"/>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4" name="Rectangle 1624"/>
          <p:cNvSpPr>
            <a:spLocks noChangeArrowheads="1"/>
          </p:cNvSpPr>
          <p:nvPr/>
        </p:nvSpPr>
        <p:spPr bwMode="gray">
          <a:xfrm>
            <a:off x="8664575" y="0"/>
            <a:ext cx="474663" cy="6858000"/>
          </a:xfrm>
          <a:prstGeom prst="rect">
            <a:avLst/>
          </a:prstGeom>
          <a:solidFill>
            <a:schemeClr val="accent2">
              <a:alpha val="27843"/>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5" name="Rectangle 1643"/>
          <p:cNvSpPr>
            <a:spLocks noChangeArrowheads="1"/>
          </p:cNvSpPr>
          <p:nvPr/>
        </p:nvSpPr>
        <p:spPr bwMode="gray">
          <a:xfrm>
            <a:off x="7953375" y="4763"/>
            <a:ext cx="136525" cy="6858000"/>
          </a:xfrm>
          <a:prstGeom prst="rect">
            <a:avLst/>
          </a:prstGeom>
          <a:solidFill>
            <a:schemeClr val="accent2">
              <a:alpha val="5882"/>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6" name="Rectangle 1644"/>
          <p:cNvSpPr>
            <a:spLocks noChangeArrowheads="1"/>
          </p:cNvSpPr>
          <p:nvPr/>
        </p:nvSpPr>
        <p:spPr bwMode="gray">
          <a:xfrm>
            <a:off x="8045450" y="4763"/>
            <a:ext cx="168275" cy="6858000"/>
          </a:xfrm>
          <a:prstGeom prst="rect">
            <a:avLst/>
          </a:prstGeom>
          <a:solidFill>
            <a:schemeClr val="accent2">
              <a:alpha val="12157"/>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7" name="Rectangle 1645"/>
          <p:cNvSpPr>
            <a:spLocks noChangeArrowheads="1"/>
          </p:cNvSpPr>
          <p:nvPr/>
        </p:nvSpPr>
        <p:spPr bwMode="gray">
          <a:xfrm>
            <a:off x="8177213" y="-11113"/>
            <a:ext cx="230187" cy="6858001"/>
          </a:xfrm>
          <a:prstGeom prst="rect">
            <a:avLst/>
          </a:prstGeom>
          <a:solidFill>
            <a:schemeClr val="accent2">
              <a:alpha val="18039"/>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pic>
        <p:nvPicPr>
          <p:cNvPr id="18" name="Picture 24" descr="logo trung cap PN"/>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37338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6847" name="Rectangle 1647"/>
          <p:cNvSpPr>
            <a:spLocks noGrp="1" noChangeArrowheads="1"/>
          </p:cNvSpPr>
          <p:nvPr>
            <p:ph type="ctrTitle" sz="quarter"/>
          </p:nvPr>
        </p:nvSpPr>
        <p:spPr bwMode="gray">
          <a:xfrm>
            <a:off x="3802063" y="1314450"/>
            <a:ext cx="5105400" cy="1470025"/>
          </a:xfrm>
        </p:spPr>
        <p:txBody>
          <a:bodyPr/>
          <a:lstStyle>
            <a:lvl1pPr algn="ctr">
              <a:defRPr sz="4400"/>
            </a:lvl1pPr>
          </a:lstStyle>
          <a:p>
            <a:r>
              <a:rPr lang="en-US" smtClean="0"/>
              <a:t>Click to edit Master title style</a:t>
            </a:r>
            <a:endParaRPr lang="en-US"/>
          </a:p>
        </p:txBody>
      </p:sp>
      <p:sp>
        <p:nvSpPr>
          <p:cNvPr id="436848" name="Rectangle 1648"/>
          <p:cNvSpPr>
            <a:spLocks noGrp="1" noChangeArrowheads="1"/>
          </p:cNvSpPr>
          <p:nvPr>
            <p:ph type="subTitle" sz="quarter" idx="1"/>
          </p:nvPr>
        </p:nvSpPr>
        <p:spPr bwMode="gray">
          <a:xfrm>
            <a:off x="3810000" y="2762250"/>
            <a:ext cx="5151438" cy="757238"/>
          </a:xfrm>
        </p:spPr>
        <p:txBody>
          <a:bodyPr/>
          <a:lstStyle>
            <a:lvl1pPr marL="0" indent="0" algn="ctr">
              <a:buFont typeface="Wingdings" pitchFamily="2" charset="2"/>
              <a:buNone/>
              <a:defRPr sz="2000" b="0">
                <a:solidFill>
                  <a:schemeClr val="tx1"/>
                </a:solidFill>
              </a:defRPr>
            </a:lvl1pPr>
          </a:lstStyle>
          <a:p>
            <a:r>
              <a:rPr lang="en-US" smtClean="0"/>
              <a:t>Click to edit Master subtitle style</a:t>
            </a:r>
            <a:endParaRPr lang="en-US"/>
          </a:p>
        </p:txBody>
      </p:sp>
      <p:sp>
        <p:nvSpPr>
          <p:cNvPr id="19" name="Rectangle 1650"/>
          <p:cNvSpPr>
            <a:spLocks noGrp="1" noChangeArrowheads="1"/>
          </p:cNvSpPr>
          <p:nvPr>
            <p:ph type="ftr" sz="quarter" idx="10"/>
          </p:nvPr>
        </p:nvSpPr>
        <p:spPr bwMode="gray">
          <a:xfrm>
            <a:off x="3552825" y="6534150"/>
            <a:ext cx="2895600" cy="234950"/>
          </a:xfrm>
        </p:spPr>
        <p:txBody>
          <a:bodyPr/>
          <a:lstStyle>
            <a:lvl1pPr>
              <a:defRPr/>
            </a:lvl1pPr>
          </a:lstStyle>
          <a:p>
            <a:pPr>
              <a:defRPr/>
            </a:pPr>
            <a:endParaRPr lang="en-US"/>
          </a:p>
        </p:txBody>
      </p:sp>
      <p:sp>
        <p:nvSpPr>
          <p:cNvPr id="20" name="Rectangle 1649"/>
          <p:cNvSpPr>
            <a:spLocks noGrp="1" noChangeArrowheads="1"/>
          </p:cNvSpPr>
          <p:nvPr>
            <p:ph type="dt" sz="quarter" idx="11"/>
          </p:nvPr>
        </p:nvSpPr>
        <p:spPr bwMode="gray">
          <a:xfrm>
            <a:off x="6900863" y="6526213"/>
            <a:ext cx="2133600" cy="274637"/>
          </a:xfrm>
        </p:spPr>
        <p:txBody>
          <a:bodyPr/>
          <a:lstStyle>
            <a:lvl1pPr>
              <a:defRPr/>
            </a:lvl1pPr>
          </a:lstStyle>
          <a:p>
            <a:pPr>
              <a:defRPr/>
            </a:pPr>
            <a:fld id="{D758D883-3B69-4290-B438-364E34BF391D}" type="datetimeFigureOut">
              <a:rPr lang="en-US"/>
              <a:pPr>
                <a:defRPr/>
              </a:pPr>
              <a:t>6/20/2020</a:t>
            </a:fld>
            <a:endParaRPr lang="en-US"/>
          </a:p>
        </p:txBody>
      </p:sp>
      <p:sp>
        <p:nvSpPr>
          <p:cNvPr id="21" name="Rectangle 1651"/>
          <p:cNvSpPr>
            <a:spLocks noGrp="1" noChangeArrowheads="1"/>
          </p:cNvSpPr>
          <p:nvPr>
            <p:ph type="sldNum" sz="quarter" idx="12"/>
          </p:nvPr>
        </p:nvSpPr>
        <p:spPr bwMode="gray">
          <a:xfrm>
            <a:off x="3011488" y="6527800"/>
            <a:ext cx="373062" cy="234950"/>
          </a:xfrm>
        </p:spPr>
        <p:txBody>
          <a:bodyPr/>
          <a:lstStyle>
            <a:lvl1pPr>
              <a:defRPr/>
            </a:lvl1pPr>
          </a:lstStyle>
          <a:p>
            <a:pPr>
              <a:defRPr/>
            </a:pPr>
            <a:fld id="{4ED40CF0-2E03-460D-AB38-BDB42506066E}" type="slidenum">
              <a:rPr lang="en-US"/>
              <a:pPr>
                <a:defRPr/>
              </a:pPr>
              <a:t>‹#›</a:t>
            </a:fld>
            <a:endParaRPr lang="en-US"/>
          </a:p>
        </p:txBody>
      </p:sp>
    </p:spTree>
    <p:extLst>
      <p:ext uri="{BB962C8B-B14F-4D97-AF65-F5344CB8AC3E}">
        <p14:creationId xmlns:p14="http://schemas.microsoft.com/office/powerpoint/2010/main" val="33037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500"/>
                                        <p:tgtEl>
                                          <p:spTgt spid="15"/>
                                        </p:tgtEl>
                                      </p:cBhvr>
                                    </p:animEffect>
                                    <p:anim calcmode="lin" valueType="num">
                                      <p:cBhvr>
                                        <p:cTn id="50" dur="500" fill="hold"/>
                                        <p:tgtEl>
                                          <p:spTgt spid="15"/>
                                        </p:tgtEl>
                                        <p:attrNameLst>
                                          <p:attrName>ppt_x</p:attrName>
                                        </p:attrNameLst>
                                      </p:cBhvr>
                                      <p:tavLst>
                                        <p:tav tm="0">
                                          <p:val>
                                            <p:strVal val="#ppt_x"/>
                                          </p:val>
                                        </p:tav>
                                        <p:tav tm="100000">
                                          <p:val>
                                            <p:strVal val="#ppt_x"/>
                                          </p:val>
                                        </p:tav>
                                      </p:tavLst>
                                    </p:anim>
                                    <p:anim calcmode="lin" valueType="num">
                                      <p:cBhvr>
                                        <p:cTn id="51" dur="500" fill="hold"/>
                                        <p:tgtEl>
                                          <p:spTgt spid="1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anim calcmode="lin" valueType="num">
                                      <p:cBhvr>
                                        <p:cTn id="55" dur="500" fill="hold"/>
                                        <p:tgtEl>
                                          <p:spTgt spid="17"/>
                                        </p:tgtEl>
                                        <p:attrNameLst>
                                          <p:attrName>ppt_x</p:attrName>
                                        </p:attrNameLst>
                                      </p:cBhvr>
                                      <p:tavLst>
                                        <p:tav tm="0">
                                          <p:val>
                                            <p:strVal val="#ppt_x"/>
                                          </p:val>
                                        </p:tav>
                                        <p:tav tm="100000">
                                          <p:val>
                                            <p:strVal val="#ppt_x"/>
                                          </p:val>
                                        </p:tav>
                                      </p:tavLst>
                                    </p:anim>
                                    <p:anim calcmode="lin" valueType="num">
                                      <p:cBhvr>
                                        <p:cTn id="56" dur="500" fill="hold"/>
                                        <p:tgtEl>
                                          <p:spTgt spid="1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strVal val="#ppt_x"/>
                                          </p:val>
                                        </p:tav>
                                        <p:tav tm="100000">
                                          <p:val>
                                            <p:strVal val="#ppt_x"/>
                                          </p:val>
                                        </p:tav>
                                      </p:tavLst>
                                    </p:anim>
                                    <p:anim calcmode="lin" valueType="num">
                                      <p:cBhvr>
                                        <p:cTn id="66" dur="500" fill="hold"/>
                                        <p:tgtEl>
                                          <p:spTgt spid="14"/>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5"/>
                                        </p:tgtEl>
                                      </p:cBhvr>
                                      <p:by x="150000" y="150000"/>
                                    </p:animScale>
                                  </p:childTnLst>
                                </p:cTn>
                              </p:par>
                              <p:par>
                                <p:cTn id="70" presetID="6" presetClass="emph" presetSubtype="0" fill="hold" grpId="1" nodeType="withEffect">
                                  <p:stCondLst>
                                    <p:cond delay="200"/>
                                  </p:stCondLst>
                                  <p:childTnLst>
                                    <p:animScale>
                                      <p:cBhvr>
                                        <p:cTn id="71" dur="500" fill="hold"/>
                                        <p:tgtEl>
                                          <p:spTgt spid="8"/>
                                        </p:tgtEl>
                                      </p:cBhvr>
                                      <p:by x="150000" y="150000"/>
                                    </p:animScale>
                                  </p:childTnLst>
                                </p:cTn>
                              </p:par>
                              <p:par>
                                <p:cTn id="72" presetID="6" presetClass="emph" presetSubtype="0" fill="hold" grpId="1" nodeType="withEffect">
                                  <p:stCondLst>
                                    <p:cond delay="400"/>
                                  </p:stCondLst>
                                  <p:childTnLst>
                                    <p:animScale>
                                      <p:cBhvr>
                                        <p:cTn id="73" dur="500" fill="hold"/>
                                        <p:tgtEl>
                                          <p:spTgt spid="9"/>
                                        </p:tgtEl>
                                      </p:cBhvr>
                                      <p:by x="150000" y="150000"/>
                                    </p:animScale>
                                  </p:childTnLst>
                                </p:cTn>
                              </p:par>
                              <p:par>
                                <p:cTn id="74" presetID="6" presetClass="emph" presetSubtype="0" fill="hold" grpId="1" nodeType="withEffect">
                                  <p:stCondLst>
                                    <p:cond delay="800"/>
                                  </p:stCondLst>
                                  <p:childTnLst>
                                    <p:animScale>
                                      <p:cBhvr>
                                        <p:cTn id="75" dur="500" fill="hold"/>
                                        <p:tgtEl>
                                          <p:spTgt spid="10"/>
                                        </p:tgtEl>
                                      </p:cBhvr>
                                      <p:by x="150000" y="150000"/>
                                    </p:animScale>
                                  </p:childTnLst>
                                </p:cTn>
                              </p:par>
                              <p:par>
                                <p:cTn id="76" presetID="6" presetClass="emph" presetSubtype="0" fill="hold" grpId="1" nodeType="withEffect">
                                  <p:stCondLst>
                                    <p:cond delay="1100"/>
                                  </p:stCondLst>
                                  <p:childTnLst>
                                    <p:animScale>
                                      <p:cBhvr>
                                        <p:cTn id="77" dur="500" fill="hold"/>
                                        <p:tgtEl>
                                          <p:spTgt spid="11"/>
                                        </p:tgtEl>
                                      </p:cBhvr>
                                      <p:by x="150000" y="150000"/>
                                    </p:animScale>
                                  </p:childTnLst>
                                </p:cTn>
                              </p:par>
                              <p:par>
                                <p:cTn id="78" presetID="6" presetClass="emph" presetSubtype="0" fill="hold" grpId="1" nodeType="withEffect">
                                  <p:stCondLst>
                                    <p:cond delay="1400"/>
                                  </p:stCondLst>
                                  <p:childTnLst>
                                    <p:animScale>
                                      <p:cBhvr>
                                        <p:cTn id="79" dur="500" fill="hold"/>
                                        <p:tgtEl>
                                          <p:spTgt spid="6"/>
                                        </p:tgtEl>
                                      </p:cBhvr>
                                      <p:by x="150000" y="150000"/>
                                    </p:animScale>
                                  </p:childTnLst>
                                </p:cTn>
                              </p:par>
                              <p:par>
                                <p:cTn id="80" presetID="6" presetClass="emph" presetSubtype="0" fill="hold" grpId="1" nodeType="withEffect">
                                  <p:stCondLst>
                                    <p:cond delay="1700"/>
                                  </p:stCondLst>
                                  <p:childTnLst>
                                    <p:animScale>
                                      <p:cBhvr>
                                        <p:cTn id="81" dur="500" fill="hold"/>
                                        <p:tgtEl>
                                          <p:spTgt spid="7"/>
                                        </p:tgtEl>
                                      </p:cBhvr>
                                      <p:by x="150000" y="150000"/>
                                    </p:animScale>
                                  </p:childTnLst>
                                </p:cTn>
                              </p:par>
                              <p:par>
                                <p:cTn id="82" presetID="6" presetClass="emph" presetSubtype="0" fill="hold" grpId="1" nodeType="withEffect">
                                  <p:stCondLst>
                                    <p:cond delay="2000"/>
                                  </p:stCondLst>
                                  <p:childTnLst>
                                    <p:animScale>
                                      <p:cBhvr>
                                        <p:cTn id="83" dur="500" fill="hold"/>
                                        <p:tgtEl>
                                          <p:spTgt spid="12"/>
                                        </p:tgtEl>
                                      </p:cBhvr>
                                      <p:by x="150000" y="150000"/>
                                    </p:animScale>
                                  </p:childTnLst>
                                </p:cTn>
                              </p:par>
                              <p:par>
                                <p:cTn id="84" presetID="6" presetClass="emph" presetSubtype="0" fill="hold" grpId="1" nodeType="withEffect">
                                  <p:stCondLst>
                                    <p:cond delay="2200"/>
                                  </p:stCondLst>
                                  <p:childTnLst>
                                    <p:animScale>
                                      <p:cBhvr>
                                        <p:cTn id="85" dur="500" fill="hold"/>
                                        <p:tgtEl>
                                          <p:spTgt spid="13"/>
                                        </p:tgtEl>
                                      </p:cBhvr>
                                      <p:by x="150000" y="150000"/>
                                    </p:animScale>
                                  </p:childTnLst>
                                </p:cTn>
                              </p:par>
                              <p:par>
                                <p:cTn id="86" presetID="6" presetClass="emph" presetSubtype="0" fill="hold" grpId="1" nodeType="withEffect">
                                  <p:stCondLst>
                                    <p:cond delay="2300"/>
                                  </p:stCondLst>
                                  <p:childTnLst>
                                    <p:animScale>
                                      <p:cBhvr>
                                        <p:cTn id="87" dur="500" fill="hold"/>
                                        <p:tgtEl>
                                          <p:spTgt spid="14"/>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4"/>
                                        </p:tgtEl>
                                      </p:cBhvr>
                                      <p:by x="150000" y="150000"/>
                                    </p:animScale>
                                  </p:childTnLst>
                                </p:cTn>
                              </p:par>
                              <p:par>
                                <p:cTn id="91" presetID="6" presetClass="emph" presetSubtype="0" fill="hold" grpId="1" nodeType="withEffect">
                                  <p:stCondLst>
                                    <p:cond delay="400"/>
                                  </p:stCondLst>
                                  <p:childTnLst>
                                    <p:animScale>
                                      <p:cBhvr>
                                        <p:cTn id="92" dur="500" fill="hold"/>
                                        <p:tgtEl>
                                          <p:spTgt spid="15"/>
                                        </p:tgtEl>
                                      </p:cBhvr>
                                      <p:by x="150000" y="150000"/>
                                    </p:animScale>
                                  </p:childTnLst>
                                </p:cTn>
                              </p:par>
                              <p:par>
                                <p:cTn id="93" presetID="6" presetClass="emph" presetSubtype="0" fill="hold" grpId="1" nodeType="withEffect">
                                  <p:stCondLst>
                                    <p:cond delay="800"/>
                                  </p:stCondLst>
                                  <p:childTnLst>
                                    <p:animScale>
                                      <p:cBhvr>
                                        <p:cTn id="94" dur="500" fill="hold"/>
                                        <p:tgtEl>
                                          <p:spTgt spid="16"/>
                                        </p:tgtEl>
                                      </p:cBhvr>
                                      <p:by x="150000" y="150000"/>
                                    </p:animScale>
                                  </p:childTnLst>
                                </p:cTn>
                              </p:par>
                              <p:par>
                                <p:cTn id="95" presetID="6" presetClass="emph" presetSubtype="0" fill="hold" grpId="1" nodeType="withEffect">
                                  <p:stCondLst>
                                    <p:cond delay="1100"/>
                                  </p:stCondLst>
                                  <p:childTnLst>
                                    <p:animScale>
                                      <p:cBhvr>
                                        <p:cTn id="96" dur="5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2"/>
          <p:cNvSpPr>
            <a:spLocks noGrp="1" noChangeArrowheads="1"/>
          </p:cNvSpPr>
          <p:nvPr>
            <p:ph type="dt" sz="half" idx="10"/>
          </p:nvPr>
        </p:nvSpPr>
        <p:spPr>
          <a:ln/>
        </p:spPr>
        <p:txBody>
          <a:bodyPr/>
          <a:lstStyle>
            <a:lvl1pPr>
              <a:defRPr/>
            </a:lvl1pPr>
          </a:lstStyle>
          <a:p>
            <a:pPr>
              <a:defRPr/>
            </a:pPr>
            <a:fld id="{9F9459AA-902A-4D96-8920-E3F260BD4B15}" type="datetimeFigureOut">
              <a:rPr lang="en-US"/>
              <a:pPr>
                <a:defRPr/>
              </a:pPr>
              <a:t>6/20/2020</a:t>
            </a:fld>
            <a:endParaRPr lang="en-US"/>
          </a:p>
        </p:txBody>
      </p:sp>
      <p:sp>
        <p:nvSpPr>
          <p:cNvPr id="5"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6" name="Rectangle 464"/>
          <p:cNvSpPr>
            <a:spLocks noGrp="1" noChangeArrowheads="1"/>
          </p:cNvSpPr>
          <p:nvPr>
            <p:ph type="sldNum" sz="quarter" idx="12"/>
          </p:nvPr>
        </p:nvSpPr>
        <p:spPr>
          <a:ln/>
        </p:spPr>
        <p:txBody>
          <a:bodyPr/>
          <a:lstStyle>
            <a:lvl1pPr>
              <a:defRPr/>
            </a:lvl1pPr>
          </a:lstStyle>
          <a:p>
            <a:pPr>
              <a:defRPr/>
            </a:pPr>
            <a:fld id="{1CF80D42-9DA3-4799-9B77-A4BFED936C23}" type="slidenum">
              <a:rPr lang="en-US"/>
              <a:pPr>
                <a:defRPr/>
              </a:pPr>
              <a:t>‹#›</a:t>
            </a:fld>
            <a:endParaRPr lang="en-US"/>
          </a:p>
        </p:txBody>
      </p:sp>
    </p:spTree>
    <p:extLst>
      <p:ext uri="{BB962C8B-B14F-4D97-AF65-F5344CB8AC3E}">
        <p14:creationId xmlns:p14="http://schemas.microsoft.com/office/powerpoint/2010/main" val="1911621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8338" y="65088"/>
            <a:ext cx="1995487" cy="6459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30288" y="65088"/>
            <a:ext cx="5835650" cy="6459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2"/>
          <p:cNvSpPr>
            <a:spLocks noGrp="1" noChangeArrowheads="1"/>
          </p:cNvSpPr>
          <p:nvPr>
            <p:ph type="dt" sz="half" idx="10"/>
          </p:nvPr>
        </p:nvSpPr>
        <p:spPr>
          <a:ln/>
        </p:spPr>
        <p:txBody>
          <a:bodyPr/>
          <a:lstStyle>
            <a:lvl1pPr>
              <a:defRPr/>
            </a:lvl1pPr>
          </a:lstStyle>
          <a:p>
            <a:pPr>
              <a:defRPr/>
            </a:pPr>
            <a:fld id="{4CD0048F-959D-4965-8344-D99B09B7B07C}" type="datetimeFigureOut">
              <a:rPr lang="en-US"/>
              <a:pPr>
                <a:defRPr/>
              </a:pPr>
              <a:t>6/20/2020</a:t>
            </a:fld>
            <a:endParaRPr lang="en-US"/>
          </a:p>
        </p:txBody>
      </p:sp>
      <p:sp>
        <p:nvSpPr>
          <p:cNvPr id="5"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6" name="Rectangle 464"/>
          <p:cNvSpPr>
            <a:spLocks noGrp="1" noChangeArrowheads="1"/>
          </p:cNvSpPr>
          <p:nvPr>
            <p:ph type="sldNum" sz="quarter" idx="12"/>
          </p:nvPr>
        </p:nvSpPr>
        <p:spPr>
          <a:ln/>
        </p:spPr>
        <p:txBody>
          <a:bodyPr/>
          <a:lstStyle>
            <a:lvl1pPr>
              <a:defRPr/>
            </a:lvl1pPr>
          </a:lstStyle>
          <a:p>
            <a:pPr>
              <a:defRPr/>
            </a:pPr>
            <a:fld id="{E38F5A81-B65D-4BD5-B8AF-037BE1784C11}" type="slidenum">
              <a:rPr lang="en-US"/>
              <a:pPr>
                <a:defRPr/>
              </a:pPr>
              <a:t>‹#›</a:t>
            </a:fld>
            <a:endParaRPr lang="en-US"/>
          </a:p>
        </p:txBody>
      </p:sp>
    </p:spTree>
    <p:extLst>
      <p:ext uri="{BB962C8B-B14F-4D97-AF65-F5344CB8AC3E}">
        <p14:creationId xmlns:p14="http://schemas.microsoft.com/office/powerpoint/2010/main" val="330717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5688" y="65088"/>
            <a:ext cx="7958137" cy="10112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030288" y="1163638"/>
            <a:ext cx="7961312" cy="5360987"/>
          </a:xfrm>
        </p:spPr>
        <p:txBody>
          <a:bodyPr/>
          <a:lstStyle/>
          <a:p>
            <a:pPr lvl="0"/>
            <a:r>
              <a:rPr lang="en-US" noProof="0" smtClean="0"/>
              <a:t>Click icon to add chart</a:t>
            </a:r>
            <a:endParaRPr lang="en-US" noProof="0"/>
          </a:p>
        </p:txBody>
      </p:sp>
      <p:sp>
        <p:nvSpPr>
          <p:cNvPr id="4" name="Rectangle 462"/>
          <p:cNvSpPr>
            <a:spLocks noGrp="1" noChangeArrowheads="1"/>
          </p:cNvSpPr>
          <p:nvPr>
            <p:ph type="dt" sz="half" idx="10"/>
          </p:nvPr>
        </p:nvSpPr>
        <p:spPr>
          <a:ln/>
        </p:spPr>
        <p:txBody>
          <a:bodyPr/>
          <a:lstStyle>
            <a:lvl1pPr>
              <a:defRPr/>
            </a:lvl1pPr>
          </a:lstStyle>
          <a:p>
            <a:pPr>
              <a:defRPr/>
            </a:pPr>
            <a:fld id="{75BA600C-BFA9-4401-BF9D-8E3624689C83}" type="datetimeFigureOut">
              <a:rPr lang="en-US"/>
              <a:pPr>
                <a:defRPr/>
              </a:pPr>
              <a:t>6/20/2020</a:t>
            </a:fld>
            <a:endParaRPr lang="en-US"/>
          </a:p>
        </p:txBody>
      </p:sp>
      <p:sp>
        <p:nvSpPr>
          <p:cNvPr id="5"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6" name="Rectangle 464"/>
          <p:cNvSpPr>
            <a:spLocks noGrp="1" noChangeArrowheads="1"/>
          </p:cNvSpPr>
          <p:nvPr>
            <p:ph type="sldNum" sz="quarter" idx="12"/>
          </p:nvPr>
        </p:nvSpPr>
        <p:spPr>
          <a:ln/>
        </p:spPr>
        <p:txBody>
          <a:bodyPr/>
          <a:lstStyle>
            <a:lvl1pPr>
              <a:defRPr/>
            </a:lvl1pPr>
          </a:lstStyle>
          <a:p>
            <a:pPr>
              <a:defRPr/>
            </a:pPr>
            <a:fld id="{71FCA9A7-B81E-4E37-81F5-3CD395371953}" type="slidenum">
              <a:rPr lang="en-US"/>
              <a:pPr>
                <a:defRPr/>
              </a:pPr>
              <a:t>‹#›</a:t>
            </a:fld>
            <a:endParaRPr lang="en-US"/>
          </a:p>
        </p:txBody>
      </p:sp>
    </p:spTree>
    <p:extLst>
      <p:ext uri="{BB962C8B-B14F-4D97-AF65-F5344CB8AC3E}">
        <p14:creationId xmlns:p14="http://schemas.microsoft.com/office/powerpoint/2010/main" val="1450561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5688" y="65088"/>
            <a:ext cx="7958137" cy="10112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30288" y="1163638"/>
            <a:ext cx="3903662" cy="5360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6350" y="1163638"/>
            <a:ext cx="3905250" cy="5360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2"/>
          <p:cNvSpPr>
            <a:spLocks noGrp="1" noChangeArrowheads="1"/>
          </p:cNvSpPr>
          <p:nvPr>
            <p:ph type="dt" sz="half" idx="10"/>
          </p:nvPr>
        </p:nvSpPr>
        <p:spPr>
          <a:ln/>
        </p:spPr>
        <p:txBody>
          <a:bodyPr/>
          <a:lstStyle>
            <a:lvl1pPr>
              <a:defRPr/>
            </a:lvl1pPr>
          </a:lstStyle>
          <a:p>
            <a:pPr>
              <a:defRPr/>
            </a:pPr>
            <a:fld id="{B7D79082-BA98-451C-9062-AAE3B302981B}" type="datetimeFigureOut">
              <a:rPr lang="en-US"/>
              <a:pPr>
                <a:defRPr/>
              </a:pPr>
              <a:t>6/20/2020</a:t>
            </a:fld>
            <a:endParaRPr lang="en-US"/>
          </a:p>
        </p:txBody>
      </p:sp>
      <p:sp>
        <p:nvSpPr>
          <p:cNvPr id="6"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7" name="Rectangle 464"/>
          <p:cNvSpPr>
            <a:spLocks noGrp="1" noChangeArrowheads="1"/>
          </p:cNvSpPr>
          <p:nvPr>
            <p:ph type="sldNum" sz="quarter" idx="12"/>
          </p:nvPr>
        </p:nvSpPr>
        <p:spPr>
          <a:ln/>
        </p:spPr>
        <p:txBody>
          <a:bodyPr/>
          <a:lstStyle>
            <a:lvl1pPr>
              <a:defRPr/>
            </a:lvl1pPr>
          </a:lstStyle>
          <a:p>
            <a:pPr>
              <a:defRPr/>
            </a:pPr>
            <a:fld id="{8107DA18-B5AF-4E36-A63B-19F5D8308BA0}" type="slidenum">
              <a:rPr lang="en-US"/>
              <a:pPr>
                <a:defRPr/>
              </a:pPr>
              <a:t>‹#›</a:t>
            </a:fld>
            <a:endParaRPr lang="en-US"/>
          </a:p>
        </p:txBody>
      </p:sp>
    </p:spTree>
    <p:extLst>
      <p:ext uri="{BB962C8B-B14F-4D97-AF65-F5344CB8AC3E}">
        <p14:creationId xmlns:p14="http://schemas.microsoft.com/office/powerpoint/2010/main" val="2553793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5688" y="65088"/>
            <a:ext cx="7958137" cy="10112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030288" y="1163638"/>
            <a:ext cx="7961312" cy="5360987"/>
          </a:xfrm>
        </p:spPr>
        <p:txBody>
          <a:bodyPr/>
          <a:lstStyle/>
          <a:p>
            <a:pPr lvl="0"/>
            <a:endParaRPr lang="en-US" noProof="0"/>
          </a:p>
        </p:txBody>
      </p:sp>
      <p:sp>
        <p:nvSpPr>
          <p:cNvPr id="4" name="Rectangle 462"/>
          <p:cNvSpPr>
            <a:spLocks noGrp="1" noChangeArrowheads="1"/>
          </p:cNvSpPr>
          <p:nvPr>
            <p:ph type="dt" sz="half" idx="10"/>
          </p:nvPr>
        </p:nvSpPr>
        <p:spPr>
          <a:ln/>
        </p:spPr>
        <p:txBody>
          <a:bodyPr/>
          <a:lstStyle>
            <a:lvl1pPr>
              <a:defRPr/>
            </a:lvl1pPr>
          </a:lstStyle>
          <a:p>
            <a:pPr>
              <a:defRPr/>
            </a:pPr>
            <a:fld id="{2F0B4F48-0AD8-4ECE-8C2A-1B65001322F6}" type="datetimeFigureOut">
              <a:rPr lang="en-US"/>
              <a:pPr>
                <a:defRPr/>
              </a:pPr>
              <a:t>6/20/2020</a:t>
            </a:fld>
            <a:endParaRPr lang="en-US"/>
          </a:p>
        </p:txBody>
      </p:sp>
      <p:sp>
        <p:nvSpPr>
          <p:cNvPr id="5"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6" name="Rectangle 464"/>
          <p:cNvSpPr>
            <a:spLocks noGrp="1" noChangeArrowheads="1"/>
          </p:cNvSpPr>
          <p:nvPr>
            <p:ph type="sldNum" sz="quarter" idx="12"/>
          </p:nvPr>
        </p:nvSpPr>
        <p:spPr>
          <a:ln/>
        </p:spPr>
        <p:txBody>
          <a:bodyPr/>
          <a:lstStyle>
            <a:lvl1pPr>
              <a:defRPr/>
            </a:lvl1pPr>
          </a:lstStyle>
          <a:p>
            <a:pPr>
              <a:defRPr/>
            </a:pPr>
            <a:fld id="{659868E6-60EA-4CA3-B76F-4CA81E256120}" type="slidenum">
              <a:rPr lang="en-US"/>
              <a:pPr>
                <a:defRPr/>
              </a:pPr>
              <a:t>‹#›</a:t>
            </a:fld>
            <a:endParaRPr lang="en-US"/>
          </a:p>
        </p:txBody>
      </p:sp>
    </p:spTree>
    <p:extLst>
      <p:ext uri="{BB962C8B-B14F-4D97-AF65-F5344CB8AC3E}">
        <p14:creationId xmlns:p14="http://schemas.microsoft.com/office/powerpoint/2010/main" val="30065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2"/>
          <p:cNvSpPr>
            <a:spLocks noGrp="1" noChangeArrowheads="1"/>
          </p:cNvSpPr>
          <p:nvPr>
            <p:ph type="dt" sz="half" idx="10"/>
          </p:nvPr>
        </p:nvSpPr>
        <p:spPr>
          <a:ln/>
        </p:spPr>
        <p:txBody>
          <a:bodyPr/>
          <a:lstStyle>
            <a:lvl1pPr>
              <a:defRPr/>
            </a:lvl1pPr>
          </a:lstStyle>
          <a:p>
            <a:pPr>
              <a:defRPr/>
            </a:pPr>
            <a:fld id="{83CBE83D-60D7-4E0B-96EF-D19F6C64BAC8}" type="datetimeFigureOut">
              <a:rPr lang="en-US"/>
              <a:pPr>
                <a:defRPr/>
              </a:pPr>
              <a:t>6/20/2020</a:t>
            </a:fld>
            <a:endParaRPr lang="en-US"/>
          </a:p>
        </p:txBody>
      </p:sp>
      <p:sp>
        <p:nvSpPr>
          <p:cNvPr id="5"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6" name="Rectangle 464"/>
          <p:cNvSpPr>
            <a:spLocks noGrp="1" noChangeArrowheads="1"/>
          </p:cNvSpPr>
          <p:nvPr>
            <p:ph type="sldNum" sz="quarter" idx="12"/>
          </p:nvPr>
        </p:nvSpPr>
        <p:spPr>
          <a:ln/>
        </p:spPr>
        <p:txBody>
          <a:bodyPr/>
          <a:lstStyle>
            <a:lvl1pPr>
              <a:defRPr/>
            </a:lvl1pPr>
          </a:lstStyle>
          <a:p>
            <a:pPr>
              <a:defRPr/>
            </a:pPr>
            <a:fld id="{353009EB-8724-4FEE-BA1C-64BE2EF08250}" type="slidenum">
              <a:rPr lang="en-US"/>
              <a:pPr>
                <a:defRPr/>
              </a:pPr>
              <a:t>‹#›</a:t>
            </a:fld>
            <a:endParaRPr lang="en-US"/>
          </a:p>
        </p:txBody>
      </p:sp>
    </p:spTree>
    <p:extLst>
      <p:ext uri="{BB962C8B-B14F-4D97-AF65-F5344CB8AC3E}">
        <p14:creationId xmlns:p14="http://schemas.microsoft.com/office/powerpoint/2010/main" val="3461760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2"/>
          <p:cNvSpPr>
            <a:spLocks noGrp="1" noChangeArrowheads="1"/>
          </p:cNvSpPr>
          <p:nvPr>
            <p:ph type="dt" sz="half" idx="10"/>
          </p:nvPr>
        </p:nvSpPr>
        <p:spPr>
          <a:ln/>
        </p:spPr>
        <p:txBody>
          <a:bodyPr/>
          <a:lstStyle>
            <a:lvl1pPr>
              <a:defRPr/>
            </a:lvl1pPr>
          </a:lstStyle>
          <a:p>
            <a:pPr>
              <a:defRPr/>
            </a:pPr>
            <a:fld id="{1CA101C5-53F9-4B47-BC16-DF133DDF7968}" type="datetimeFigureOut">
              <a:rPr lang="en-US"/>
              <a:pPr>
                <a:defRPr/>
              </a:pPr>
              <a:t>6/20/2020</a:t>
            </a:fld>
            <a:endParaRPr lang="en-US"/>
          </a:p>
        </p:txBody>
      </p:sp>
      <p:sp>
        <p:nvSpPr>
          <p:cNvPr id="5"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6" name="Rectangle 464"/>
          <p:cNvSpPr>
            <a:spLocks noGrp="1" noChangeArrowheads="1"/>
          </p:cNvSpPr>
          <p:nvPr>
            <p:ph type="sldNum" sz="quarter" idx="12"/>
          </p:nvPr>
        </p:nvSpPr>
        <p:spPr>
          <a:ln/>
        </p:spPr>
        <p:txBody>
          <a:bodyPr/>
          <a:lstStyle>
            <a:lvl1pPr>
              <a:defRPr/>
            </a:lvl1pPr>
          </a:lstStyle>
          <a:p>
            <a:pPr>
              <a:defRPr/>
            </a:pPr>
            <a:fld id="{C916044E-3A65-4F58-A0DF-DBC0165BCCD2}" type="slidenum">
              <a:rPr lang="en-US"/>
              <a:pPr>
                <a:defRPr/>
              </a:pPr>
              <a:t>‹#›</a:t>
            </a:fld>
            <a:endParaRPr lang="en-US"/>
          </a:p>
        </p:txBody>
      </p:sp>
    </p:spTree>
    <p:extLst>
      <p:ext uri="{BB962C8B-B14F-4D97-AF65-F5344CB8AC3E}">
        <p14:creationId xmlns:p14="http://schemas.microsoft.com/office/powerpoint/2010/main" val="229013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62"/>
          <p:cNvSpPr>
            <a:spLocks noGrp="1" noChangeArrowheads="1"/>
          </p:cNvSpPr>
          <p:nvPr>
            <p:ph type="dt" sz="half" idx="10"/>
          </p:nvPr>
        </p:nvSpPr>
        <p:spPr>
          <a:ln/>
        </p:spPr>
        <p:txBody>
          <a:bodyPr/>
          <a:lstStyle>
            <a:lvl1pPr>
              <a:defRPr/>
            </a:lvl1pPr>
          </a:lstStyle>
          <a:p>
            <a:pPr>
              <a:defRPr/>
            </a:pPr>
            <a:fld id="{8C3F8EE2-93D8-4327-BA2A-CCE82A7087DC}" type="datetimeFigureOut">
              <a:rPr lang="en-US"/>
              <a:pPr>
                <a:defRPr/>
              </a:pPr>
              <a:t>6/20/2020</a:t>
            </a:fld>
            <a:endParaRPr lang="en-US"/>
          </a:p>
        </p:txBody>
      </p:sp>
      <p:sp>
        <p:nvSpPr>
          <p:cNvPr id="6"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7" name="Rectangle 464"/>
          <p:cNvSpPr>
            <a:spLocks noGrp="1" noChangeArrowheads="1"/>
          </p:cNvSpPr>
          <p:nvPr>
            <p:ph type="sldNum" sz="quarter" idx="12"/>
          </p:nvPr>
        </p:nvSpPr>
        <p:spPr>
          <a:ln/>
        </p:spPr>
        <p:txBody>
          <a:bodyPr/>
          <a:lstStyle>
            <a:lvl1pPr>
              <a:defRPr/>
            </a:lvl1pPr>
          </a:lstStyle>
          <a:p>
            <a:pPr>
              <a:defRPr/>
            </a:pPr>
            <a:fld id="{C8E55DC4-0211-46A0-BDA5-0356DB5960F3}" type="slidenum">
              <a:rPr lang="en-US"/>
              <a:pPr>
                <a:defRPr/>
              </a:pPr>
              <a:t>‹#›</a:t>
            </a:fld>
            <a:endParaRPr lang="en-US"/>
          </a:p>
        </p:txBody>
      </p:sp>
    </p:spTree>
    <p:extLst>
      <p:ext uri="{BB962C8B-B14F-4D97-AF65-F5344CB8AC3E}">
        <p14:creationId xmlns:p14="http://schemas.microsoft.com/office/powerpoint/2010/main" val="2914753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62"/>
          <p:cNvSpPr>
            <a:spLocks noGrp="1" noChangeArrowheads="1"/>
          </p:cNvSpPr>
          <p:nvPr>
            <p:ph type="dt" sz="half" idx="10"/>
          </p:nvPr>
        </p:nvSpPr>
        <p:spPr>
          <a:ln/>
        </p:spPr>
        <p:txBody>
          <a:bodyPr/>
          <a:lstStyle>
            <a:lvl1pPr>
              <a:defRPr/>
            </a:lvl1pPr>
          </a:lstStyle>
          <a:p>
            <a:pPr>
              <a:defRPr/>
            </a:pPr>
            <a:fld id="{950F3A88-E39F-4784-8586-269C7CEE81C3}" type="datetimeFigureOut">
              <a:rPr lang="en-US"/>
              <a:pPr>
                <a:defRPr/>
              </a:pPr>
              <a:t>6/20/2020</a:t>
            </a:fld>
            <a:endParaRPr lang="en-US"/>
          </a:p>
        </p:txBody>
      </p:sp>
      <p:sp>
        <p:nvSpPr>
          <p:cNvPr id="8"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9" name="Rectangle 464"/>
          <p:cNvSpPr>
            <a:spLocks noGrp="1" noChangeArrowheads="1"/>
          </p:cNvSpPr>
          <p:nvPr>
            <p:ph type="sldNum" sz="quarter" idx="12"/>
          </p:nvPr>
        </p:nvSpPr>
        <p:spPr>
          <a:ln/>
        </p:spPr>
        <p:txBody>
          <a:bodyPr/>
          <a:lstStyle>
            <a:lvl1pPr>
              <a:defRPr/>
            </a:lvl1pPr>
          </a:lstStyle>
          <a:p>
            <a:pPr>
              <a:defRPr/>
            </a:pPr>
            <a:fld id="{12B9F1FD-A775-4E0F-9941-E27C3F66F752}" type="slidenum">
              <a:rPr lang="en-US"/>
              <a:pPr>
                <a:defRPr/>
              </a:pPr>
              <a:t>‹#›</a:t>
            </a:fld>
            <a:endParaRPr lang="en-US"/>
          </a:p>
        </p:txBody>
      </p:sp>
    </p:spTree>
    <p:extLst>
      <p:ext uri="{BB962C8B-B14F-4D97-AF65-F5344CB8AC3E}">
        <p14:creationId xmlns:p14="http://schemas.microsoft.com/office/powerpoint/2010/main" val="44671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62"/>
          <p:cNvSpPr>
            <a:spLocks noGrp="1" noChangeArrowheads="1"/>
          </p:cNvSpPr>
          <p:nvPr>
            <p:ph type="dt" sz="half" idx="10"/>
          </p:nvPr>
        </p:nvSpPr>
        <p:spPr>
          <a:ln/>
        </p:spPr>
        <p:txBody>
          <a:bodyPr/>
          <a:lstStyle>
            <a:lvl1pPr>
              <a:defRPr/>
            </a:lvl1pPr>
          </a:lstStyle>
          <a:p>
            <a:pPr>
              <a:defRPr/>
            </a:pPr>
            <a:fld id="{D0D3D98C-244B-4AE2-92BA-BF0A6FC6D9F7}" type="datetimeFigureOut">
              <a:rPr lang="en-US"/>
              <a:pPr>
                <a:defRPr/>
              </a:pPr>
              <a:t>6/20/2020</a:t>
            </a:fld>
            <a:endParaRPr lang="en-US"/>
          </a:p>
        </p:txBody>
      </p:sp>
      <p:sp>
        <p:nvSpPr>
          <p:cNvPr id="4"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5" name="Rectangle 464"/>
          <p:cNvSpPr>
            <a:spLocks noGrp="1" noChangeArrowheads="1"/>
          </p:cNvSpPr>
          <p:nvPr>
            <p:ph type="sldNum" sz="quarter" idx="12"/>
          </p:nvPr>
        </p:nvSpPr>
        <p:spPr>
          <a:ln/>
        </p:spPr>
        <p:txBody>
          <a:bodyPr/>
          <a:lstStyle>
            <a:lvl1pPr>
              <a:defRPr/>
            </a:lvl1pPr>
          </a:lstStyle>
          <a:p>
            <a:pPr>
              <a:defRPr/>
            </a:pPr>
            <a:fld id="{7D6CA371-E308-491C-9C31-3CEB08D4C142}" type="slidenum">
              <a:rPr lang="en-US"/>
              <a:pPr>
                <a:defRPr/>
              </a:pPr>
              <a:t>‹#›</a:t>
            </a:fld>
            <a:endParaRPr lang="en-US"/>
          </a:p>
        </p:txBody>
      </p:sp>
    </p:spTree>
    <p:extLst>
      <p:ext uri="{BB962C8B-B14F-4D97-AF65-F5344CB8AC3E}">
        <p14:creationId xmlns:p14="http://schemas.microsoft.com/office/powerpoint/2010/main" val="156011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2"/>
          <p:cNvSpPr>
            <a:spLocks noGrp="1" noChangeArrowheads="1"/>
          </p:cNvSpPr>
          <p:nvPr>
            <p:ph type="dt" sz="half" idx="10"/>
          </p:nvPr>
        </p:nvSpPr>
        <p:spPr>
          <a:ln/>
        </p:spPr>
        <p:txBody>
          <a:bodyPr/>
          <a:lstStyle>
            <a:lvl1pPr>
              <a:defRPr/>
            </a:lvl1pPr>
          </a:lstStyle>
          <a:p>
            <a:pPr>
              <a:defRPr/>
            </a:pPr>
            <a:fld id="{7AF2525F-7633-40DF-8960-38BA0C3E08E1}" type="datetimeFigureOut">
              <a:rPr lang="en-US"/>
              <a:pPr>
                <a:defRPr/>
              </a:pPr>
              <a:t>6/20/2020</a:t>
            </a:fld>
            <a:endParaRPr lang="en-US"/>
          </a:p>
        </p:txBody>
      </p:sp>
      <p:sp>
        <p:nvSpPr>
          <p:cNvPr id="3"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4" name="Rectangle 464"/>
          <p:cNvSpPr>
            <a:spLocks noGrp="1" noChangeArrowheads="1"/>
          </p:cNvSpPr>
          <p:nvPr>
            <p:ph type="sldNum" sz="quarter" idx="12"/>
          </p:nvPr>
        </p:nvSpPr>
        <p:spPr>
          <a:ln/>
        </p:spPr>
        <p:txBody>
          <a:bodyPr/>
          <a:lstStyle>
            <a:lvl1pPr>
              <a:defRPr/>
            </a:lvl1pPr>
          </a:lstStyle>
          <a:p>
            <a:pPr>
              <a:defRPr/>
            </a:pPr>
            <a:fld id="{309B8A11-037E-48B9-B446-B22D0C1C7E23}" type="slidenum">
              <a:rPr lang="en-US"/>
              <a:pPr>
                <a:defRPr/>
              </a:pPr>
              <a:t>‹#›</a:t>
            </a:fld>
            <a:endParaRPr lang="en-US"/>
          </a:p>
        </p:txBody>
      </p:sp>
    </p:spTree>
    <p:extLst>
      <p:ext uri="{BB962C8B-B14F-4D97-AF65-F5344CB8AC3E}">
        <p14:creationId xmlns:p14="http://schemas.microsoft.com/office/powerpoint/2010/main" val="3103937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2"/>
          <p:cNvSpPr>
            <a:spLocks noGrp="1" noChangeArrowheads="1"/>
          </p:cNvSpPr>
          <p:nvPr>
            <p:ph type="dt" sz="half" idx="10"/>
          </p:nvPr>
        </p:nvSpPr>
        <p:spPr>
          <a:ln/>
        </p:spPr>
        <p:txBody>
          <a:bodyPr/>
          <a:lstStyle>
            <a:lvl1pPr>
              <a:defRPr/>
            </a:lvl1pPr>
          </a:lstStyle>
          <a:p>
            <a:pPr>
              <a:defRPr/>
            </a:pPr>
            <a:fld id="{B262F2DB-FFB8-48AF-A61F-A62A2229EAC0}" type="datetimeFigureOut">
              <a:rPr lang="en-US"/>
              <a:pPr>
                <a:defRPr/>
              </a:pPr>
              <a:t>6/20/2020</a:t>
            </a:fld>
            <a:endParaRPr lang="en-US"/>
          </a:p>
        </p:txBody>
      </p:sp>
      <p:sp>
        <p:nvSpPr>
          <p:cNvPr id="6"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7" name="Rectangle 464"/>
          <p:cNvSpPr>
            <a:spLocks noGrp="1" noChangeArrowheads="1"/>
          </p:cNvSpPr>
          <p:nvPr>
            <p:ph type="sldNum" sz="quarter" idx="12"/>
          </p:nvPr>
        </p:nvSpPr>
        <p:spPr>
          <a:ln/>
        </p:spPr>
        <p:txBody>
          <a:bodyPr/>
          <a:lstStyle>
            <a:lvl1pPr>
              <a:defRPr/>
            </a:lvl1pPr>
          </a:lstStyle>
          <a:p>
            <a:pPr>
              <a:defRPr/>
            </a:pPr>
            <a:fld id="{06C0E6EC-5824-4B4D-8FEA-57075D3A1BA8}" type="slidenum">
              <a:rPr lang="en-US"/>
              <a:pPr>
                <a:defRPr/>
              </a:pPr>
              <a:t>‹#›</a:t>
            </a:fld>
            <a:endParaRPr lang="en-US"/>
          </a:p>
        </p:txBody>
      </p:sp>
    </p:spTree>
    <p:extLst>
      <p:ext uri="{BB962C8B-B14F-4D97-AF65-F5344CB8AC3E}">
        <p14:creationId xmlns:p14="http://schemas.microsoft.com/office/powerpoint/2010/main" val="17003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2"/>
          <p:cNvSpPr>
            <a:spLocks noGrp="1" noChangeArrowheads="1"/>
          </p:cNvSpPr>
          <p:nvPr>
            <p:ph type="dt" sz="half" idx="10"/>
          </p:nvPr>
        </p:nvSpPr>
        <p:spPr>
          <a:ln/>
        </p:spPr>
        <p:txBody>
          <a:bodyPr/>
          <a:lstStyle>
            <a:lvl1pPr>
              <a:defRPr/>
            </a:lvl1pPr>
          </a:lstStyle>
          <a:p>
            <a:pPr>
              <a:defRPr/>
            </a:pPr>
            <a:fld id="{DCCCF4C0-DFD5-4322-89B2-62E79CC3B9A8}" type="datetimeFigureOut">
              <a:rPr lang="en-US"/>
              <a:pPr>
                <a:defRPr/>
              </a:pPr>
              <a:t>6/20/2020</a:t>
            </a:fld>
            <a:endParaRPr lang="en-US"/>
          </a:p>
        </p:txBody>
      </p:sp>
      <p:sp>
        <p:nvSpPr>
          <p:cNvPr id="6" name="Rectangle 463"/>
          <p:cNvSpPr>
            <a:spLocks noGrp="1" noChangeArrowheads="1"/>
          </p:cNvSpPr>
          <p:nvPr>
            <p:ph type="ftr" sz="quarter" idx="11"/>
          </p:nvPr>
        </p:nvSpPr>
        <p:spPr>
          <a:ln/>
        </p:spPr>
        <p:txBody>
          <a:bodyPr/>
          <a:lstStyle>
            <a:lvl1pPr>
              <a:defRPr/>
            </a:lvl1pPr>
          </a:lstStyle>
          <a:p>
            <a:pPr>
              <a:defRPr/>
            </a:pPr>
            <a:r>
              <a:rPr lang="en-US"/>
              <a:t>Giảng Viên: ThS.Đào Anh Vũ</a:t>
            </a:r>
          </a:p>
        </p:txBody>
      </p:sp>
      <p:sp>
        <p:nvSpPr>
          <p:cNvPr id="7" name="Rectangle 464"/>
          <p:cNvSpPr>
            <a:spLocks noGrp="1" noChangeArrowheads="1"/>
          </p:cNvSpPr>
          <p:nvPr>
            <p:ph type="sldNum" sz="quarter" idx="12"/>
          </p:nvPr>
        </p:nvSpPr>
        <p:spPr>
          <a:ln/>
        </p:spPr>
        <p:txBody>
          <a:bodyPr/>
          <a:lstStyle>
            <a:lvl1pPr>
              <a:defRPr/>
            </a:lvl1pPr>
          </a:lstStyle>
          <a:p>
            <a:pPr>
              <a:defRPr/>
            </a:pPr>
            <a:fld id="{0EE5B2A0-1E37-43E5-84F9-A9F6F93DA5B3}" type="slidenum">
              <a:rPr lang="en-US"/>
              <a:pPr>
                <a:defRPr/>
              </a:pPr>
              <a:t>‹#›</a:t>
            </a:fld>
            <a:endParaRPr lang="en-US"/>
          </a:p>
        </p:txBody>
      </p:sp>
    </p:spTree>
    <p:extLst>
      <p:ext uri="{BB962C8B-B14F-4D97-AF65-F5344CB8AC3E}">
        <p14:creationId xmlns:p14="http://schemas.microsoft.com/office/powerpoint/2010/main" val="483059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491"/>
          <p:cNvSpPr>
            <a:spLocks noChangeShapeType="1"/>
          </p:cNvSpPr>
          <p:nvPr/>
        </p:nvSpPr>
        <p:spPr bwMode="auto">
          <a:xfrm>
            <a:off x="1101725" y="1000125"/>
            <a:ext cx="7834313"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1002" name="Rectangle 474"/>
          <p:cNvSpPr>
            <a:spLocks noChangeArrowheads="1"/>
          </p:cNvSpPr>
          <p:nvPr/>
        </p:nvSpPr>
        <p:spPr bwMode="gray">
          <a:xfrm>
            <a:off x="269875" y="0"/>
            <a:ext cx="284163" cy="6889750"/>
          </a:xfrm>
          <a:prstGeom prst="rect">
            <a:avLst/>
          </a:prstGeom>
          <a:solidFill>
            <a:schemeClr val="accent2">
              <a:alpha val="79999"/>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b="0" i="0" u="none"/>
          </a:p>
        </p:txBody>
      </p:sp>
      <p:sp>
        <p:nvSpPr>
          <p:cNvPr id="151003" name="Rectangle 475"/>
          <p:cNvSpPr>
            <a:spLocks noChangeArrowheads="1"/>
          </p:cNvSpPr>
          <p:nvPr/>
        </p:nvSpPr>
        <p:spPr bwMode="gray">
          <a:xfrm>
            <a:off x="0" y="0"/>
            <a:ext cx="330200"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headEnd/>
            <a:tailEnd/>
          </a:ln>
          <a:effectLst/>
        </p:spPr>
        <p:txBody>
          <a:bodyPr wrap="none" anchor="ctr"/>
          <a:lstStyle/>
          <a:p>
            <a:pPr fontAlgn="auto">
              <a:spcBef>
                <a:spcPts val="0"/>
              </a:spcBef>
              <a:spcAft>
                <a:spcPts val="0"/>
              </a:spcAft>
              <a:defRPr/>
            </a:pPr>
            <a:endParaRPr lang="en-US">
              <a:latin typeface="+mn-lt"/>
              <a:cs typeface="+mn-cs"/>
            </a:endParaRPr>
          </a:p>
        </p:txBody>
      </p:sp>
      <p:sp>
        <p:nvSpPr>
          <p:cNvPr id="151005" name="Rectangle 477"/>
          <p:cNvSpPr>
            <a:spLocks noChangeArrowheads="1"/>
          </p:cNvSpPr>
          <p:nvPr/>
        </p:nvSpPr>
        <p:spPr bwMode="gray">
          <a:xfrm>
            <a:off x="749300" y="-14288"/>
            <a:ext cx="71438" cy="6872288"/>
          </a:xfrm>
          <a:prstGeom prst="rect">
            <a:avLst/>
          </a:prstGeom>
          <a:solidFill>
            <a:schemeClr val="accent2">
              <a:alpha val="20000"/>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51007" name="Rectangle 479"/>
          <p:cNvSpPr>
            <a:spLocks noChangeArrowheads="1"/>
          </p:cNvSpPr>
          <p:nvPr/>
        </p:nvSpPr>
        <p:spPr bwMode="gray">
          <a:xfrm>
            <a:off x="533400" y="0"/>
            <a:ext cx="168275" cy="6865938"/>
          </a:xfrm>
          <a:prstGeom prst="rect">
            <a:avLst/>
          </a:prstGeom>
          <a:solidFill>
            <a:schemeClr val="accent2">
              <a:alpha val="54117"/>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51009" name="Rectangle 481"/>
          <p:cNvSpPr>
            <a:spLocks noChangeArrowheads="1"/>
          </p:cNvSpPr>
          <p:nvPr/>
        </p:nvSpPr>
        <p:spPr bwMode="gray">
          <a:xfrm>
            <a:off x="661988" y="0"/>
            <a:ext cx="114300" cy="6872288"/>
          </a:xfrm>
          <a:prstGeom prst="rect">
            <a:avLst/>
          </a:prstGeom>
          <a:solidFill>
            <a:schemeClr val="accent2">
              <a:alpha val="36862"/>
            </a:scheme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anchor="ctr"/>
          <a:lstStyle/>
          <a:p>
            <a:endParaRPr lang="en-US"/>
          </a:p>
        </p:txBody>
      </p:sp>
      <p:sp>
        <p:nvSpPr>
          <p:cNvPr id="150988" name="Rectangle 460"/>
          <p:cNvSpPr>
            <a:spLocks noGrp="1" noChangeArrowheads="1"/>
          </p:cNvSpPr>
          <p:nvPr>
            <p:ph type="title"/>
          </p:nvPr>
        </p:nvSpPr>
        <p:spPr bwMode="auto">
          <a:xfrm>
            <a:off x="1055688" y="65088"/>
            <a:ext cx="7958137"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461"/>
          <p:cNvSpPr>
            <a:spLocks noGrp="1" noChangeArrowheads="1"/>
          </p:cNvSpPr>
          <p:nvPr>
            <p:ph type="body" idx="1"/>
          </p:nvPr>
        </p:nvSpPr>
        <p:spPr bwMode="auto">
          <a:xfrm>
            <a:off x="1030288" y="1163638"/>
            <a:ext cx="7961312" cy="536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990" name="Rectangle 462"/>
          <p:cNvSpPr>
            <a:spLocks noGrp="1" noChangeArrowheads="1"/>
          </p:cNvSpPr>
          <p:nvPr>
            <p:ph type="dt" sz="half" idx="2"/>
          </p:nvPr>
        </p:nvSpPr>
        <p:spPr bwMode="auto">
          <a:xfrm>
            <a:off x="1077913" y="6616700"/>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fontAlgn="auto">
              <a:spcBef>
                <a:spcPts val="0"/>
              </a:spcBef>
              <a:spcAft>
                <a:spcPts val="0"/>
              </a:spcAft>
              <a:defRPr sz="1200" b="0">
                <a:latin typeface="+mn-lt"/>
                <a:cs typeface="+mn-cs"/>
              </a:defRPr>
            </a:lvl1pPr>
          </a:lstStyle>
          <a:p>
            <a:pPr>
              <a:defRPr/>
            </a:pPr>
            <a:fld id="{271B769C-962C-4475-8258-E58EF6F81BEA}" type="datetimeFigureOut">
              <a:rPr lang="en-US"/>
              <a:pPr>
                <a:defRPr/>
              </a:pPr>
              <a:t>6/20/2020</a:t>
            </a:fld>
            <a:endParaRPr lang="en-US"/>
          </a:p>
        </p:txBody>
      </p:sp>
      <p:sp>
        <p:nvSpPr>
          <p:cNvPr id="150991" name="Rectangle 463"/>
          <p:cNvSpPr>
            <a:spLocks noGrp="1" noChangeArrowheads="1"/>
          </p:cNvSpPr>
          <p:nvPr>
            <p:ph type="ftr" sz="quarter" idx="3"/>
          </p:nvPr>
        </p:nvSpPr>
        <p:spPr bwMode="auto">
          <a:xfrm>
            <a:off x="6019800" y="6616700"/>
            <a:ext cx="2895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Giảng Viên: ThS.Đào Anh Vũ</a:t>
            </a:r>
          </a:p>
        </p:txBody>
      </p:sp>
      <p:sp>
        <p:nvSpPr>
          <p:cNvPr id="150992" name="Rectangle 464"/>
          <p:cNvSpPr>
            <a:spLocks noGrp="1" noChangeArrowheads="1"/>
          </p:cNvSpPr>
          <p:nvPr>
            <p:ph type="sldNum" sz="quarter" idx="4"/>
          </p:nvPr>
        </p:nvSpPr>
        <p:spPr bwMode="auto">
          <a:xfrm>
            <a:off x="4187825" y="6616700"/>
            <a:ext cx="661988"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200" b="0">
                <a:latin typeface="+mn-lt"/>
                <a:cs typeface="+mn-cs"/>
              </a:defRPr>
            </a:lvl1pPr>
          </a:lstStyle>
          <a:p>
            <a:pPr>
              <a:defRPr/>
            </a:pPr>
            <a:fld id="{F7805030-1390-4F44-A912-D28909E6E36B}" type="slidenum">
              <a:rPr lang="en-US"/>
              <a:pPr>
                <a:defRPr/>
              </a:pPr>
              <a:t>‹#›</a:t>
            </a:fld>
            <a:endParaRPr lang="en-US"/>
          </a:p>
        </p:txBody>
      </p:sp>
      <p:sp>
        <p:nvSpPr>
          <p:cNvPr id="1037" name="Oval 508"/>
          <p:cNvSpPr>
            <a:spLocks noChangeArrowheads="1"/>
          </p:cNvSpPr>
          <p:nvPr/>
        </p:nvSpPr>
        <p:spPr bwMode="gray">
          <a:xfrm>
            <a:off x="438150" y="1892300"/>
            <a:ext cx="619125" cy="614363"/>
          </a:xfrm>
          <a:prstGeom prst="ellipse">
            <a:avLst/>
          </a:prstGeom>
          <a:blipFill dpi="0" rotWithShape="1">
            <a:blip r:embed="rId16"/>
            <a:srcRect/>
            <a:stretch>
              <a:fillRect/>
            </a:stretch>
          </a:blipFill>
          <a:ln w="28575" algn="ctr">
            <a:solidFill>
              <a:srgbClr val="F8F8F8">
                <a:alpha val="70195"/>
              </a:srgbClr>
            </a:solidFill>
            <a:round/>
            <a:headEnd/>
            <a:tailEnd/>
          </a:ln>
        </p:spPr>
        <p:txBody>
          <a:bodyPr wrap="none" anchor="ctr"/>
          <a:lstStyle/>
          <a:p>
            <a:endParaRPr lang="en-US"/>
          </a:p>
        </p:txBody>
      </p:sp>
      <p:sp>
        <p:nvSpPr>
          <p:cNvPr id="1038" name="Oval 511"/>
          <p:cNvSpPr>
            <a:spLocks noChangeArrowheads="1"/>
          </p:cNvSpPr>
          <p:nvPr/>
        </p:nvSpPr>
        <p:spPr bwMode="gray">
          <a:xfrm>
            <a:off x="442913" y="315913"/>
            <a:ext cx="603250" cy="596900"/>
          </a:xfrm>
          <a:prstGeom prst="ellipse">
            <a:avLst/>
          </a:prstGeom>
          <a:blipFill dpi="0" rotWithShape="1">
            <a:blip r:embed="rId17"/>
            <a:srcRect/>
            <a:stretch>
              <a:fillRect/>
            </a:stretch>
          </a:blipFill>
          <a:ln w="57150" algn="ctr">
            <a:solidFill>
              <a:srgbClr val="F8F8F8">
                <a:alpha val="70195"/>
              </a:srgbClr>
            </a:solidFill>
            <a:round/>
            <a:headEnd/>
            <a:tailEnd/>
          </a:ln>
        </p:spPr>
        <p:txBody>
          <a:bodyPr wrap="none" anchor="ctr"/>
          <a:lstStyle/>
          <a:p>
            <a:endParaRPr lang="en-US"/>
          </a:p>
        </p:txBody>
      </p:sp>
      <p:sp>
        <p:nvSpPr>
          <p:cNvPr id="1039" name="Oval 515"/>
          <p:cNvSpPr>
            <a:spLocks noChangeArrowheads="1"/>
          </p:cNvSpPr>
          <p:nvPr/>
        </p:nvSpPr>
        <p:spPr bwMode="gray">
          <a:xfrm>
            <a:off x="430213" y="1128713"/>
            <a:ext cx="603250" cy="593725"/>
          </a:xfrm>
          <a:prstGeom prst="ellipse">
            <a:avLst/>
          </a:prstGeom>
          <a:blipFill dpi="0" rotWithShape="1">
            <a:blip r:embed="rId18"/>
            <a:srcRect/>
            <a:stretch>
              <a:fillRect/>
            </a:stretch>
          </a:blipFill>
          <a:ln w="38100" algn="ctr">
            <a:solidFill>
              <a:srgbClr val="F8F8F8">
                <a:alpha val="70195"/>
              </a:srgbClr>
            </a:solidFill>
            <a:round/>
            <a:headEnd/>
            <a:tailEnd/>
          </a:ln>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22"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151009"/>
                                        </p:tgtEl>
                                        <p:attrNameLst>
                                          <p:attrName>style.visibility</p:attrName>
                                        </p:attrNameLst>
                                      </p:cBhvr>
                                      <p:to>
                                        <p:strVal val="visible"/>
                                      </p:to>
                                    </p:set>
                                    <p:animEffect transition="in" filter="fade">
                                      <p:cBhvr>
                                        <p:cTn id="19" dur="500"/>
                                        <p:tgtEl>
                                          <p:spTgt spid="151009"/>
                                        </p:tgtEl>
                                      </p:cBhvr>
                                    </p:animEffect>
                                    <p:anim calcmode="lin" valueType="num">
                                      <p:cBhvr>
                                        <p:cTn id="20" dur="500" fill="hold"/>
                                        <p:tgtEl>
                                          <p:spTgt spid="151009"/>
                                        </p:tgtEl>
                                        <p:attrNameLst>
                                          <p:attrName>ppt_x</p:attrName>
                                        </p:attrNameLst>
                                      </p:cBhvr>
                                      <p:tavLst>
                                        <p:tav tm="0">
                                          <p:val>
                                            <p:strVal val="#ppt_x"/>
                                          </p:val>
                                        </p:tav>
                                        <p:tav tm="100000">
                                          <p:val>
                                            <p:strVal val="#ppt_x"/>
                                          </p:val>
                                        </p:tav>
                                      </p:tavLst>
                                    </p:anim>
                                    <p:anim calcmode="lin" valueType="num">
                                      <p:cBhvr>
                                        <p:cTn id="21" dur="500" fill="hold"/>
                                        <p:tgtEl>
                                          <p:spTgt spid="15100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151005"/>
                                        </p:tgtEl>
                                        <p:attrNameLst>
                                          <p:attrName>style.visibility</p:attrName>
                                        </p:attrNameLst>
                                      </p:cBhvr>
                                      <p:to>
                                        <p:strVal val="visible"/>
                                      </p:to>
                                    </p:set>
                                    <p:animEffect transition="in" filter="fade">
                                      <p:cBhvr>
                                        <p:cTn id="24" dur="500"/>
                                        <p:tgtEl>
                                          <p:spTgt spid="151005"/>
                                        </p:tgtEl>
                                      </p:cBhvr>
                                    </p:animEffect>
                                    <p:anim calcmode="lin" valueType="num">
                                      <p:cBhvr>
                                        <p:cTn id="25" dur="500" fill="hold"/>
                                        <p:tgtEl>
                                          <p:spTgt spid="151005"/>
                                        </p:tgtEl>
                                        <p:attrNameLst>
                                          <p:attrName>ppt_x</p:attrName>
                                        </p:attrNameLst>
                                      </p:cBhvr>
                                      <p:tavLst>
                                        <p:tav tm="0">
                                          <p:val>
                                            <p:strVal val="#ppt_x"/>
                                          </p:val>
                                        </p:tav>
                                        <p:tav tm="100000">
                                          <p:val>
                                            <p:strVal val="#ppt_x"/>
                                          </p:val>
                                        </p:tav>
                                      </p:tavLst>
                                    </p:anim>
                                    <p:anim calcmode="lin" valueType="num">
                                      <p:cBhvr>
                                        <p:cTn id="26" dur="500" fill="hold"/>
                                        <p:tgtEl>
                                          <p:spTgt spid="151005"/>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2800"/>
                            </p:stCondLst>
                            <p:childTnLst>
                              <p:par>
                                <p:cTn id="28" presetID="6" presetClass="emph" presetSubtype="0" fill="hold" grpId="1" nodeType="afterEffect">
                                  <p:stCondLst>
                                    <p:cond delay="0"/>
                                  </p:stCondLst>
                                  <p:childTnLst>
                                    <p:animScale>
                                      <p:cBhvr>
                                        <p:cTn id="29" dur="500" fill="hold"/>
                                        <p:tgtEl>
                                          <p:spTgt spid="151003"/>
                                        </p:tgtEl>
                                      </p:cBhvr>
                                      <p:by x="150000" y="150000"/>
                                    </p:animScale>
                                  </p:childTnLst>
                                </p:cTn>
                              </p:par>
                              <p:par>
                                <p:cTn id="30" presetID="6" presetClass="emph" presetSubtype="0" fill="hold" grpId="1" nodeType="withEffect">
                                  <p:stCondLst>
                                    <p:cond delay="400"/>
                                  </p:stCondLst>
                                  <p:childTnLst>
                                    <p:animScale>
                                      <p:cBhvr>
                                        <p:cTn id="31" dur="500" fill="hold"/>
                                        <p:tgtEl>
                                          <p:spTgt spid="151007"/>
                                        </p:tgtEl>
                                      </p:cBhvr>
                                      <p:by x="150000" y="150000"/>
                                    </p:animScale>
                                  </p:childTnLst>
                                </p:cTn>
                              </p:par>
                              <p:par>
                                <p:cTn id="32" presetID="6" presetClass="emph" presetSubtype="0" fill="hold" grpId="1" nodeType="withEffect">
                                  <p:stCondLst>
                                    <p:cond delay="1100"/>
                                  </p:stCondLst>
                                  <p:childTnLst>
                                    <p:animScale>
                                      <p:cBhvr>
                                        <p:cTn id="33" dur="500" fill="hold"/>
                                        <p:tgtEl>
                                          <p:spTgt spid="151009"/>
                                        </p:tgtEl>
                                      </p:cBhvr>
                                      <p:by x="150000" y="150000"/>
                                    </p:animScale>
                                  </p:childTnLst>
                                </p:cTn>
                              </p:par>
                              <p:par>
                                <p:cTn id="34" presetID="6" presetClass="emph" presetSubtype="0" fill="hold" grpId="1" nodeType="withEffect">
                                  <p:stCondLst>
                                    <p:cond delay="1700"/>
                                  </p:stCondLst>
                                  <p:childTnLst>
                                    <p:animScale>
                                      <p:cBhvr>
                                        <p:cTn id="35" dur="500" fill="hold"/>
                                        <p:tgtEl>
                                          <p:spTgt spid="151005"/>
                                        </p:tgtEl>
                                      </p:cBhvr>
                                      <p:by x="150000" y="150000"/>
                                    </p:animScale>
                                  </p:childTnLst>
                                </p:cTn>
                              </p:par>
                            </p:childTnLst>
                          </p:cTn>
                        </p:par>
                        <p:par>
                          <p:cTn id="36" fill="hold" nodeType="afterGroup">
                            <p:stCondLst>
                              <p:cond delay="5000"/>
                            </p:stCondLst>
                            <p:childTnLst>
                              <p:par>
                                <p:cTn id="37" presetID="6" presetClass="emph" presetSubtype="0" fill="hold" grpId="1" nodeType="afterEffect">
                                  <p:stCondLst>
                                    <p:cond delay="0"/>
                                  </p:stCondLst>
                                  <p:childTnLst>
                                    <p:animScale>
                                      <p:cBhvr>
                                        <p:cTn id="38" dur="500" fill="hold"/>
                                        <p:tgtEl>
                                          <p:spTgt spid="1510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02" grpId="0" animBg="1"/>
      <p:bldP spid="151002" grpId="1" animBg="1"/>
      <p:bldP spid="151003" grpId="0" animBg="1"/>
      <p:bldP spid="151003" grpId="1" animBg="1"/>
      <p:bldP spid="151005" grpId="0" animBg="1"/>
      <p:bldP spid="151005" grpId="1" animBg="1"/>
      <p:bldP spid="151007" grpId="0" animBg="1"/>
      <p:bldP spid="151007" grpId="1" animBg="1"/>
      <p:bldP spid="151009" grpId="0" animBg="1"/>
      <p:bldP spid="151009" grpId="1" animBg="1"/>
      <p:bldP spid="150988" grpId="0"/>
    </p:bldLst>
  </p:timing>
  <p:txStyles>
    <p:titleStyle>
      <a:lvl1pPr algn="l" rtl="0" eaLnBrk="0" fontAlgn="base" hangingPunct="0">
        <a:spcBef>
          <a:spcPct val="0"/>
        </a:spcBef>
        <a:spcAft>
          <a:spcPct val="0"/>
        </a:spcAft>
        <a:defRPr sz="4000" b="1" i="0" u="none">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1" fontAlgn="base" hangingPunct="1">
        <a:spcBef>
          <a:spcPct val="0"/>
        </a:spcBef>
        <a:spcAft>
          <a:spcPct val="0"/>
        </a:spcAft>
        <a:defRPr sz="4000" b="1">
          <a:solidFill>
            <a:schemeClr val="tx2"/>
          </a:solidFill>
          <a:latin typeface="Arial" pitchFamily="34" charset="0"/>
        </a:defRPr>
      </a:lvl6pPr>
      <a:lvl7pPr marL="914400" algn="l" rtl="0" eaLnBrk="1" fontAlgn="base" hangingPunct="1">
        <a:spcBef>
          <a:spcPct val="0"/>
        </a:spcBef>
        <a:spcAft>
          <a:spcPct val="0"/>
        </a:spcAft>
        <a:defRPr sz="4000" b="1">
          <a:solidFill>
            <a:schemeClr val="tx2"/>
          </a:solidFill>
          <a:latin typeface="Arial" pitchFamily="34" charset="0"/>
        </a:defRPr>
      </a:lvl7pPr>
      <a:lvl8pPr marL="1371600" algn="l" rtl="0" eaLnBrk="1" fontAlgn="base" hangingPunct="1">
        <a:spcBef>
          <a:spcPct val="0"/>
        </a:spcBef>
        <a:spcAft>
          <a:spcPct val="0"/>
        </a:spcAft>
        <a:defRPr sz="4000" b="1">
          <a:solidFill>
            <a:schemeClr val="tx2"/>
          </a:solidFill>
          <a:latin typeface="Arial" pitchFamily="34" charset="0"/>
        </a:defRPr>
      </a:lvl8pPr>
      <a:lvl9pPr marL="1828800" algn="l" rtl="0" eaLnBrk="1" fontAlgn="base" hangingPunct="1">
        <a:spcBef>
          <a:spcPct val="0"/>
        </a:spcBef>
        <a:spcAft>
          <a:spcPct val="0"/>
        </a:spcAft>
        <a:defRPr sz="4000" b="1">
          <a:solidFill>
            <a:schemeClr val="tx2"/>
          </a:solidFill>
          <a:latin typeface="Arial" pitchFamily="34" charset="0"/>
        </a:defRPr>
      </a:lvl9pPr>
    </p:titleStyle>
    <p:bodyStyle>
      <a:lvl1pPr marL="342900" indent="-342900" algn="l" rtl="0" eaLnBrk="0" fontAlgn="base" hangingPunct="0">
        <a:spcBef>
          <a:spcPct val="20000"/>
        </a:spcBef>
        <a:spcAft>
          <a:spcPct val="0"/>
        </a:spcAft>
        <a:buSzPct val="85000"/>
        <a:buFont typeface="Wingdings" pitchFamily="2" charset="2"/>
        <a:buChar char="£"/>
        <a:defRPr sz="3200" b="1">
          <a:solidFill>
            <a:schemeClr val="accent1"/>
          </a:solidFill>
          <a:latin typeface="+mn-lt"/>
          <a:ea typeface="+mn-ea"/>
          <a:cs typeface="+mn-cs"/>
        </a:defRPr>
      </a:lvl1pPr>
      <a:lvl2pPr marL="742950" indent="-285750" algn="l" rtl="0" eaLnBrk="0" fontAlgn="base" hangingPunct="0">
        <a:spcBef>
          <a:spcPct val="20000"/>
        </a:spcBef>
        <a:spcAft>
          <a:spcPct val="0"/>
        </a:spcAft>
        <a:buClr>
          <a:schemeClr val="hlink"/>
        </a:buClr>
        <a:buSzPct val="105000"/>
        <a:buChar char="•"/>
        <a:defRPr sz="2800">
          <a:solidFill>
            <a:schemeClr val="tx2"/>
          </a:solidFill>
          <a:latin typeface="+mn-lt"/>
        </a:defRPr>
      </a:lvl2pPr>
      <a:lvl3pPr marL="1143000" indent="-228600" algn="l" rtl="0" eaLnBrk="0" fontAlgn="base" hangingPunct="0">
        <a:spcBef>
          <a:spcPct val="20000"/>
        </a:spcBef>
        <a:spcAft>
          <a:spcPct val="0"/>
        </a:spcAft>
        <a:buClr>
          <a:schemeClr val="folHlink"/>
        </a:buClr>
        <a:buChar char="•"/>
        <a:defRPr sz="2400">
          <a:solidFill>
            <a:schemeClr val="tx2"/>
          </a:solidFill>
          <a:latin typeface="+mn-lt"/>
        </a:defRPr>
      </a:lvl3pPr>
      <a:lvl4pPr marL="1600200" indent="-228600" algn="l" rtl="0" eaLnBrk="0" fontAlgn="base" hangingPunct="0">
        <a:spcBef>
          <a:spcPct val="20000"/>
        </a:spcBef>
        <a:spcAft>
          <a:spcPct val="0"/>
        </a:spcAft>
        <a:buClr>
          <a:schemeClr val="tx2"/>
        </a:buClr>
        <a:buSzPct val="85000"/>
        <a:buChar char="•"/>
        <a:defRPr sz="2000">
          <a:solidFill>
            <a:schemeClr val="tx2"/>
          </a:solidFill>
          <a:latin typeface="+mn-lt"/>
        </a:defRPr>
      </a:lvl4pPr>
      <a:lvl5pPr marL="2057400" indent="-228600" algn="l" rtl="0" eaLnBrk="0" fontAlgn="base" hangingPunct="0">
        <a:spcBef>
          <a:spcPct val="20000"/>
        </a:spcBef>
        <a:spcAft>
          <a:spcPct val="0"/>
        </a:spcAft>
        <a:buClr>
          <a:schemeClr val="accent1"/>
        </a:buClr>
        <a:buSzPct val="85000"/>
        <a:buChar char="•"/>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vmlDrawing" Target="../drawings/vmlDrawing1.vml"/><Relationship Id="rId4" Type="http://schemas.openxmlformats.org/officeDocument/2006/relationships/image" Target="../media/image19.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1800"/>
            <a:ext cx="7958137" cy="1011237"/>
          </a:xfrm>
        </p:spPr>
        <p:txBody>
          <a:bodyPr/>
          <a:lstStyle/>
          <a:p>
            <a:pPr algn="ctr"/>
            <a:r>
              <a:rPr lang="en-US" sz="4800" smtClean="0"/>
              <a:t>EXCEL 2010</a:t>
            </a:r>
            <a:endParaRPr lang="en-US" sz="4800"/>
          </a:p>
        </p:txBody>
      </p:sp>
    </p:spTree>
    <p:extLst>
      <p:ext uri="{BB962C8B-B14F-4D97-AF65-F5344CB8AC3E}">
        <p14:creationId xmlns:p14="http://schemas.microsoft.com/office/powerpoint/2010/main" val="2105206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3200" smtClean="0"/>
              <a:t>Các toán tử đối với dữ liệu dạng số</a:t>
            </a:r>
          </a:p>
        </p:txBody>
      </p:sp>
      <p:sp>
        <p:nvSpPr>
          <p:cNvPr id="36867" name="Rectangle 3"/>
          <p:cNvSpPr>
            <a:spLocks noGrp="1" noChangeArrowheads="1"/>
          </p:cNvSpPr>
          <p:nvPr>
            <p:ph type="body" sz="half" idx="1"/>
          </p:nvPr>
        </p:nvSpPr>
        <p:spPr>
          <a:xfrm>
            <a:off x="1030288" y="1163638"/>
            <a:ext cx="7656512" cy="5360987"/>
          </a:xfrm>
        </p:spPr>
        <p:txBody>
          <a:bodyPr/>
          <a:lstStyle/>
          <a:p>
            <a:pPr marL="0" indent="0" eaLnBrk="1" hangingPunct="1">
              <a:buFont typeface="Wingdings" pitchFamily="2" charset="2"/>
              <a:buNone/>
            </a:pPr>
            <a:r>
              <a:rPr lang="en-US" sz="2800" smtClean="0">
                <a:solidFill>
                  <a:srgbClr val="FF0000"/>
                </a:solidFill>
              </a:rPr>
              <a:t>Ví dụ: </a:t>
            </a:r>
            <a:r>
              <a:rPr lang="en-US" sz="2800" b="0" smtClean="0">
                <a:solidFill>
                  <a:srgbClr val="000000"/>
                </a:solidFill>
              </a:rPr>
              <a:t>Với công thức  =(2+15)*4 Excel  sẽ thực hiện công thức đó như sau:</a:t>
            </a:r>
          </a:p>
          <a:p>
            <a:pPr marL="0" indent="0" eaLnBrk="1" hangingPunct="1">
              <a:buFont typeface="Wingdings" pitchFamily="2" charset="2"/>
              <a:buNone/>
            </a:pPr>
            <a:r>
              <a:rPr lang="en-US" sz="2800" b="0" smtClean="0">
                <a:solidFill>
                  <a:srgbClr val="000000"/>
                </a:solidFill>
              </a:rPr>
              <a:t>- Đầu tiên tính: 2+15 = 17.</a:t>
            </a:r>
          </a:p>
          <a:p>
            <a:pPr marL="0" indent="0" eaLnBrk="1" hangingPunct="1">
              <a:buFont typeface="Wingdings" pitchFamily="2" charset="2"/>
              <a:buNone/>
            </a:pPr>
            <a:r>
              <a:rPr lang="en-US" sz="2800" b="0" smtClean="0">
                <a:solidFill>
                  <a:srgbClr val="000000"/>
                </a:solidFill>
              </a:rPr>
              <a:t>- Sau đó: 17*4 = 68,  68 là kết quả cuối cùng.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r>
              <a:rPr lang="en-US" sz="3600" smtClean="0"/>
              <a:t>Chèn các đối tượng trong biểu đồ</a:t>
            </a:r>
          </a:p>
        </p:txBody>
      </p:sp>
      <p:sp>
        <p:nvSpPr>
          <p:cNvPr id="134147"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b="0" smtClean="0">
                <a:solidFill>
                  <a:srgbClr val="000000"/>
                </a:solidFill>
              </a:rPr>
              <a:t>a) Chèn các hình ảnh và đối tượng</a:t>
            </a:r>
          </a:p>
          <a:p>
            <a:pPr marL="0" indent="0" eaLnBrk="1" hangingPunct="1">
              <a:buFont typeface="Wingdings" pitchFamily="2" charset="2"/>
              <a:buNone/>
            </a:pPr>
            <a:r>
              <a:rPr lang="en-US" sz="2800" b="0" smtClean="0">
                <a:solidFill>
                  <a:srgbClr val="000000"/>
                </a:solidFill>
              </a:rPr>
              <a:t>Cũng như trong Winword, Excel cũng cho phép người sử dụng chèn vào bảng tính các hình ảnh hay các đối tượng có sẵn phục vụ cho việc trang trí, minh hoạ.</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r>
              <a:rPr lang="en-US" sz="3600" smtClean="0"/>
              <a:t>Chèn các đối tượng trong biểu đồ</a:t>
            </a:r>
          </a:p>
        </p:txBody>
      </p:sp>
      <p:sp>
        <p:nvSpPr>
          <p:cNvPr id="135171" name="Rectangle 3"/>
          <p:cNvSpPr>
            <a:spLocks noGrp="1" noChangeArrowheads="1"/>
          </p:cNvSpPr>
          <p:nvPr>
            <p:ph type="body" sz="half" idx="1"/>
          </p:nvPr>
        </p:nvSpPr>
        <p:spPr>
          <a:xfrm>
            <a:off x="1030288" y="1163638"/>
            <a:ext cx="7808912" cy="5360987"/>
          </a:xfrm>
        </p:spPr>
        <p:txBody>
          <a:bodyPr/>
          <a:lstStyle/>
          <a:p>
            <a:pPr marL="0" indent="0" eaLnBrk="1" hangingPunct="1">
              <a:buFont typeface="Wingdings" pitchFamily="2" charset="2"/>
              <a:buNone/>
            </a:pPr>
            <a:r>
              <a:rPr lang="en-US" sz="2400" smtClean="0">
                <a:solidFill>
                  <a:srgbClr val="000000"/>
                </a:solidFill>
              </a:rPr>
              <a:t>b) Biểu đồ</a:t>
            </a:r>
          </a:p>
          <a:p>
            <a:pPr marL="0" indent="0" eaLnBrk="1" hangingPunct="1">
              <a:buFont typeface="Wingdings" pitchFamily="2" charset="2"/>
              <a:buNone/>
            </a:pPr>
            <a:r>
              <a:rPr lang="en-US" sz="2400" b="0" smtClean="0">
                <a:solidFill>
                  <a:srgbClr val="000000"/>
                </a:solidFill>
              </a:rPr>
              <a:t>b</a:t>
            </a:r>
            <a:r>
              <a:rPr lang="en-US" sz="2400" b="0" baseline="-25000" smtClean="0">
                <a:solidFill>
                  <a:srgbClr val="000000"/>
                </a:solidFill>
              </a:rPr>
              <a:t>1</a:t>
            </a:r>
            <a:r>
              <a:rPr lang="en-US" sz="2400" b="0" smtClean="0">
                <a:solidFill>
                  <a:srgbClr val="000000"/>
                </a:solidFill>
              </a:rPr>
              <a:t>) Các bước tạo biểu đồ:</a:t>
            </a:r>
          </a:p>
        </p:txBody>
      </p:sp>
      <p:graphicFrame>
        <p:nvGraphicFramePr>
          <p:cNvPr id="450699" name="Group 139"/>
          <p:cNvGraphicFramePr>
            <a:graphicFrameLocks noGrp="1"/>
          </p:cNvGraphicFramePr>
          <p:nvPr>
            <p:ph sz="half" idx="2"/>
          </p:nvPr>
        </p:nvGraphicFramePr>
        <p:xfrm>
          <a:off x="1143000" y="2514600"/>
          <a:ext cx="7286625" cy="1828800"/>
        </p:xfrm>
        <a:graphic>
          <a:graphicData uri="http://schemas.openxmlformats.org/drawingml/2006/table">
            <a:tbl>
              <a:tblPr>
                <a:tableStyleId>{BC89EF96-8CEA-46FF-86C4-4CE0E7609802}</a:tableStyleId>
              </a:tblPr>
              <a:tblGrid>
                <a:gridCol w="989013"/>
                <a:gridCol w="1285875"/>
                <a:gridCol w="1822450"/>
                <a:gridCol w="1597025"/>
                <a:gridCol w="1592262"/>
              </a:tblGrid>
              <a:tr h="36576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400" b="1" i="0" u="none" strike="noStrike" cap="none" normalizeH="0" baseline="0" smtClean="0">
                        <a:ln>
                          <a:noFill/>
                        </a:ln>
                        <a:solidFill>
                          <a:srgbClr val="000000"/>
                        </a:solidFill>
                        <a:effectLst/>
                        <a:latin typeface="Arial" pitchFamily="34"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A</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B</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C</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D</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1</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400" b="1" i="0" u="none" strike="noStrike" cap="none" normalizeH="0" baseline="0" smtClean="0">
                        <a:ln>
                          <a:noFill/>
                        </a:ln>
                        <a:solidFill>
                          <a:srgbClr val="000000"/>
                        </a:solidFill>
                        <a:effectLst/>
                        <a:latin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Năm 2003</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Năm 2004</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Năm 2005</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2</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Thu vào</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200</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300</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500</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r>
              <a:tr h="36576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3</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Chi ra</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120</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200</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u="none" strike="noStrike" cap="none" normalizeH="0" baseline="0" smtClean="0">
                          <a:ln>
                            <a:noFill/>
                          </a:ln>
                          <a:effectLst/>
                        </a:rPr>
                        <a:t>300</a:t>
                      </a:r>
                      <a:endParaRPr kumimoji="0" lang="en-US" sz="2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r>
              <a:rPr lang="en-US" sz="3200" smtClean="0"/>
              <a:t>Biểu đồ</a:t>
            </a:r>
          </a:p>
        </p:txBody>
      </p:sp>
      <p:sp>
        <p:nvSpPr>
          <p:cNvPr id="136195" name="Rectangle 3"/>
          <p:cNvSpPr>
            <a:spLocks noGrp="1" noChangeArrowheads="1"/>
          </p:cNvSpPr>
          <p:nvPr>
            <p:ph type="body" sz="half" idx="1"/>
          </p:nvPr>
        </p:nvSpPr>
        <p:spPr>
          <a:xfrm>
            <a:off x="1030288" y="1163638"/>
            <a:ext cx="7808912" cy="5360987"/>
          </a:xfrm>
        </p:spPr>
        <p:txBody>
          <a:bodyPr/>
          <a:lstStyle/>
          <a:p>
            <a:pPr marL="0" indent="0" eaLnBrk="1" hangingPunct="1">
              <a:buFont typeface="Wingdings" pitchFamily="2" charset="2"/>
              <a:buNone/>
            </a:pPr>
            <a:r>
              <a:rPr lang="en-US" sz="2400" b="0" i="1" smtClean="0">
                <a:solidFill>
                  <a:srgbClr val="000000"/>
                </a:solidFill>
              </a:rPr>
              <a:t>b</a:t>
            </a:r>
            <a:r>
              <a:rPr lang="en-US" sz="2400" b="0" i="1" baseline="-25000" smtClean="0">
                <a:solidFill>
                  <a:srgbClr val="000000"/>
                </a:solidFill>
              </a:rPr>
              <a:t>1</a:t>
            </a:r>
            <a:r>
              <a:rPr lang="en-US" sz="2400" b="0" i="1" smtClean="0">
                <a:solidFill>
                  <a:srgbClr val="000000"/>
                </a:solidFill>
              </a:rPr>
              <a:t>) Các bước tạo biểu đồ:</a:t>
            </a:r>
          </a:p>
          <a:p>
            <a:pPr marL="0" indent="0" eaLnBrk="1" hangingPunct="1">
              <a:buFont typeface="Wingdings" pitchFamily="2" charset="2"/>
              <a:buNone/>
            </a:pPr>
            <a:r>
              <a:rPr lang="en-US" sz="2400" b="0" smtClean="0">
                <a:solidFill>
                  <a:srgbClr val="000000"/>
                </a:solidFill>
              </a:rPr>
              <a:t>- Bước 1: - Đánh dấu phạm vi bảng tính cần tạo đồ thị, bao gồm các tiêu đề dòng, cột và dữ liệu cần minh họa, trong trường hợp này vùng địa chỉ cần đánh dấu là </a:t>
            </a:r>
            <a:r>
              <a:rPr lang="en-US" sz="2400" smtClean="0">
                <a:solidFill>
                  <a:srgbClr val="000000"/>
                </a:solidFill>
              </a:rPr>
              <a:t>A1:D3</a:t>
            </a:r>
            <a:r>
              <a:rPr lang="en-US" sz="2400" b="0" smtClean="0">
                <a:solidFill>
                  <a:srgbClr val="000000"/>
                </a:solidFill>
              </a:rPr>
              <a:t>).</a:t>
            </a:r>
          </a:p>
          <a:p>
            <a:pPr marL="0" indent="0" eaLnBrk="1" hangingPunct="1">
              <a:buFont typeface="Wingdings" pitchFamily="2" charset="2"/>
              <a:buNone/>
            </a:pPr>
            <a:r>
              <a:rPr lang="en-US" sz="2400" b="0" smtClean="0">
                <a:solidFill>
                  <a:srgbClr val="000000"/>
                </a:solidFill>
              </a:rPr>
              <a:t>	- Thực hiện lệnh [Menu] </a:t>
            </a:r>
            <a:r>
              <a:rPr lang="en-US" sz="2400" smtClean="0">
                <a:solidFill>
                  <a:srgbClr val="000000"/>
                </a:solidFill>
              </a:rPr>
              <a:t>Insert/Chart…</a:t>
            </a:r>
            <a:r>
              <a:rPr lang="en-US" sz="2400" b="0" smtClean="0">
                <a:solidFill>
                  <a:srgbClr val="000000"/>
                </a:solidFill>
              </a:rPr>
              <a:t> hoặc click vào biểu tượng tạo biểu đồ trên thanh công cụ </a:t>
            </a:r>
            <a:r>
              <a:rPr lang="en-US" sz="2400" smtClean="0">
                <a:solidFill>
                  <a:srgbClr val="000000"/>
                </a:solidFill>
              </a:rPr>
              <a:t>Chart </a:t>
            </a:r>
            <a:r>
              <a:rPr lang="en-US" sz="2400" b="0" smtClean="0">
                <a:solidFill>
                  <a:srgbClr val="000000"/>
                </a:solidFill>
              </a:rPr>
              <a:t>    . </a:t>
            </a:r>
          </a:p>
          <a:p>
            <a:pPr marL="0" indent="0" eaLnBrk="1" hangingPunct="1">
              <a:buFont typeface="Wingdings" pitchFamily="2" charset="2"/>
              <a:buNone/>
            </a:pPr>
            <a:r>
              <a:rPr lang="en-US" sz="2400" b="0" smtClean="0">
                <a:solidFill>
                  <a:srgbClr val="000000"/>
                </a:solidFill>
              </a:rPr>
              <a:t>	- Hộp thoại "</a:t>
            </a:r>
            <a:r>
              <a:rPr lang="en-US" sz="2400" smtClean="0">
                <a:solidFill>
                  <a:srgbClr val="000000"/>
                </a:solidFill>
              </a:rPr>
              <a:t>Chart Wizard - Step 1 of 4 – Chart Type</a:t>
            </a:r>
            <a:r>
              <a:rPr lang="en-US" sz="2400" b="0" smtClean="0">
                <a:solidFill>
                  <a:srgbClr val="000000"/>
                </a:solidFill>
              </a:rPr>
              <a:t>" hiện ra:</a:t>
            </a:r>
            <a:r>
              <a:rPr lang="en-US" sz="2400" smtClean="0">
                <a:solidFill>
                  <a:srgbClr val="000000"/>
                </a:solidFill>
              </a:rPr>
              <a:t> </a:t>
            </a:r>
          </a:p>
        </p:txBody>
      </p:sp>
      <p:pic>
        <p:nvPicPr>
          <p:cNvPr id="136196" name="Picture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8500" y="3937000"/>
            <a:ext cx="3683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r>
              <a:rPr lang="en-US" sz="3200" smtClean="0"/>
              <a:t>Biểu đồ</a:t>
            </a:r>
          </a:p>
        </p:txBody>
      </p:sp>
      <p:sp>
        <p:nvSpPr>
          <p:cNvPr id="137219" name="Rectangle 3"/>
          <p:cNvSpPr>
            <a:spLocks noGrp="1" noChangeArrowheads="1"/>
          </p:cNvSpPr>
          <p:nvPr>
            <p:ph type="body" sz="half" idx="1"/>
          </p:nvPr>
        </p:nvSpPr>
        <p:spPr>
          <a:xfrm>
            <a:off x="1066800" y="1219200"/>
            <a:ext cx="7808913" cy="533400"/>
          </a:xfrm>
        </p:spPr>
        <p:txBody>
          <a:bodyPr/>
          <a:lstStyle/>
          <a:p>
            <a:pPr marL="0" indent="0" eaLnBrk="1" hangingPunct="1">
              <a:buFont typeface="Wingdings" pitchFamily="2" charset="2"/>
              <a:buNone/>
            </a:pPr>
            <a:r>
              <a:rPr lang="en-US" sz="2000" b="0" smtClean="0">
                <a:solidFill>
                  <a:srgbClr val="000000"/>
                </a:solidFill>
              </a:rPr>
              <a:t>- Righ click vào biểu đồ, chọn Select Data </a:t>
            </a:r>
          </a:p>
        </p:txBody>
      </p:sp>
      <p:pic>
        <p:nvPicPr>
          <p:cNvPr id="1372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473392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r>
              <a:rPr lang="en-US" sz="3200" smtClean="0"/>
              <a:t>Biểu đồ</a:t>
            </a:r>
          </a:p>
        </p:txBody>
      </p:sp>
      <p:sp>
        <p:nvSpPr>
          <p:cNvPr id="138243" name="Rectangle 3"/>
          <p:cNvSpPr>
            <a:spLocks noGrp="1" noChangeArrowheads="1"/>
          </p:cNvSpPr>
          <p:nvPr>
            <p:ph type="body" sz="half" idx="1"/>
          </p:nvPr>
        </p:nvSpPr>
        <p:spPr>
          <a:xfrm>
            <a:off x="1030288" y="1163638"/>
            <a:ext cx="7808912" cy="5360987"/>
          </a:xfrm>
        </p:spPr>
        <p:txBody>
          <a:bodyPr/>
          <a:lstStyle/>
          <a:p>
            <a:pPr marL="0" indent="0" eaLnBrk="1" hangingPunct="1">
              <a:buFont typeface="Wingdings" pitchFamily="2" charset="2"/>
              <a:buNone/>
            </a:pPr>
            <a:r>
              <a:rPr lang="en-US" sz="2400" b="0" smtClean="0">
                <a:solidFill>
                  <a:srgbClr val="000000"/>
                </a:solidFill>
              </a:rPr>
              <a:t>- Bước 2: Chọn vùng dữ liệu đã cho</a:t>
            </a:r>
            <a:r>
              <a:rPr lang="en-US" sz="2800" smtClean="0"/>
              <a:t> </a:t>
            </a:r>
          </a:p>
        </p:txBody>
      </p:sp>
      <p:pic>
        <p:nvPicPr>
          <p:cNvPr id="1382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895600"/>
            <a:ext cx="57150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8425" y="1828800"/>
            <a:ext cx="40957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US" sz="3200" smtClean="0"/>
              <a:t>Biểu đồ</a:t>
            </a:r>
          </a:p>
        </p:txBody>
      </p:sp>
      <p:sp>
        <p:nvSpPr>
          <p:cNvPr id="139267" name="Rectangle 3"/>
          <p:cNvSpPr>
            <a:spLocks noGrp="1" noChangeArrowheads="1"/>
          </p:cNvSpPr>
          <p:nvPr>
            <p:ph type="body" sz="half" idx="1"/>
          </p:nvPr>
        </p:nvSpPr>
        <p:spPr>
          <a:xfrm>
            <a:off x="1030288" y="1163638"/>
            <a:ext cx="7808912" cy="5360987"/>
          </a:xfrm>
        </p:spPr>
        <p:txBody>
          <a:bodyPr/>
          <a:lstStyle/>
          <a:p>
            <a:pPr marL="0" indent="342900" algn="just" eaLnBrk="1" hangingPunct="1">
              <a:buFont typeface="Wingdings" pitchFamily="2" charset="2"/>
              <a:buNone/>
            </a:pPr>
            <a:r>
              <a:rPr lang="en-US" sz="2400" smtClean="0">
                <a:solidFill>
                  <a:srgbClr val="000000"/>
                </a:solidFill>
              </a:rPr>
              <a:t>Chart Data range</a:t>
            </a:r>
            <a:r>
              <a:rPr lang="en-US" sz="2400" b="0" smtClean="0">
                <a:solidFill>
                  <a:srgbClr val="000000"/>
                </a:solidFill>
              </a:rPr>
              <a:t>: là nơi chứa địa chỉ của vùng dữ liệu biểu diễn trên đồ thị. Ở đây đã có sẵn vùng địa chỉ đã được đánh dấu ở Bước 1. Ta có thể click vào đây để thay đổi lại địa chỉ nếu cần thiết.</a:t>
            </a:r>
          </a:p>
          <a:p>
            <a:pPr marL="0" indent="342900" algn="just" eaLnBrk="1" hangingPunct="1">
              <a:buFont typeface="Wingdings" pitchFamily="2" charset="2"/>
              <a:buNone/>
            </a:pPr>
            <a:r>
              <a:rPr lang="en-US" sz="2400" b="0" smtClean="0">
                <a:solidFill>
                  <a:srgbClr val="000000"/>
                </a:solidFill>
              </a:rPr>
              <a:t>Nhấn </a:t>
            </a:r>
            <a:r>
              <a:rPr lang="en-US" sz="2400" smtClean="0">
                <a:solidFill>
                  <a:srgbClr val="000000"/>
                </a:solidFill>
              </a:rPr>
              <a:t>OK</a:t>
            </a:r>
            <a:r>
              <a:rPr lang="en-US" sz="2400" b="0" smtClean="0">
                <a:solidFill>
                  <a:srgbClr val="000000"/>
                </a:solidFill>
              </a:rPr>
              <a:t> để hoàn tất biểu đồ.</a:t>
            </a:r>
            <a:r>
              <a:rPr lang="en-US" sz="2400" smtClean="0"/>
              <a:t> </a:t>
            </a:r>
          </a:p>
        </p:txBody>
      </p:sp>
      <p:pic>
        <p:nvPicPr>
          <p:cNvPr id="139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76600"/>
            <a:ext cx="4705350"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r>
              <a:rPr lang="en-US" sz="3200" smtClean="0"/>
              <a:t>Biểu đồ</a:t>
            </a:r>
          </a:p>
        </p:txBody>
      </p:sp>
      <p:sp>
        <p:nvSpPr>
          <p:cNvPr id="380931" name="Rectangle 3"/>
          <p:cNvSpPr>
            <a:spLocks noGrp="1" noChangeArrowheads="1"/>
          </p:cNvSpPr>
          <p:nvPr>
            <p:ph type="body" sz="half" idx="1"/>
          </p:nvPr>
        </p:nvSpPr>
        <p:spPr>
          <a:xfrm>
            <a:off x="1030288" y="963613"/>
            <a:ext cx="7808912" cy="5360987"/>
          </a:xfrm>
        </p:spPr>
        <p:txBody>
          <a:bodyPr/>
          <a:lstStyle/>
          <a:p>
            <a:pPr marL="0" indent="0" eaLnBrk="1" hangingPunct="1">
              <a:buFont typeface="Wingdings" pitchFamily="2" charset="2"/>
              <a:buNone/>
              <a:defRPr/>
            </a:pPr>
            <a:r>
              <a:rPr lang="en-US" sz="2100" b="0" smtClean="0">
                <a:solidFill>
                  <a:srgbClr val="000000"/>
                </a:solidFill>
              </a:rPr>
              <a:t>- Sử dụng thanh công cụ Layout để thay đổi một số định dạng cũng như thiết lập thông số cho biểu đồ</a:t>
            </a:r>
            <a:r>
              <a:rPr lang="en-US" sz="2100" smtClean="0">
                <a:solidFill>
                  <a:srgbClr val="000000"/>
                </a:solidFill>
              </a:rPr>
              <a:t>:</a:t>
            </a:r>
          </a:p>
          <a:p>
            <a:pPr marL="0" indent="0" eaLnBrk="1" hangingPunct="1">
              <a:buFont typeface="Wingdings" pitchFamily="2" charset="2"/>
              <a:buNone/>
              <a:defRPr/>
            </a:pPr>
            <a:endParaRPr lang="en-US" sz="2100" smtClean="0">
              <a:solidFill>
                <a:srgbClr val="000000"/>
              </a:solidFill>
            </a:endParaRPr>
          </a:p>
          <a:p>
            <a:pPr marL="0" indent="0" eaLnBrk="1" hangingPunct="1">
              <a:buFont typeface="Wingdings" pitchFamily="2" charset="2"/>
              <a:buNone/>
              <a:defRPr/>
            </a:pPr>
            <a:endParaRPr lang="en-US" sz="2100">
              <a:solidFill>
                <a:srgbClr val="000000"/>
              </a:solidFill>
            </a:endParaRPr>
          </a:p>
          <a:p>
            <a:pPr marL="0" indent="0" eaLnBrk="1" hangingPunct="1">
              <a:buFont typeface="Wingdings" pitchFamily="2" charset="2"/>
              <a:buNone/>
              <a:defRPr/>
            </a:pPr>
            <a:endParaRPr lang="en-US" sz="2100" smtClean="0">
              <a:solidFill>
                <a:srgbClr val="000000"/>
              </a:solidFill>
            </a:endParaRPr>
          </a:p>
          <a:p>
            <a:pPr marL="0" indent="457200" eaLnBrk="1" hangingPunct="1">
              <a:buFont typeface="Wingdings" pitchFamily="2" charset="2"/>
              <a:buNone/>
              <a:defRPr/>
            </a:pPr>
            <a:r>
              <a:rPr lang="en-US" sz="2100" smtClean="0">
                <a:solidFill>
                  <a:srgbClr val="000000"/>
                </a:solidFill>
              </a:rPr>
              <a:t>+ Mục Labels</a:t>
            </a:r>
            <a:endParaRPr lang="en-US" sz="2100" b="0" smtClean="0">
              <a:solidFill>
                <a:srgbClr val="000000"/>
              </a:solidFill>
            </a:endParaRPr>
          </a:p>
          <a:p>
            <a:pPr lvl="2" eaLnBrk="1" hangingPunct="1">
              <a:buClr>
                <a:srgbClr val="C00000"/>
              </a:buClr>
              <a:buFont typeface="Wingdings" pitchFamily="2" charset="2"/>
              <a:buChar char="§"/>
              <a:defRPr/>
            </a:pPr>
            <a:r>
              <a:rPr lang="en-US" sz="2000" smtClean="0">
                <a:solidFill>
                  <a:srgbClr val="000000"/>
                </a:solidFill>
              </a:rPr>
              <a:t>Chart Title: Đặt tiêu đề cho Biểu đồ</a:t>
            </a:r>
          </a:p>
          <a:p>
            <a:pPr marL="0" indent="0" eaLnBrk="1" hangingPunct="1">
              <a:buFont typeface="Wingdings" pitchFamily="2" charset="2"/>
              <a:buNone/>
              <a:defRPr/>
            </a:pPr>
            <a:endParaRPr lang="en-US" sz="2100" smtClean="0">
              <a:solidFill>
                <a:srgbClr val="000000"/>
              </a:solidFill>
            </a:endParaRPr>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0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657600"/>
            <a:ext cx="47148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sz="3200" smtClean="0"/>
              <a:t>Biểu đồ</a:t>
            </a:r>
          </a:p>
        </p:txBody>
      </p:sp>
      <p:sp>
        <p:nvSpPr>
          <p:cNvPr id="380931" name="Rectangle 3"/>
          <p:cNvSpPr>
            <a:spLocks noGrp="1" noChangeArrowheads="1"/>
          </p:cNvSpPr>
          <p:nvPr>
            <p:ph type="body" sz="half" idx="1"/>
          </p:nvPr>
        </p:nvSpPr>
        <p:spPr>
          <a:xfrm>
            <a:off x="1030288" y="963613"/>
            <a:ext cx="7808912" cy="5360987"/>
          </a:xfrm>
        </p:spPr>
        <p:txBody>
          <a:bodyPr/>
          <a:lstStyle/>
          <a:p>
            <a:pPr marL="0" indent="0" eaLnBrk="1" hangingPunct="1">
              <a:buFont typeface="Wingdings" pitchFamily="2" charset="2"/>
              <a:buNone/>
              <a:defRPr/>
            </a:pPr>
            <a:endParaRPr lang="en-US" sz="2100" smtClean="0">
              <a:solidFill>
                <a:srgbClr val="000000"/>
              </a:solidFill>
            </a:endParaRPr>
          </a:p>
          <a:p>
            <a:pPr marL="0" indent="0" eaLnBrk="1" hangingPunct="1">
              <a:buFont typeface="Wingdings" pitchFamily="2" charset="2"/>
              <a:buNone/>
              <a:defRPr/>
            </a:pPr>
            <a:endParaRPr lang="en-US" sz="2100">
              <a:solidFill>
                <a:srgbClr val="000000"/>
              </a:solidFill>
            </a:endParaRPr>
          </a:p>
          <a:p>
            <a:pPr marL="0" indent="457200" eaLnBrk="1" hangingPunct="1">
              <a:buFont typeface="Wingdings" pitchFamily="2" charset="2"/>
              <a:buNone/>
              <a:defRPr/>
            </a:pPr>
            <a:endParaRPr lang="en-US" sz="1050" smtClean="0">
              <a:solidFill>
                <a:srgbClr val="000000"/>
              </a:solidFill>
            </a:endParaRPr>
          </a:p>
          <a:p>
            <a:pPr marL="0" indent="457200" eaLnBrk="1" hangingPunct="1">
              <a:buFont typeface="Wingdings" pitchFamily="2" charset="2"/>
              <a:buNone/>
              <a:defRPr/>
            </a:pPr>
            <a:r>
              <a:rPr lang="en-US" sz="2100" smtClean="0">
                <a:solidFill>
                  <a:srgbClr val="000000"/>
                </a:solidFill>
              </a:rPr>
              <a:t>+ Mục Labels</a:t>
            </a:r>
            <a:endParaRPr lang="en-US" sz="2100" b="0" smtClean="0">
              <a:solidFill>
                <a:srgbClr val="000000"/>
              </a:solidFill>
            </a:endParaRPr>
          </a:p>
          <a:p>
            <a:pPr lvl="2" eaLnBrk="1" hangingPunct="1">
              <a:buClr>
                <a:srgbClr val="C00000"/>
              </a:buClr>
              <a:buFont typeface="Wingdings" pitchFamily="2" charset="2"/>
              <a:buChar char="§"/>
              <a:defRPr/>
            </a:pPr>
            <a:r>
              <a:rPr lang="en-US" sz="1800" smtClean="0">
                <a:solidFill>
                  <a:srgbClr val="000000"/>
                </a:solidFill>
              </a:rPr>
              <a:t>Axis Titles: Đặt tiêu đề cho trục tung và trục hoành của biểu đồ</a:t>
            </a:r>
          </a:p>
          <a:p>
            <a:pPr marL="0" indent="0" eaLnBrk="1" hangingPunct="1">
              <a:buFont typeface="Wingdings" pitchFamily="2" charset="2"/>
              <a:buNone/>
              <a:defRPr/>
            </a:pPr>
            <a:endParaRPr lang="en-US" sz="2100" smtClean="0">
              <a:solidFill>
                <a:srgbClr val="000000"/>
              </a:solidFill>
            </a:endParaRPr>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3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2971800"/>
            <a:ext cx="4714875" cy="287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pPr eaLnBrk="1" hangingPunct="1"/>
            <a:r>
              <a:rPr lang="en-US" sz="3200" smtClean="0"/>
              <a:t>Biểu đồ</a:t>
            </a:r>
          </a:p>
        </p:txBody>
      </p:sp>
      <p:sp>
        <p:nvSpPr>
          <p:cNvPr id="380931" name="Rectangle 3"/>
          <p:cNvSpPr>
            <a:spLocks noGrp="1" noChangeArrowheads="1"/>
          </p:cNvSpPr>
          <p:nvPr>
            <p:ph type="body" sz="half" idx="1"/>
          </p:nvPr>
        </p:nvSpPr>
        <p:spPr>
          <a:xfrm>
            <a:off x="1030288" y="963613"/>
            <a:ext cx="7808912" cy="5360987"/>
          </a:xfrm>
        </p:spPr>
        <p:txBody>
          <a:bodyPr/>
          <a:lstStyle/>
          <a:p>
            <a:pPr marL="0" indent="0" eaLnBrk="1" hangingPunct="1">
              <a:buFont typeface="Wingdings" pitchFamily="2" charset="2"/>
              <a:buNone/>
              <a:defRPr/>
            </a:pPr>
            <a:endParaRPr lang="en-US" sz="2100" smtClean="0">
              <a:solidFill>
                <a:srgbClr val="000000"/>
              </a:solidFill>
            </a:endParaRPr>
          </a:p>
          <a:p>
            <a:pPr marL="0" indent="0" eaLnBrk="1" hangingPunct="1">
              <a:buFont typeface="Wingdings" pitchFamily="2" charset="2"/>
              <a:buNone/>
              <a:defRPr/>
            </a:pPr>
            <a:endParaRPr lang="en-US" sz="2100">
              <a:solidFill>
                <a:srgbClr val="000000"/>
              </a:solidFill>
            </a:endParaRPr>
          </a:p>
          <a:p>
            <a:pPr marL="0" indent="457200" eaLnBrk="1" hangingPunct="1">
              <a:buFont typeface="Wingdings" pitchFamily="2" charset="2"/>
              <a:buNone/>
              <a:defRPr/>
            </a:pPr>
            <a:endParaRPr lang="en-US" sz="1050" smtClean="0">
              <a:solidFill>
                <a:srgbClr val="000000"/>
              </a:solidFill>
            </a:endParaRPr>
          </a:p>
          <a:p>
            <a:pPr marL="0" indent="457200" eaLnBrk="1" hangingPunct="1">
              <a:buFont typeface="Wingdings" pitchFamily="2" charset="2"/>
              <a:buNone/>
              <a:defRPr/>
            </a:pPr>
            <a:r>
              <a:rPr lang="en-US" sz="2100" smtClean="0">
                <a:solidFill>
                  <a:srgbClr val="000000"/>
                </a:solidFill>
              </a:rPr>
              <a:t>+ Mục Labels</a:t>
            </a:r>
            <a:endParaRPr lang="en-US" sz="2100" b="0" smtClean="0">
              <a:solidFill>
                <a:srgbClr val="000000"/>
              </a:solidFill>
            </a:endParaRPr>
          </a:p>
          <a:p>
            <a:pPr lvl="2" eaLnBrk="1" hangingPunct="1">
              <a:buClr>
                <a:srgbClr val="C00000"/>
              </a:buClr>
              <a:buFont typeface="Wingdings" pitchFamily="2" charset="2"/>
              <a:buChar char="§"/>
              <a:defRPr/>
            </a:pPr>
            <a:r>
              <a:rPr lang="en-US" sz="1800" smtClean="0">
                <a:solidFill>
                  <a:srgbClr val="000000"/>
                </a:solidFill>
              </a:rPr>
              <a:t>Legend: Thiết lập chế độ hiển thị của chú thích biểu đồ</a:t>
            </a:r>
          </a:p>
          <a:p>
            <a:pPr marL="0" indent="0" eaLnBrk="1" hangingPunct="1">
              <a:buFont typeface="Wingdings" pitchFamily="2" charset="2"/>
              <a:buNone/>
              <a:defRPr/>
            </a:pPr>
            <a:endParaRPr lang="en-US" sz="2100" smtClean="0">
              <a:solidFill>
                <a:srgbClr val="000000"/>
              </a:solidFill>
            </a:endParaRPr>
          </a:p>
        </p:txBody>
      </p:sp>
      <p:pic>
        <p:nvPicPr>
          <p:cNvPr id="142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a:graphicFrameLocks/>
          </p:cNvGraphicFramePr>
          <p:nvPr/>
        </p:nvGraphicFramePr>
        <p:xfrm>
          <a:off x="2362200" y="2895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z="3200" smtClean="0"/>
              <a:t>Biểu đồ</a:t>
            </a:r>
          </a:p>
        </p:txBody>
      </p:sp>
      <p:sp>
        <p:nvSpPr>
          <p:cNvPr id="380931" name="Rectangle 3"/>
          <p:cNvSpPr>
            <a:spLocks noGrp="1" noChangeArrowheads="1"/>
          </p:cNvSpPr>
          <p:nvPr>
            <p:ph type="body" sz="half" idx="1"/>
          </p:nvPr>
        </p:nvSpPr>
        <p:spPr>
          <a:xfrm>
            <a:off x="1030288" y="963613"/>
            <a:ext cx="7808912" cy="5360987"/>
          </a:xfrm>
        </p:spPr>
        <p:txBody>
          <a:bodyPr/>
          <a:lstStyle/>
          <a:p>
            <a:pPr marL="0" indent="0" eaLnBrk="1" hangingPunct="1">
              <a:buFont typeface="Wingdings" pitchFamily="2" charset="2"/>
              <a:buNone/>
              <a:defRPr/>
            </a:pPr>
            <a:endParaRPr lang="en-US" sz="2100" smtClean="0">
              <a:solidFill>
                <a:srgbClr val="000000"/>
              </a:solidFill>
            </a:endParaRPr>
          </a:p>
          <a:p>
            <a:pPr marL="0" indent="0" eaLnBrk="1" hangingPunct="1">
              <a:buFont typeface="Wingdings" pitchFamily="2" charset="2"/>
              <a:buNone/>
              <a:defRPr/>
            </a:pPr>
            <a:endParaRPr lang="en-US" sz="2100">
              <a:solidFill>
                <a:srgbClr val="000000"/>
              </a:solidFill>
            </a:endParaRPr>
          </a:p>
          <a:p>
            <a:pPr marL="0" indent="457200" eaLnBrk="1" hangingPunct="1">
              <a:buFont typeface="Wingdings" pitchFamily="2" charset="2"/>
              <a:buNone/>
              <a:defRPr/>
            </a:pPr>
            <a:endParaRPr lang="en-US" sz="1050" smtClean="0">
              <a:solidFill>
                <a:srgbClr val="000000"/>
              </a:solidFill>
            </a:endParaRPr>
          </a:p>
          <a:p>
            <a:pPr marL="0" indent="457200" eaLnBrk="1" hangingPunct="1">
              <a:buFont typeface="Wingdings" pitchFamily="2" charset="2"/>
              <a:buNone/>
              <a:defRPr/>
            </a:pPr>
            <a:r>
              <a:rPr lang="en-US" sz="2100" smtClean="0">
                <a:solidFill>
                  <a:srgbClr val="000000"/>
                </a:solidFill>
              </a:rPr>
              <a:t>+ Mục Labels</a:t>
            </a:r>
            <a:endParaRPr lang="en-US" sz="2100" b="0" smtClean="0">
              <a:solidFill>
                <a:srgbClr val="000000"/>
              </a:solidFill>
            </a:endParaRPr>
          </a:p>
          <a:p>
            <a:pPr lvl="2" eaLnBrk="1" hangingPunct="1">
              <a:buClr>
                <a:srgbClr val="C00000"/>
              </a:buClr>
              <a:buFont typeface="Wingdings" pitchFamily="2" charset="2"/>
              <a:buChar char="§"/>
              <a:defRPr/>
            </a:pPr>
            <a:r>
              <a:rPr lang="en-US" sz="1800" smtClean="0">
                <a:solidFill>
                  <a:srgbClr val="000000"/>
                </a:solidFill>
              </a:rPr>
              <a:t>Data Labels: Thiết lập chế độ hiển thị của biến động dữ liệu của biểu đồ</a:t>
            </a:r>
          </a:p>
          <a:p>
            <a:pPr marL="0" indent="0" eaLnBrk="1" hangingPunct="1">
              <a:buFont typeface="Wingdings" pitchFamily="2" charset="2"/>
              <a:buNone/>
              <a:defRPr/>
            </a:pPr>
            <a:endParaRPr lang="en-US" sz="2100" smtClean="0">
              <a:solidFill>
                <a:srgbClr val="000000"/>
              </a:solidFill>
            </a:endParaRPr>
          </a:p>
        </p:txBody>
      </p:sp>
      <p:pic>
        <p:nvPicPr>
          <p:cNvPr id="143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nvGraphicFramePr>
        <p:xfrm>
          <a:off x="2743201" y="3048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smtClean="0"/>
              <a:t>Các toán tử </a:t>
            </a:r>
          </a:p>
        </p:txBody>
      </p:sp>
      <p:sp>
        <p:nvSpPr>
          <p:cNvPr id="37891" name="Rectangle 3"/>
          <p:cNvSpPr>
            <a:spLocks noGrp="1" noChangeArrowheads="1"/>
          </p:cNvSpPr>
          <p:nvPr>
            <p:ph type="body" sz="half" idx="1"/>
          </p:nvPr>
        </p:nvSpPr>
        <p:spPr>
          <a:xfrm>
            <a:off x="1030288" y="1163638"/>
            <a:ext cx="7580312" cy="5360987"/>
          </a:xfrm>
        </p:spPr>
        <p:txBody>
          <a:bodyPr/>
          <a:lstStyle/>
          <a:p>
            <a:pPr marL="0" indent="0" eaLnBrk="1" hangingPunct="1">
              <a:buFont typeface="Wingdings" pitchFamily="2" charset="2"/>
              <a:buNone/>
            </a:pPr>
            <a:r>
              <a:rPr lang="en-US" sz="2600" smtClean="0">
                <a:solidFill>
                  <a:srgbClr val="00B050"/>
                </a:solidFill>
              </a:rPr>
              <a:t>a) Các toán tử đối với dữ liệu dạng số</a:t>
            </a:r>
          </a:p>
          <a:p>
            <a:pPr marL="0" indent="0" eaLnBrk="1" hangingPunct="1">
              <a:buFont typeface="Wingdings" pitchFamily="2" charset="2"/>
              <a:buNone/>
            </a:pPr>
            <a:r>
              <a:rPr lang="en-US" sz="2600" smtClean="0">
                <a:solidFill>
                  <a:srgbClr val="FF0000"/>
                </a:solidFill>
                <a:sym typeface="Wingdings" pitchFamily="2" charset="2"/>
              </a:rPr>
              <a:t> Toán tử logic</a:t>
            </a:r>
          </a:p>
          <a:p>
            <a:pPr marL="0" indent="0" eaLnBrk="1" hangingPunct="1">
              <a:buFont typeface="Wingdings" pitchFamily="2" charset="2"/>
              <a:buNone/>
            </a:pPr>
            <a:r>
              <a:rPr lang="en-US" sz="2600" b="0" smtClean="0">
                <a:solidFill>
                  <a:srgbClr val="000000"/>
                </a:solidFill>
                <a:sym typeface="Wingdings" pitchFamily="2" charset="2"/>
              </a:rPr>
              <a:t>	</a:t>
            </a:r>
            <a:r>
              <a:rPr lang="en-US" sz="2600" smtClean="0">
                <a:solidFill>
                  <a:srgbClr val="00B050"/>
                </a:solidFill>
                <a:sym typeface="Wingdings" pitchFamily="2" charset="2"/>
              </a:rPr>
              <a:t>NOT</a:t>
            </a:r>
            <a:r>
              <a:rPr lang="en-US" sz="2600" b="0" smtClean="0">
                <a:solidFill>
                  <a:srgbClr val="000000"/>
                </a:solidFill>
                <a:sym typeface="Wingdings" pitchFamily="2" charset="2"/>
              </a:rPr>
              <a:t>	: Toán tử phủ định</a:t>
            </a:r>
          </a:p>
          <a:p>
            <a:pPr marL="0" indent="0" eaLnBrk="1" hangingPunct="1">
              <a:buFont typeface="Wingdings" pitchFamily="2" charset="2"/>
              <a:buNone/>
            </a:pPr>
            <a:r>
              <a:rPr lang="en-US" sz="2600" b="0" smtClean="0">
                <a:solidFill>
                  <a:srgbClr val="000000"/>
                </a:solidFill>
                <a:sym typeface="Wingdings" pitchFamily="2" charset="2"/>
              </a:rPr>
              <a:t>	</a:t>
            </a:r>
            <a:r>
              <a:rPr lang="en-US" sz="2600" smtClean="0">
                <a:solidFill>
                  <a:srgbClr val="00B050"/>
                </a:solidFill>
                <a:sym typeface="Wingdings" pitchFamily="2" charset="2"/>
              </a:rPr>
              <a:t>AND</a:t>
            </a:r>
            <a:r>
              <a:rPr lang="en-US" sz="2600" b="0" smtClean="0">
                <a:solidFill>
                  <a:srgbClr val="000000"/>
                </a:solidFill>
                <a:sym typeface="Wingdings" pitchFamily="2" charset="2"/>
              </a:rPr>
              <a:t> 	: Toán tử và</a:t>
            </a:r>
          </a:p>
          <a:p>
            <a:pPr marL="0" indent="0" eaLnBrk="1" hangingPunct="1">
              <a:buFont typeface="Wingdings" pitchFamily="2" charset="2"/>
              <a:buNone/>
            </a:pPr>
            <a:r>
              <a:rPr lang="en-US" sz="2600" b="0" smtClean="0">
                <a:solidFill>
                  <a:srgbClr val="000000"/>
                </a:solidFill>
                <a:sym typeface="Wingdings" pitchFamily="2" charset="2"/>
              </a:rPr>
              <a:t>	</a:t>
            </a:r>
            <a:r>
              <a:rPr lang="en-US" sz="2600" smtClean="0">
                <a:solidFill>
                  <a:srgbClr val="00B050"/>
                </a:solidFill>
                <a:sym typeface="Wingdings" pitchFamily="2" charset="2"/>
              </a:rPr>
              <a:t>OR</a:t>
            </a:r>
            <a:r>
              <a:rPr lang="en-US" sz="2600" b="0" smtClean="0">
                <a:solidFill>
                  <a:srgbClr val="000000"/>
                </a:solidFill>
                <a:sym typeface="Wingdings" pitchFamily="2" charset="2"/>
              </a:rPr>
              <a:t> 	: Toán tử hoặc</a:t>
            </a:r>
          </a:p>
          <a:p>
            <a:pPr marL="0" indent="0" eaLnBrk="1" hangingPunct="1">
              <a:buFont typeface="Wingdings" pitchFamily="2" charset="2"/>
              <a:buNone/>
            </a:pPr>
            <a:r>
              <a:rPr lang="en-US" sz="2600" b="0" smtClean="0">
                <a:solidFill>
                  <a:srgbClr val="000000"/>
                </a:solidFill>
                <a:sym typeface="Wingdings" pitchFamily="2" charset="2"/>
              </a:rPr>
              <a:t>Biểu thức logic chỉ có hai giá trị </a:t>
            </a:r>
            <a:r>
              <a:rPr lang="en-US" sz="2600" smtClean="0">
                <a:solidFill>
                  <a:srgbClr val="FF0000"/>
                </a:solidFill>
                <a:sym typeface="Wingdings" pitchFamily="2" charset="2"/>
              </a:rPr>
              <a:t>TRUE</a:t>
            </a:r>
            <a:r>
              <a:rPr lang="en-US" sz="2600" b="0" smtClean="0">
                <a:solidFill>
                  <a:srgbClr val="FF0000"/>
                </a:solidFill>
                <a:sym typeface="Wingdings" pitchFamily="2" charset="2"/>
              </a:rPr>
              <a:t> </a:t>
            </a:r>
            <a:r>
              <a:rPr lang="en-US" sz="2600" b="0" smtClean="0">
                <a:solidFill>
                  <a:srgbClr val="000000"/>
                </a:solidFill>
                <a:sym typeface="Wingdings" pitchFamily="2" charset="2"/>
              </a:rPr>
              <a:t>và </a:t>
            </a:r>
            <a:r>
              <a:rPr lang="en-US" sz="2600" smtClean="0">
                <a:solidFill>
                  <a:srgbClr val="FF0000"/>
                </a:solidFill>
                <a:sym typeface="Wingdings" pitchFamily="2" charset="2"/>
              </a:rPr>
              <a:t>FALSE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z="3200" smtClean="0"/>
              <a:t>Biểu đồ</a:t>
            </a:r>
          </a:p>
        </p:txBody>
      </p:sp>
      <p:sp>
        <p:nvSpPr>
          <p:cNvPr id="380931" name="Rectangle 3"/>
          <p:cNvSpPr>
            <a:spLocks noGrp="1" noChangeArrowheads="1"/>
          </p:cNvSpPr>
          <p:nvPr>
            <p:ph type="body" sz="half" idx="1"/>
          </p:nvPr>
        </p:nvSpPr>
        <p:spPr>
          <a:xfrm>
            <a:off x="1030288" y="963613"/>
            <a:ext cx="7808912" cy="5360987"/>
          </a:xfrm>
        </p:spPr>
        <p:txBody>
          <a:bodyPr/>
          <a:lstStyle/>
          <a:p>
            <a:pPr marL="0" indent="0" eaLnBrk="1" hangingPunct="1">
              <a:buFont typeface="Wingdings" pitchFamily="2" charset="2"/>
              <a:buNone/>
              <a:defRPr/>
            </a:pPr>
            <a:endParaRPr lang="en-US" sz="2100" smtClean="0">
              <a:solidFill>
                <a:srgbClr val="000000"/>
              </a:solidFill>
            </a:endParaRPr>
          </a:p>
          <a:p>
            <a:pPr marL="0" indent="0" eaLnBrk="1" hangingPunct="1">
              <a:buFont typeface="Wingdings" pitchFamily="2" charset="2"/>
              <a:buNone/>
              <a:defRPr/>
            </a:pPr>
            <a:endParaRPr lang="en-US" sz="2100">
              <a:solidFill>
                <a:srgbClr val="000000"/>
              </a:solidFill>
            </a:endParaRPr>
          </a:p>
          <a:p>
            <a:pPr marL="0" indent="457200" eaLnBrk="1" hangingPunct="1">
              <a:buFont typeface="Wingdings" pitchFamily="2" charset="2"/>
              <a:buNone/>
              <a:defRPr/>
            </a:pPr>
            <a:endParaRPr lang="en-US" sz="1050" smtClean="0">
              <a:solidFill>
                <a:srgbClr val="000000"/>
              </a:solidFill>
            </a:endParaRPr>
          </a:p>
          <a:p>
            <a:pPr marL="0" indent="457200" eaLnBrk="1" hangingPunct="1">
              <a:buFont typeface="Wingdings" pitchFamily="2" charset="2"/>
              <a:buNone/>
              <a:defRPr/>
            </a:pPr>
            <a:r>
              <a:rPr lang="en-US" sz="2100" smtClean="0">
                <a:solidFill>
                  <a:srgbClr val="000000"/>
                </a:solidFill>
              </a:rPr>
              <a:t>+ Mục Labels</a:t>
            </a:r>
            <a:endParaRPr lang="en-US" sz="2100" b="0" smtClean="0">
              <a:solidFill>
                <a:srgbClr val="000000"/>
              </a:solidFill>
            </a:endParaRPr>
          </a:p>
          <a:p>
            <a:pPr lvl="2" eaLnBrk="1" hangingPunct="1">
              <a:buClr>
                <a:srgbClr val="C00000"/>
              </a:buClr>
              <a:buFont typeface="Wingdings" pitchFamily="2" charset="2"/>
              <a:buChar char="§"/>
              <a:defRPr/>
            </a:pPr>
            <a:r>
              <a:rPr lang="en-US" sz="1800" smtClean="0">
                <a:solidFill>
                  <a:srgbClr val="000000"/>
                </a:solidFill>
              </a:rPr>
              <a:t>Data Table: Thiết lập chế độ hiển thị của dữ liệu đính kèm biểu đồ</a:t>
            </a:r>
          </a:p>
          <a:p>
            <a:pPr marL="0" indent="0" eaLnBrk="1" hangingPunct="1">
              <a:buFont typeface="Wingdings" pitchFamily="2" charset="2"/>
              <a:buNone/>
              <a:defRPr/>
            </a:pPr>
            <a:endParaRPr lang="en-US" sz="2100" smtClean="0">
              <a:solidFill>
                <a:srgbClr val="000000"/>
              </a:solidFill>
            </a:endParaRPr>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a:graphicFrameLocks/>
          </p:cNvGraphicFramePr>
          <p:nvPr/>
        </p:nvGraphicFramePr>
        <p:xfrm>
          <a:off x="2971800" y="28194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r>
              <a:rPr lang="en-US" sz="3200" smtClean="0"/>
              <a:t>Biểu đồ</a:t>
            </a:r>
          </a:p>
        </p:txBody>
      </p:sp>
      <p:sp>
        <p:nvSpPr>
          <p:cNvPr id="380931" name="Rectangle 3"/>
          <p:cNvSpPr>
            <a:spLocks noGrp="1" noChangeArrowheads="1"/>
          </p:cNvSpPr>
          <p:nvPr>
            <p:ph type="body" sz="half" idx="1"/>
          </p:nvPr>
        </p:nvSpPr>
        <p:spPr>
          <a:xfrm>
            <a:off x="1030288" y="963613"/>
            <a:ext cx="7808912" cy="5360987"/>
          </a:xfrm>
        </p:spPr>
        <p:txBody>
          <a:bodyPr/>
          <a:lstStyle/>
          <a:p>
            <a:pPr marL="0" indent="0" eaLnBrk="1" hangingPunct="1">
              <a:buFont typeface="Wingdings" pitchFamily="2" charset="2"/>
              <a:buNone/>
              <a:defRPr/>
            </a:pPr>
            <a:endParaRPr lang="en-US" sz="2100" smtClean="0">
              <a:solidFill>
                <a:srgbClr val="000000"/>
              </a:solidFill>
            </a:endParaRPr>
          </a:p>
          <a:p>
            <a:pPr marL="0" indent="0" eaLnBrk="1" hangingPunct="1">
              <a:buFont typeface="Wingdings" pitchFamily="2" charset="2"/>
              <a:buNone/>
              <a:defRPr/>
            </a:pPr>
            <a:endParaRPr lang="en-US" sz="2100">
              <a:solidFill>
                <a:srgbClr val="000000"/>
              </a:solidFill>
            </a:endParaRPr>
          </a:p>
          <a:p>
            <a:pPr marL="0" indent="457200" eaLnBrk="1" hangingPunct="1">
              <a:buFont typeface="Wingdings" pitchFamily="2" charset="2"/>
              <a:buNone/>
              <a:defRPr/>
            </a:pPr>
            <a:endParaRPr lang="en-US" sz="1050" smtClean="0">
              <a:solidFill>
                <a:srgbClr val="000000"/>
              </a:solidFill>
            </a:endParaRPr>
          </a:p>
          <a:p>
            <a:pPr marL="0" indent="457200" eaLnBrk="1" hangingPunct="1">
              <a:buFont typeface="Wingdings" pitchFamily="2" charset="2"/>
              <a:buNone/>
              <a:defRPr/>
            </a:pPr>
            <a:r>
              <a:rPr lang="en-US" sz="2100" smtClean="0">
                <a:solidFill>
                  <a:srgbClr val="000000"/>
                </a:solidFill>
              </a:rPr>
              <a:t>+ Mục Axes</a:t>
            </a:r>
            <a:endParaRPr lang="en-US" sz="2100" b="0" smtClean="0">
              <a:solidFill>
                <a:srgbClr val="000000"/>
              </a:solidFill>
            </a:endParaRPr>
          </a:p>
          <a:p>
            <a:pPr lvl="2" eaLnBrk="1" hangingPunct="1">
              <a:buClr>
                <a:srgbClr val="C00000"/>
              </a:buClr>
              <a:buFont typeface="Wingdings" pitchFamily="2" charset="2"/>
              <a:buChar char="§"/>
              <a:defRPr/>
            </a:pPr>
            <a:r>
              <a:rPr lang="en-US" sz="1800" smtClean="0">
                <a:solidFill>
                  <a:srgbClr val="000000"/>
                </a:solidFill>
              </a:rPr>
              <a:t>Axes: Thay đổi chế độ hiển thị cũng như miền trị của dữ liệu biểu đồ</a:t>
            </a:r>
          </a:p>
          <a:p>
            <a:pPr marL="0" indent="0" eaLnBrk="1" hangingPunct="1">
              <a:buFont typeface="Wingdings" pitchFamily="2" charset="2"/>
              <a:buNone/>
              <a:defRPr/>
            </a:pPr>
            <a:endParaRPr lang="en-US" sz="2100" smtClean="0">
              <a:solidFill>
                <a:srgbClr val="000000"/>
              </a:solidFill>
            </a:endParaRPr>
          </a:p>
        </p:txBody>
      </p:sp>
      <p:pic>
        <p:nvPicPr>
          <p:cNvPr id="145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nvGraphicFramePr>
        <p:xfrm>
          <a:off x="3048000" y="30480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r>
              <a:rPr lang="en-US" sz="3200" smtClean="0"/>
              <a:t>Biểu đồ</a:t>
            </a:r>
          </a:p>
        </p:txBody>
      </p:sp>
      <p:sp>
        <p:nvSpPr>
          <p:cNvPr id="380931" name="Rectangle 3"/>
          <p:cNvSpPr>
            <a:spLocks noGrp="1" noChangeArrowheads="1"/>
          </p:cNvSpPr>
          <p:nvPr>
            <p:ph type="body" sz="half" idx="1"/>
          </p:nvPr>
        </p:nvSpPr>
        <p:spPr>
          <a:xfrm>
            <a:off x="1030288" y="963613"/>
            <a:ext cx="7808912" cy="5360987"/>
          </a:xfrm>
        </p:spPr>
        <p:txBody>
          <a:bodyPr/>
          <a:lstStyle/>
          <a:p>
            <a:pPr marL="0" indent="0" eaLnBrk="1" hangingPunct="1">
              <a:buFont typeface="Wingdings" pitchFamily="2" charset="2"/>
              <a:buNone/>
              <a:defRPr/>
            </a:pPr>
            <a:endParaRPr lang="en-US" sz="2100" smtClean="0">
              <a:solidFill>
                <a:srgbClr val="000000"/>
              </a:solidFill>
            </a:endParaRPr>
          </a:p>
          <a:p>
            <a:pPr marL="0" indent="0" eaLnBrk="1" hangingPunct="1">
              <a:buFont typeface="Wingdings" pitchFamily="2" charset="2"/>
              <a:buNone/>
              <a:defRPr/>
            </a:pPr>
            <a:endParaRPr lang="en-US" sz="2100">
              <a:solidFill>
                <a:srgbClr val="000000"/>
              </a:solidFill>
            </a:endParaRPr>
          </a:p>
          <a:p>
            <a:pPr marL="0" indent="457200" eaLnBrk="1" hangingPunct="1">
              <a:buFont typeface="Wingdings" pitchFamily="2" charset="2"/>
              <a:buNone/>
              <a:defRPr/>
            </a:pPr>
            <a:endParaRPr lang="en-US" sz="1050" smtClean="0">
              <a:solidFill>
                <a:srgbClr val="000000"/>
              </a:solidFill>
            </a:endParaRPr>
          </a:p>
          <a:p>
            <a:pPr marL="0" indent="457200" eaLnBrk="1" hangingPunct="1">
              <a:buFont typeface="Wingdings" pitchFamily="2" charset="2"/>
              <a:buNone/>
              <a:defRPr/>
            </a:pPr>
            <a:r>
              <a:rPr lang="en-US" sz="2100" smtClean="0">
                <a:solidFill>
                  <a:srgbClr val="000000"/>
                </a:solidFill>
              </a:rPr>
              <a:t>+ Mục Axes</a:t>
            </a:r>
            <a:endParaRPr lang="en-US" sz="2100" b="0" smtClean="0">
              <a:solidFill>
                <a:srgbClr val="000000"/>
              </a:solidFill>
            </a:endParaRPr>
          </a:p>
          <a:p>
            <a:pPr lvl="2" eaLnBrk="1" hangingPunct="1">
              <a:buClr>
                <a:srgbClr val="C00000"/>
              </a:buClr>
              <a:buFont typeface="Wingdings" pitchFamily="2" charset="2"/>
              <a:buChar char="§"/>
              <a:defRPr/>
            </a:pPr>
            <a:r>
              <a:rPr lang="en-US" sz="1800" smtClean="0">
                <a:solidFill>
                  <a:srgbClr val="000000"/>
                </a:solidFill>
              </a:rPr>
              <a:t>Gridlines: Thay đổi chế độ hiển thị lưới biểu đồ</a:t>
            </a:r>
          </a:p>
          <a:p>
            <a:pPr marL="0" indent="0" eaLnBrk="1" hangingPunct="1">
              <a:buFont typeface="Wingdings" pitchFamily="2" charset="2"/>
              <a:buNone/>
              <a:defRPr/>
            </a:pPr>
            <a:endParaRPr lang="en-US" sz="2100" smtClean="0">
              <a:solidFill>
                <a:srgbClr val="000000"/>
              </a:solidFill>
            </a:endParaRPr>
          </a:p>
        </p:txBody>
      </p:sp>
      <p:pic>
        <p:nvPicPr>
          <p:cNvPr id="146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a:graphicFrameLocks/>
          </p:cNvGraphicFramePr>
          <p:nvPr/>
        </p:nvGraphicFramePr>
        <p:xfrm>
          <a:off x="2362200" y="28956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r>
              <a:rPr lang="en-US" sz="3200" smtClean="0"/>
              <a:t>Biểu đồ</a:t>
            </a:r>
          </a:p>
        </p:txBody>
      </p:sp>
      <p:sp>
        <p:nvSpPr>
          <p:cNvPr id="380931" name="Rectangle 3"/>
          <p:cNvSpPr>
            <a:spLocks noGrp="1" noChangeArrowheads="1"/>
          </p:cNvSpPr>
          <p:nvPr>
            <p:ph type="body" sz="half" idx="1"/>
          </p:nvPr>
        </p:nvSpPr>
        <p:spPr>
          <a:xfrm>
            <a:off x="1030288" y="963613"/>
            <a:ext cx="7808912" cy="5360987"/>
          </a:xfrm>
        </p:spPr>
        <p:txBody>
          <a:bodyPr/>
          <a:lstStyle/>
          <a:p>
            <a:pPr marL="0" indent="0" eaLnBrk="1" hangingPunct="1">
              <a:buFont typeface="Wingdings" pitchFamily="2" charset="2"/>
              <a:buNone/>
              <a:defRPr/>
            </a:pPr>
            <a:endParaRPr lang="en-US" sz="2100" smtClean="0">
              <a:solidFill>
                <a:srgbClr val="000000"/>
              </a:solidFill>
            </a:endParaRPr>
          </a:p>
          <a:p>
            <a:pPr marL="0" indent="0" eaLnBrk="1" hangingPunct="1">
              <a:buFont typeface="Wingdings" pitchFamily="2" charset="2"/>
              <a:buNone/>
              <a:defRPr/>
            </a:pPr>
            <a:endParaRPr lang="en-US" sz="2100">
              <a:solidFill>
                <a:srgbClr val="000000"/>
              </a:solidFill>
            </a:endParaRPr>
          </a:p>
          <a:p>
            <a:pPr marL="0" indent="457200" eaLnBrk="1" hangingPunct="1">
              <a:buFont typeface="Wingdings" pitchFamily="2" charset="2"/>
              <a:buNone/>
              <a:defRPr/>
            </a:pPr>
            <a:endParaRPr lang="en-US" sz="1050" smtClean="0">
              <a:solidFill>
                <a:srgbClr val="000000"/>
              </a:solidFill>
            </a:endParaRPr>
          </a:p>
          <a:p>
            <a:pPr marL="0" indent="457200" eaLnBrk="1" hangingPunct="1">
              <a:buFont typeface="Wingdings" pitchFamily="2" charset="2"/>
              <a:buNone/>
              <a:defRPr/>
            </a:pPr>
            <a:r>
              <a:rPr lang="en-US" sz="2100" smtClean="0">
                <a:solidFill>
                  <a:srgbClr val="000000"/>
                </a:solidFill>
              </a:rPr>
              <a:t>+ Mục Background</a:t>
            </a:r>
            <a:endParaRPr lang="en-US" sz="2100" b="0" smtClean="0">
              <a:solidFill>
                <a:srgbClr val="000000"/>
              </a:solidFill>
            </a:endParaRPr>
          </a:p>
          <a:p>
            <a:pPr lvl="2" eaLnBrk="1" hangingPunct="1">
              <a:buClr>
                <a:srgbClr val="C00000"/>
              </a:buClr>
              <a:buFont typeface="Wingdings" pitchFamily="2" charset="2"/>
              <a:buChar char="§"/>
              <a:defRPr/>
            </a:pPr>
            <a:r>
              <a:rPr lang="en-US" sz="1800" smtClean="0">
                <a:solidFill>
                  <a:srgbClr val="000000"/>
                </a:solidFill>
              </a:rPr>
              <a:t>Plot Area: Thay đổi hình nền của biểu đồ</a:t>
            </a:r>
          </a:p>
          <a:p>
            <a:pPr marL="0" indent="0" eaLnBrk="1" hangingPunct="1">
              <a:buFont typeface="Wingdings" pitchFamily="2" charset="2"/>
              <a:buNone/>
              <a:defRPr/>
            </a:pPr>
            <a:endParaRPr lang="en-US" sz="2100" smtClean="0">
              <a:solidFill>
                <a:srgbClr val="000000"/>
              </a:solidFill>
            </a:endParaRPr>
          </a:p>
        </p:txBody>
      </p:sp>
      <p:pic>
        <p:nvPicPr>
          <p:cNvPr id="147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7924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a:graphicFrameLocks/>
          </p:cNvGraphicFramePr>
          <p:nvPr/>
        </p:nvGraphicFramePr>
        <p:xfrm>
          <a:off x="2362200" y="274320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r>
              <a:rPr lang="en-US" sz="3200" smtClean="0"/>
              <a:t>Biểu đồ</a:t>
            </a:r>
          </a:p>
        </p:txBody>
      </p:sp>
      <p:sp>
        <p:nvSpPr>
          <p:cNvPr id="148483" name="Rectangle 3"/>
          <p:cNvSpPr>
            <a:spLocks noGrp="1" noChangeArrowheads="1"/>
          </p:cNvSpPr>
          <p:nvPr>
            <p:ph type="body" sz="half" idx="1"/>
          </p:nvPr>
        </p:nvSpPr>
        <p:spPr>
          <a:xfrm>
            <a:off x="1030288" y="1163638"/>
            <a:ext cx="7808912" cy="5360987"/>
          </a:xfrm>
        </p:spPr>
        <p:txBody>
          <a:bodyPr/>
          <a:lstStyle/>
          <a:p>
            <a:pPr marL="0" indent="0" eaLnBrk="1" hangingPunct="1">
              <a:buFont typeface="Wingdings" pitchFamily="2" charset="2"/>
              <a:buNone/>
            </a:pPr>
            <a:r>
              <a:rPr lang="en-US" sz="2400" smtClean="0">
                <a:solidFill>
                  <a:srgbClr val="00B050"/>
                </a:solidFill>
              </a:rPr>
              <a:t>b</a:t>
            </a:r>
            <a:r>
              <a:rPr lang="en-US" sz="2400" baseline="-25000" smtClean="0">
                <a:solidFill>
                  <a:srgbClr val="00B050"/>
                </a:solidFill>
              </a:rPr>
              <a:t>2</a:t>
            </a:r>
            <a:r>
              <a:rPr lang="en-US" sz="2400" smtClean="0">
                <a:solidFill>
                  <a:srgbClr val="00B050"/>
                </a:solidFill>
              </a:rPr>
              <a:t>) Chỉnh sửa biểu đồ:</a:t>
            </a:r>
          </a:p>
          <a:p>
            <a:pPr marL="0" indent="0" eaLnBrk="1" hangingPunct="1">
              <a:buFont typeface="Wingdings" pitchFamily="2" charset="2"/>
              <a:buNone/>
            </a:pPr>
            <a:r>
              <a:rPr lang="en-US" sz="2400" smtClean="0">
                <a:solidFill>
                  <a:schemeClr val="tx2"/>
                </a:solidFill>
              </a:rPr>
              <a:t> </a:t>
            </a:r>
            <a:r>
              <a:rPr lang="en-US" sz="2400" smtClean="0">
                <a:solidFill>
                  <a:schemeClr val="tx2"/>
                </a:solidFill>
                <a:sym typeface="Wingdings" pitchFamily="2" charset="2"/>
              </a:rPr>
              <a:t> </a:t>
            </a:r>
            <a:r>
              <a:rPr lang="en-US" sz="2400" smtClean="0">
                <a:solidFill>
                  <a:schemeClr val="tx2"/>
                </a:solidFill>
              </a:rPr>
              <a:t>Thay đổi kích thước hoặc vị trí biểu đồ:</a:t>
            </a:r>
          </a:p>
          <a:p>
            <a:pPr marL="0" indent="0" eaLnBrk="1" hangingPunct="1">
              <a:buFont typeface="Wingdings" pitchFamily="2" charset="2"/>
              <a:buNone/>
            </a:pPr>
            <a:r>
              <a:rPr lang="en-US" sz="2800" b="0" smtClean="0">
                <a:solidFill>
                  <a:srgbClr val="000000"/>
                </a:solidFill>
              </a:rPr>
              <a:t>- Click chọn biểu đồ cần sửa.</a:t>
            </a:r>
          </a:p>
          <a:p>
            <a:pPr marL="0" indent="0" eaLnBrk="1" hangingPunct="1">
              <a:buFont typeface="Wingdings" pitchFamily="2" charset="2"/>
              <a:buNone/>
            </a:pPr>
            <a:r>
              <a:rPr lang="en-US" sz="2800" b="0" smtClean="0">
                <a:solidFill>
                  <a:srgbClr val="000000"/>
                </a:solidFill>
              </a:rPr>
              <a:t>- Để thay đổi kích thước của biểu đồ hãy đặt chuột vào một trong các hình vuông đen, lúc này chuột sẽ có dạng mũi tên hai chiều. Ấn giữ và rê chuột để thay đổi kích thước của biểu đồ.</a:t>
            </a:r>
          </a:p>
          <a:p>
            <a:pPr marL="0" indent="0" eaLnBrk="1" hangingPunct="1">
              <a:buFont typeface="Wingdings" pitchFamily="2" charset="2"/>
              <a:buNone/>
            </a:pPr>
            <a:r>
              <a:rPr lang="en-US" sz="2800" b="0" smtClean="0">
                <a:solidFill>
                  <a:srgbClr val="000000"/>
                </a:solidFill>
              </a:rPr>
              <a:t>-Để thay đổi vị trí của biểu đồ, đặt chuột vào trong biểu đồ và rê chuột để di chuyển biểu đồ đến vị trí mới.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r>
              <a:rPr lang="en-US" sz="3200" smtClean="0"/>
              <a:t>Biểu đồ</a:t>
            </a:r>
          </a:p>
        </p:txBody>
      </p:sp>
      <p:sp>
        <p:nvSpPr>
          <p:cNvPr id="149507" name="Rectangle 3"/>
          <p:cNvSpPr>
            <a:spLocks noGrp="1" noChangeArrowheads="1"/>
          </p:cNvSpPr>
          <p:nvPr>
            <p:ph type="body" sz="half" idx="1"/>
          </p:nvPr>
        </p:nvSpPr>
        <p:spPr>
          <a:xfrm>
            <a:off x="1030288" y="1163638"/>
            <a:ext cx="7808912" cy="5360987"/>
          </a:xfrm>
        </p:spPr>
        <p:txBody>
          <a:bodyPr/>
          <a:lstStyle/>
          <a:p>
            <a:pPr marL="0" indent="0" eaLnBrk="1" hangingPunct="1">
              <a:buFont typeface="Wingdings" pitchFamily="2" charset="2"/>
              <a:buNone/>
            </a:pPr>
            <a:r>
              <a:rPr lang="en-US" sz="2400" b="0" i="1" smtClean="0">
                <a:solidFill>
                  <a:srgbClr val="000000"/>
                </a:solidFill>
              </a:rPr>
              <a:t>b</a:t>
            </a:r>
            <a:r>
              <a:rPr lang="en-US" sz="2400" b="0" i="1" baseline="-25000" smtClean="0">
                <a:solidFill>
                  <a:srgbClr val="000000"/>
                </a:solidFill>
              </a:rPr>
              <a:t>2</a:t>
            </a:r>
            <a:r>
              <a:rPr lang="en-US" sz="2400" b="0" i="1" smtClean="0">
                <a:solidFill>
                  <a:srgbClr val="000000"/>
                </a:solidFill>
              </a:rPr>
              <a:t>) Chỉnh sửa biểu đồ:</a:t>
            </a:r>
          </a:p>
          <a:p>
            <a:pPr marL="0" indent="0" eaLnBrk="1" hangingPunct="1">
              <a:buFont typeface="Wingdings" pitchFamily="2" charset="2"/>
              <a:buNone/>
            </a:pPr>
            <a:r>
              <a:rPr lang="en-US" sz="2400" smtClean="0">
                <a:solidFill>
                  <a:schemeClr val="tx2"/>
                </a:solidFill>
              </a:rPr>
              <a:t> </a:t>
            </a:r>
            <a:r>
              <a:rPr lang="en-US" sz="2400" smtClean="0">
                <a:solidFill>
                  <a:schemeClr val="tx2"/>
                </a:solidFill>
                <a:sym typeface="Wingdings" pitchFamily="2" charset="2"/>
              </a:rPr>
              <a:t> </a:t>
            </a:r>
            <a:r>
              <a:rPr lang="en-US" sz="2400" smtClean="0">
                <a:solidFill>
                  <a:schemeClr val="tx2"/>
                </a:solidFill>
              </a:rPr>
              <a:t>Thay đổi lại một số định dạng của biểu đồ:</a:t>
            </a:r>
          </a:p>
          <a:p>
            <a:pPr marL="0" indent="0" eaLnBrk="1" hangingPunct="1">
              <a:buFont typeface="Wingdings" pitchFamily="2" charset="2"/>
              <a:buNone/>
            </a:pPr>
            <a:r>
              <a:rPr lang="en-US" sz="2400" b="0" smtClean="0">
                <a:solidFill>
                  <a:srgbClr val="000000"/>
                </a:solidFill>
              </a:rPr>
              <a:t>- Đưa chuột lên vùng trống ở biểu đồ và click phải chuột, sẽ xuất hiện menu như sau:</a:t>
            </a:r>
          </a:p>
          <a:p>
            <a:pPr marL="0" indent="0" eaLnBrk="1" hangingPunct="1">
              <a:buFont typeface="Wingdings" pitchFamily="2" charset="2"/>
              <a:buNone/>
            </a:pPr>
            <a:r>
              <a:rPr lang="en-US" sz="2400" b="0" smtClean="0">
                <a:solidFill>
                  <a:srgbClr val="000000"/>
                </a:solidFill>
              </a:rPr>
              <a:t>- Chọn </a:t>
            </a:r>
            <a:r>
              <a:rPr lang="en-US" sz="2400" smtClean="0">
                <a:solidFill>
                  <a:srgbClr val="000000"/>
                </a:solidFill>
              </a:rPr>
              <a:t>Format Chart Area… </a:t>
            </a:r>
            <a:r>
              <a:rPr lang="en-US" sz="2400" b="0" smtClean="0">
                <a:solidFill>
                  <a:srgbClr val="000000"/>
                </a:solidFill>
              </a:rPr>
              <a:t>để thay đổi các định dạng hiển thị của biểu đồ như đường kẻ, font chữ…</a:t>
            </a:r>
          </a:p>
          <a:p>
            <a:pPr marL="0" indent="0" eaLnBrk="1" hangingPunct="1">
              <a:buFont typeface="Wingdings" pitchFamily="2" charset="2"/>
              <a:buNone/>
            </a:pPr>
            <a:r>
              <a:rPr lang="en-US" sz="2400" b="0" smtClean="0">
                <a:solidFill>
                  <a:srgbClr val="000000"/>
                </a:solidFill>
              </a:rPr>
              <a:t>- Chọn </a:t>
            </a:r>
            <a:r>
              <a:rPr lang="en-US" sz="2400" smtClean="0">
                <a:solidFill>
                  <a:srgbClr val="000000"/>
                </a:solidFill>
              </a:rPr>
              <a:t>Chart Type… </a:t>
            </a:r>
            <a:r>
              <a:rPr lang="en-US" sz="2400" b="0" smtClean="0">
                <a:solidFill>
                  <a:srgbClr val="000000"/>
                </a:solidFill>
              </a:rPr>
              <a:t>để thay đổi lại kiểu, loại biểu đồ (tương ứng với Bước 1).</a:t>
            </a:r>
          </a:p>
          <a:p>
            <a:pPr marL="0" indent="0" eaLnBrk="1" hangingPunct="1">
              <a:buFont typeface="Wingdings" pitchFamily="2" charset="2"/>
              <a:buNone/>
            </a:pPr>
            <a:r>
              <a:rPr lang="en-US" sz="2400" b="0" smtClean="0">
                <a:solidFill>
                  <a:srgbClr val="000000"/>
                </a:solidFill>
              </a:rPr>
              <a:t>- Chọn </a:t>
            </a:r>
            <a:r>
              <a:rPr lang="en-US" sz="2400" smtClean="0">
                <a:solidFill>
                  <a:srgbClr val="000000"/>
                </a:solidFill>
              </a:rPr>
              <a:t>Source Data… </a:t>
            </a:r>
            <a:r>
              <a:rPr lang="en-US" sz="2400" b="0" smtClean="0">
                <a:solidFill>
                  <a:srgbClr val="000000"/>
                </a:solidFill>
              </a:rPr>
              <a:t>để thay đổi lại vùng dữ liệu biểu diễn, cách thức phân tích dữ liệu (tương ứng với Bước 2).</a:t>
            </a:r>
          </a:p>
          <a:p>
            <a:pPr marL="0" indent="0" eaLnBrk="1" hangingPunct="1">
              <a:buFont typeface="Wingdings" pitchFamily="2" charset="2"/>
              <a:buNone/>
            </a:pPr>
            <a:r>
              <a:rPr lang="en-US" sz="2400" b="0" smtClean="0">
                <a:solidFill>
                  <a:srgbClr val="000000"/>
                </a:solidFill>
              </a:rPr>
              <a:t>- Chọn </a:t>
            </a:r>
            <a:r>
              <a:rPr lang="en-US" sz="2400" smtClean="0">
                <a:solidFill>
                  <a:srgbClr val="000000"/>
                </a:solidFill>
              </a:rPr>
              <a:t>Chart Options… </a:t>
            </a:r>
            <a:r>
              <a:rPr lang="en-US" sz="2400" b="0" smtClean="0">
                <a:solidFill>
                  <a:srgbClr val="000000"/>
                </a:solidFill>
              </a:rPr>
              <a:t>để thay đổi lại 	tiêu đề đồ thị, các trục, các đường lưới, chú thích,... (tương ứng với Bước 3).</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z="3200" smtClean="0"/>
              <a:t>Biểu đồ</a:t>
            </a:r>
          </a:p>
        </p:txBody>
      </p:sp>
      <p:sp>
        <p:nvSpPr>
          <p:cNvPr id="150531" name="Rectangle 3"/>
          <p:cNvSpPr>
            <a:spLocks noGrp="1" noChangeArrowheads="1"/>
          </p:cNvSpPr>
          <p:nvPr>
            <p:ph type="body" sz="half" idx="1"/>
          </p:nvPr>
        </p:nvSpPr>
        <p:spPr>
          <a:xfrm>
            <a:off x="1030288" y="1163638"/>
            <a:ext cx="7732712" cy="1274762"/>
          </a:xfrm>
        </p:spPr>
        <p:txBody>
          <a:bodyPr/>
          <a:lstStyle/>
          <a:p>
            <a:pPr marL="0" indent="0" algn="just" eaLnBrk="1" hangingPunct="1">
              <a:buFont typeface="Wingdings" pitchFamily="2" charset="2"/>
              <a:buNone/>
            </a:pPr>
            <a:r>
              <a:rPr lang="en-US" sz="2400" smtClean="0">
                <a:solidFill>
                  <a:schemeClr val="tx2"/>
                </a:solidFill>
                <a:sym typeface="Wingdings" pitchFamily="2" charset="2"/>
              </a:rPr>
              <a:t> </a:t>
            </a:r>
            <a:r>
              <a:rPr lang="en-US" sz="2400" smtClean="0">
                <a:solidFill>
                  <a:schemeClr val="tx2"/>
                </a:solidFill>
              </a:rPr>
              <a:t>Thay đổi lại một số định dạng của biểu đồ:</a:t>
            </a:r>
          </a:p>
          <a:p>
            <a:pPr marL="0" indent="0" algn="just" eaLnBrk="1" hangingPunct="1">
              <a:buFont typeface="Wingdings" pitchFamily="2" charset="2"/>
              <a:buNone/>
            </a:pPr>
            <a:r>
              <a:rPr lang="en-US" sz="2400" b="0" smtClean="0">
                <a:solidFill>
                  <a:srgbClr val="000000"/>
                </a:solidFill>
              </a:rPr>
              <a:t>- Chọn biểu đồ cần thay đổi định dạng, rồi chọn </a:t>
            </a:r>
            <a:r>
              <a:rPr lang="en-US" sz="2400" smtClean="0">
                <a:solidFill>
                  <a:srgbClr val="00B050"/>
                </a:solidFill>
              </a:rPr>
              <a:t>Change Chart Type</a:t>
            </a:r>
            <a:r>
              <a:rPr lang="en-US" sz="2400" b="0" smtClean="0">
                <a:solidFill>
                  <a:srgbClr val="000000"/>
                </a:solidFill>
              </a:rPr>
              <a:t> </a:t>
            </a:r>
          </a:p>
        </p:txBody>
      </p:sp>
      <p:pic>
        <p:nvPicPr>
          <p:cNvPr id="385029" name="Picture 5"/>
          <p:cNvPicPr>
            <a:picLocks noChangeAspect="1" noChangeArrowheads="1"/>
          </p:cNvPicPr>
          <p:nvPr/>
        </p:nvPicPr>
        <p:blipFill>
          <a:blip r:embed="rId2"/>
          <a:srcRect/>
          <a:stretch>
            <a:fillRect/>
          </a:stretch>
        </p:blipFill>
        <p:spPr bwMode="auto">
          <a:xfrm>
            <a:off x="2133600" y="2514600"/>
            <a:ext cx="5419725" cy="3686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z="3200" smtClean="0"/>
              <a:t>Biểu đồ</a:t>
            </a:r>
          </a:p>
        </p:txBody>
      </p:sp>
      <p:sp>
        <p:nvSpPr>
          <p:cNvPr id="151555" name="Rectangle 3"/>
          <p:cNvSpPr>
            <a:spLocks noGrp="1" noChangeArrowheads="1"/>
          </p:cNvSpPr>
          <p:nvPr>
            <p:ph type="body" sz="half" idx="1"/>
          </p:nvPr>
        </p:nvSpPr>
        <p:spPr>
          <a:xfrm>
            <a:off x="1030288" y="1163638"/>
            <a:ext cx="7580312" cy="4398962"/>
          </a:xfrm>
        </p:spPr>
        <p:txBody>
          <a:bodyPr/>
          <a:lstStyle/>
          <a:p>
            <a:pPr marL="0" indent="0" algn="just" eaLnBrk="1" hangingPunct="1">
              <a:buFont typeface="Wingdings" pitchFamily="2" charset="2"/>
              <a:buNone/>
            </a:pPr>
            <a:r>
              <a:rPr lang="en-US" sz="2400" smtClean="0">
                <a:solidFill>
                  <a:schemeClr val="tx2"/>
                </a:solidFill>
                <a:sym typeface="Wingdings" pitchFamily="2" charset="2"/>
              </a:rPr>
              <a:t> </a:t>
            </a:r>
            <a:r>
              <a:rPr lang="en-US" sz="2400" smtClean="0">
                <a:solidFill>
                  <a:schemeClr val="tx2"/>
                </a:solidFill>
              </a:rPr>
              <a:t>Xóa biểu đồ</a:t>
            </a:r>
          </a:p>
          <a:p>
            <a:pPr marL="0" indent="0" eaLnBrk="1" hangingPunct="1">
              <a:buFont typeface="Wingdings" pitchFamily="2" charset="2"/>
              <a:buNone/>
            </a:pPr>
            <a:r>
              <a:rPr lang="en-US" sz="2400" b="0" smtClean="0">
                <a:solidFill>
                  <a:srgbClr val="000000"/>
                </a:solidFill>
              </a:rPr>
              <a:t>- Click chọn biểu đồ cần xoá.</a:t>
            </a:r>
          </a:p>
          <a:p>
            <a:pPr marL="0" indent="0" eaLnBrk="1" hangingPunct="1">
              <a:buFont typeface="Wingdings" pitchFamily="2" charset="2"/>
              <a:buNone/>
            </a:pPr>
            <a:r>
              <a:rPr lang="en-US" sz="2400" b="0" smtClean="0">
                <a:solidFill>
                  <a:srgbClr val="000000"/>
                </a:solidFill>
              </a:rPr>
              <a:t>- Nhấn phím Delete.</a:t>
            </a:r>
            <a:r>
              <a:rPr lang="en-US" sz="2800" smtClean="0"/>
              <a: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z="3200" smtClean="0"/>
              <a:t>2.10 Định dạng trang và in ấn</a:t>
            </a:r>
          </a:p>
        </p:txBody>
      </p:sp>
      <p:sp>
        <p:nvSpPr>
          <p:cNvPr id="152579" name="Rectangle 3"/>
          <p:cNvSpPr>
            <a:spLocks noGrp="1" noChangeArrowheads="1"/>
          </p:cNvSpPr>
          <p:nvPr>
            <p:ph type="body" sz="half" idx="1"/>
          </p:nvPr>
        </p:nvSpPr>
        <p:spPr>
          <a:xfrm>
            <a:off x="1030288" y="1163638"/>
            <a:ext cx="7580312" cy="4398962"/>
          </a:xfrm>
        </p:spPr>
        <p:txBody>
          <a:bodyPr/>
          <a:lstStyle/>
          <a:p>
            <a:pPr marL="0" indent="0" algn="just" eaLnBrk="1" hangingPunct="1">
              <a:buFont typeface="Wingdings" pitchFamily="2" charset="2"/>
              <a:buNone/>
            </a:pPr>
            <a:r>
              <a:rPr lang="en-US" sz="2800" smtClean="0">
                <a:solidFill>
                  <a:schemeClr val="tx2"/>
                </a:solidFill>
                <a:sym typeface="Wingdings" pitchFamily="2" charset="2"/>
              </a:rPr>
              <a:t>a) Định dạng trang</a:t>
            </a:r>
            <a:r>
              <a:rPr lang="en-US" sz="2800" smtClean="0">
                <a:solidFill>
                  <a:schemeClr val="tx2"/>
                </a:solidFill>
              </a:rPr>
              <a:t> </a:t>
            </a:r>
          </a:p>
          <a:p>
            <a:pPr marL="0" indent="0" algn="just" eaLnBrk="1" hangingPunct="1">
              <a:buFont typeface="Wingdings" pitchFamily="2" charset="2"/>
              <a:buNone/>
            </a:pPr>
            <a:r>
              <a:rPr lang="en-US" sz="2800" smtClean="0">
                <a:solidFill>
                  <a:schemeClr val="tx2"/>
                </a:solidFill>
              </a:rPr>
              <a:t>b) In ấn</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sz="3200" smtClean="0"/>
              <a:t>Định dạng trang và in ấn</a:t>
            </a:r>
          </a:p>
        </p:txBody>
      </p:sp>
      <p:sp>
        <p:nvSpPr>
          <p:cNvPr id="153603" name="Rectangle 3"/>
          <p:cNvSpPr>
            <a:spLocks noGrp="1" noChangeArrowheads="1"/>
          </p:cNvSpPr>
          <p:nvPr>
            <p:ph type="body" sz="half" idx="1"/>
          </p:nvPr>
        </p:nvSpPr>
        <p:spPr>
          <a:xfrm>
            <a:off x="1030288" y="1163638"/>
            <a:ext cx="7580312" cy="2189162"/>
          </a:xfrm>
        </p:spPr>
        <p:txBody>
          <a:bodyPr/>
          <a:lstStyle/>
          <a:p>
            <a:pPr marL="0" indent="0" algn="just" eaLnBrk="1" hangingPunct="1">
              <a:buFont typeface="Wingdings" pitchFamily="2" charset="2"/>
              <a:buNone/>
            </a:pPr>
            <a:r>
              <a:rPr lang="en-US" sz="2600" smtClean="0">
                <a:solidFill>
                  <a:schemeClr val="tx2"/>
                </a:solidFill>
                <a:sym typeface="Wingdings" pitchFamily="2" charset="2"/>
              </a:rPr>
              <a:t>a) Định dạng trang</a:t>
            </a:r>
            <a:r>
              <a:rPr lang="en-US" sz="2600" smtClean="0">
                <a:solidFill>
                  <a:schemeClr val="tx2"/>
                </a:solidFill>
              </a:rPr>
              <a:t> </a:t>
            </a:r>
          </a:p>
          <a:p>
            <a:pPr marL="0" indent="0" algn="just" eaLnBrk="1" hangingPunct="1">
              <a:buFont typeface="Wingdings" pitchFamily="2" charset="2"/>
              <a:buNone/>
            </a:pPr>
            <a:r>
              <a:rPr lang="en-US" sz="2600" b="0" smtClean="0">
                <a:solidFill>
                  <a:srgbClr val="000000"/>
                </a:solidFill>
              </a:rPr>
              <a:t>Định dạng trang là một công việc cần làm trước khi tiến hành in ấn. Để thực hiện các thao tác định dạng, ta thực hiện lệnh [Menu] </a:t>
            </a:r>
            <a:r>
              <a:rPr lang="en-US" sz="2600" b="0" smtClean="0">
                <a:solidFill>
                  <a:srgbClr val="00B050"/>
                </a:solidFill>
              </a:rPr>
              <a:t>Page Layout/Page Setup</a:t>
            </a:r>
            <a:r>
              <a:rPr lang="en-US" sz="2600" b="0" smtClean="0">
                <a:solidFill>
                  <a:srgbClr val="000000"/>
                </a:solidFill>
              </a:rPr>
              <a:t>. Hộp thoại sau sẽ xuất hiện: </a:t>
            </a:r>
          </a:p>
        </p:txBody>
      </p:sp>
      <p:pic>
        <p:nvPicPr>
          <p:cNvPr id="388101" name="Picture 5"/>
          <p:cNvPicPr>
            <a:picLocks noChangeAspect="1" noChangeArrowheads="1"/>
          </p:cNvPicPr>
          <p:nvPr/>
        </p:nvPicPr>
        <p:blipFill>
          <a:blip r:embed="rId2"/>
          <a:srcRect/>
          <a:stretch>
            <a:fillRect/>
          </a:stretch>
        </p:blipFill>
        <p:spPr bwMode="auto">
          <a:xfrm>
            <a:off x="3048000" y="3352800"/>
            <a:ext cx="3200400"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3200" smtClean="0"/>
              <a:t>Các toán tử </a:t>
            </a:r>
          </a:p>
        </p:txBody>
      </p:sp>
      <p:sp>
        <p:nvSpPr>
          <p:cNvPr id="38915" name="Rectangle 3"/>
          <p:cNvSpPr>
            <a:spLocks noGrp="1" noChangeArrowheads="1"/>
          </p:cNvSpPr>
          <p:nvPr>
            <p:ph type="body" sz="half" idx="1"/>
          </p:nvPr>
        </p:nvSpPr>
        <p:spPr>
          <a:xfrm>
            <a:off x="1030288" y="1163638"/>
            <a:ext cx="7580312" cy="5360987"/>
          </a:xfrm>
        </p:spPr>
        <p:txBody>
          <a:bodyPr/>
          <a:lstStyle/>
          <a:p>
            <a:pPr marL="0" indent="0" eaLnBrk="1" hangingPunct="1">
              <a:buFont typeface="Wingdings" pitchFamily="2" charset="2"/>
              <a:buNone/>
            </a:pPr>
            <a:r>
              <a:rPr lang="en-US" sz="2600" smtClean="0">
                <a:solidFill>
                  <a:srgbClr val="00B050"/>
                </a:solidFill>
              </a:rPr>
              <a:t>a) Các toán tử đối với dữ liệu dạng số</a:t>
            </a:r>
          </a:p>
          <a:p>
            <a:pPr marL="0" indent="0" eaLnBrk="1" hangingPunct="1">
              <a:buFont typeface="Wingdings" pitchFamily="2" charset="2"/>
              <a:buNone/>
            </a:pPr>
            <a:r>
              <a:rPr lang="en-US" sz="2600" smtClean="0">
                <a:solidFill>
                  <a:srgbClr val="FF0000"/>
                </a:solidFill>
                <a:sym typeface="Wingdings" pitchFamily="2" charset="2"/>
              </a:rPr>
              <a:t> Toán tử quan hệ</a:t>
            </a:r>
          </a:p>
          <a:p>
            <a:pPr marL="0" indent="0" algn="just" eaLnBrk="1" hangingPunct="1">
              <a:buFont typeface="Wingdings" pitchFamily="2" charset="2"/>
              <a:buNone/>
            </a:pPr>
            <a:r>
              <a:rPr lang="en-US" sz="2600" b="0" smtClean="0">
                <a:solidFill>
                  <a:srgbClr val="000000"/>
                </a:solidFill>
                <a:sym typeface="Wingdings" pitchFamily="2" charset="2"/>
              </a:rPr>
              <a:t>Để so sánh các kết quả ta có thể lập các công thức với các toán tử so sánh. Chúng sẽ cho giá trị TRUE hoặc FALSE tuỳ thuộc vào cách xem xét các điều kiện.</a:t>
            </a:r>
            <a:endParaRPr lang="en-US" sz="2600" smtClean="0">
              <a:solidFill>
                <a:srgbClr val="000000"/>
              </a:solidFill>
              <a:sym typeface="Wingdings" pitchFamily="2" charset="2"/>
            </a:endParaRPr>
          </a:p>
          <a:p>
            <a:pPr marL="0" indent="0" eaLnBrk="1" hangingPunct="1">
              <a:buFont typeface="Wingdings" pitchFamily="2" charset="2"/>
              <a:buNone/>
            </a:pPr>
            <a:endParaRPr lang="en-US" sz="2600" smtClean="0">
              <a:sym typeface="Wingdings" pitchFamily="2" charset="2"/>
            </a:endParaRPr>
          </a:p>
        </p:txBody>
      </p:sp>
      <p:graphicFrame>
        <p:nvGraphicFramePr>
          <p:cNvPr id="342112" name="Group 96"/>
          <p:cNvGraphicFramePr>
            <a:graphicFrameLocks noGrp="1"/>
          </p:cNvGraphicFramePr>
          <p:nvPr>
            <p:ph sz="half" idx="2"/>
          </p:nvPr>
        </p:nvGraphicFramePr>
        <p:xfrm>
          <a:off x="2882900" y="3797300"/>
          <a:ext cx="4403725" cy="2895602"/>
        </p:xfrm>
        <a:graphic>
          <a:graphicData uri="http://schemas.openxmlformats.org/drawingml/2006/table">
            <a:tbl>
              <a:tblPr/>
              <a:tblGrid>
                <a:gridCol w="1689100"/>
                <a:gridCol w="2714625"/>
              </a:tblGrid>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34" charset="0"/>
                          <a:cs typeface="Times New Roman" pitchFamily="18" charset="0"/>
                        </a:rPr>
                        <a:t>TOÁN TỬ</a:t>
                      </a:r>
                      <a:endParaRPr kumimoji="0" lang="en-US" sz="2000" b="0" i="0" u="none" strike="noStrike" cap="none" normalizeH="0" baseline="0" smtClean="0">
                        <a:ln>
                          <a:noFill/>
                        </a:ln>
                        <a:solidFill>
                          <a:srgbClr val="FFFF00"/>
                        </a:solidFill>
                        <a:effectLst/>
                        <a:latin typeface="Arial"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34" charset="0"/>
                          <a:cs typeface="Times New Roman" pitchFamily="18" charset="0"/>
                        </a:rPr>
                        <a:t>MỤC ĐÍCH</a:t>
                      </a:r>
                      <a:endParaRPr kumimoji="0" lang="en-US" sz="2000" b="0" i="0" u="none" strike="noStrike" cap="none" normalizeH="0" baseline="0" smtClean="0">
                        <a:ln>
                          <a:noFill/>
                        </a:ln>
                        <a:solidFill>
                          <a:srgbClr val="FFFF00"/>
                        </a:solidFill>
                        <a:effectLst/>
                        <a:latin typeface="Arial"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34" charset="0"/>
                          <a:cs typeface="Times New Roman" pitchFamily="18" charset="0"/>
                        </a:rPr>
                        <a:t>=</a:t>
                      </a:r>
                      <a:endParaRPr kumimoji="0" lang="en-US" sz="2000" b="0" i="0" u="none" strike="noStrike" cap="none" normalizeH="0" baseline="0" smtClean="0">
                        <a:ln>
                          <a:noFill/>
                        </a:ln>
                        <a:solidFill>
                          <a:srgbClr val="FFFF00"/>
                        </a:solidFill>
                        <a:effectLst/>
                        <a:latin typeface="Arial"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00"/>
                          </a:solidFill>
                          <a:effectLst/>
                          <a:latin typeface="Arial" pitchFamily="34" charset="0"/>
                          <a:cs typeface="Times New Roman" pitchFamily="18" charset="0"/>
                        </a:rPr>
                        <a:t>Bằng nhau</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34" charset="0"/>
                          <a:cs typeface="Times New Roman" pitchFamily="18" charset="0"/>
                        </a:rPr>
                        <a:t>&lt;</a:t>
                      </a:r>
                      <a:endParaRPr kumimoji="0" lang="en-US" sz="2000" b="0" i="0" u="none" strike="noStrike" cap="none" normalizeH="0" baseline="0" smtClean="0">
                        <a:ln>
                          <a:noFill/>
                        </a:ln>
                        <a:solidFill>
                          <a:srgbClr val="FFFF00"/>
                        </a:solidFill>
                        <a:effectLst/>
                        <a:latin typeface="Arial"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00"/>
                          </a:solidFill>
                          <a:effectLst/>
                          <a:latin typeface="Arial" pitchFamily="34" charset="0"/>
                          <a:cs typeface="Times New Roman" pitchFamily="18" charset="0"/>
                        </a:rPr>
                        <a:t>Nhỏ hơn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34" charset="0"/>
                          <a:cs typeface="Times New Roman" pitchFamily="18" charset="0"/>
                        </a:rPr>
                        <a:t>&gt;</a:t>
                      </a:r>
                      <a:endParaRPr kumimoji="0" lang="en-US" sz="2000" b="0" i="0" u="none" strike="noStrike" cap="none" normalizeH="0" baseline="0" smtClean="0">
                        <a:ln>
                          <a:noFill/>
                        </a:ln>
                        <a:solidFill>
                          <a:srgbClr val="FFFF00"/>
                        </a:solidFill>
                        <a:effectLst/>
                        <a:latin typeface="Arial"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00"/>
                          </a:solidFill>
                          <a:effectLst/>
                          <a:latin typeface="Arial" pitchFamily="34" charset="0"/>
                          <a:cs typeface="Times New Roman" pitchFamily="18" charset="0"/>
                        </a:rPr>
                        <a:t>Lớn hơn</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34" charset="0"/>
                          <a:cs typeface="Times New Roman" pitchFamily="18" charset="0"/>
                        </a:rPr>
                        <a:t>&lt;=</a:t>
                      </a:r>
                      <a:endParaRPr kumimoji="0" lang="en-US" sz="2000" b="0" i="0" u="none" strike="noStrike" cap="none" normalizeH="0" baseline="0" smtClean="0">
                        <a:ln>
                          <a:noFill/>
                        </a:ln>
                        <a:solidFill>
                          <a:srgbClr val="FFFF00"/>
                        </a:solidFill>
                        <a:effectLst/>
                        <a:latin typeface="Arial"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00"/>
                          </a:solidFill>
                          <a:effectLst/>
                          <a:latin typeface="Arial" pitchFamily="34" charset="0"/>
                          <a:cs typeface="Times New Roman" pitchFamily="18" charset="0"/>
                        </a:rPr>
                        <a:t>Nhỏ hơn hoặc bằng</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34" charset="0"/>
                          <a:cs typeface="Times New Roman" pitchFamily="18" charset="0"/>
                        </a:rPr>
                        <a:t>&gt;=</a:t>
                      </a:r>
                      <a:endParaRPr kumimoji="0" lang="en-US" sz="2000" b="0" i="0" u="none" strike="noStrike" cap="none" normalizeH="0" baseline="0" smtClean="0">
                        <a:ln>
                          <a:noFill/>
                        </a:ln>
                        <a:solidFill>
                          <a:srgbClr val="FFFF00"/>
                        </a:solidFill>
                        <a:effectLst/>
                        <a:latin typeface="Arial"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00"/>
                          </a:solidFill>
                          <a:effectLst/>
                          <a:latin typeface="Arial" pitchFamily="34" charset="0"/>
                          <a:cs typeface="Times New Roman" pitchFamily="18" charset="0"/>
                        </a:rPr>
                        <a:t>Lớn hơn hoặc bằng</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r>
              <a:tr h="414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FF00"/>
                          </a:solidFill>
                          <a:effectLst/>
                          <a:latin typeface="Arial" pitchFamily="34" charset="0"/>
                          <a:cs typeface="Times New Roman" pitchFamily="18" charset="0"/>
                        </a:rPr>
                        <a:t>&lt;&gt;</a:t>
                      </a:r>
                      <a:endParaRPr kumimoji="0" lang="en-US" sz="2000" b="0" i="0" u="none" strike="noStrike" cap="none" normalizeH="0" baseline="0" smtClean="0">
                        <a:ln>
                          <a:noFill/>
                        </a:ln>
                        <a:solidFill>
                          <a:srgbClr val="FFFF00"/>
                        </a:solidFill>
                        <a:effectLst/>
                        <a:latin typeface="Arial" pitchFamily="34" charset="0"/>
                        <a:cs typeface="Times New Roman" pitchFamily="18" charset="0"/>
                      </a:endParaRP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FFFF00"/>
                          </a:solidFill>
                          <a:effectLst/>
                          <a:latin typeface="Arial" pitchFamily="34" charset="0"/>
                          <a:cs typeface="Times New Roman" pitchFamily="18" charset="0"/>
                        </a:rPr>
                        <a:t>Không bằng nhau</a:t>
                      </a:r>
                    </a:p>
                  </a:txBody>
                  <a:tcPr horzOverflow="overflow">
                    <a:lnL w="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solidFill>
                      <a:schemeClr val="accent4">
                        <a:lumMod val="75000"/>
                        <a:lumOff val="25000"/>
                      </a:schemeClr>
                    </a:solidFill>
                  </a:tcPr>
                </a:tc>
              </a:tr>
            </a:tbl>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z="3200" smtClean="0"/>
              <a:t>Định dạng trang và in ấn</a:t>
            </a:r>
          </a:p>
        </p:txBody>
      </p:sp>
      <p:sp>
        <p:nvSpPr>
          <p:cNvPr id="154627" name="Rectangle 3"/>
          <p:cNvSpPr>
            <a:spLocks noGrp="1" noChangeArrowheads="1"/>
          </p:cNvSpPr>
          <p:nvPr>
            <p:ph type="body" sz="half" idx="1"/>
          </p:nvPr>
        </p:nvSpPr>
        <p:spPr>
          <a:xfrm>
            <a:off x="1030288" y="1163638"/>
            <a:ext cx="7580312" cy="2341562"/>
          </a:xfrm>
        </p:spPr>
        <p:txBody>
          <a:bodyPr/>
          <a:lstStyle/>
          <a:p>
            <a:pPr marL="0" indent="0" eaLnBrk="1" hangingPunct="1">
              <a:buFont typeface="Wingdings" pitchFamily="2" charset="2"/>
              <a:buNone/>
            </a:pPr>
            <a:r>
              <a:rPr lang="en-US" sz="2400" b="0" i="1" smtClean="0">
                <a:solidFill>
                  <a:srgbClr val="000000"/>
                </a:solidFill>
              </a:rPr>
              <a:t>Hộp thoại gồm 4 thẻ:</a:t>
            </a:r>
          </a:p>
          <a:p>
            <a:pPr marL="0" indent="0" eaLnBrk="1" hangingPunct="1">
              <a:buFont typeface="Wingdings" pitchFamily="2" charset="2"/>
              <a:buNone/>
            </a:pPr>
            <a:r>
              <a:rPr lang="en-US" sz="2400" smtClean="0">
                <a:solidFill>
                  <a:srgbClr val="000000"/>
                </a:solidFill>
              </a:rPr>
              <a:t>Thẻ Page</a:t>
            </a:r>
            <a:r>
              <a:rPr lang="en-US" sz="2400" b="0" smtClean="0">
                <a:solidFill>
                  <a:srgbClr val="000000"/>
                </a:solidFill>
              </a:rPr>
              <a:t>: dùng để thiết lập trang giấy in.</a:t>
            </a:r>
          </a:p>
          <a:p>
            <a:pPr marL="0" indent="0" eaLnBrk="1" hangingPunct="1">
              <a:buFont typeface="Wingdings" pitchFamily="2" charset="2"/>
              <a:buNone/>
            </a:pPr>
            <a:r>
              <a:rPr lang="en-US" sz="2400" smtClean="0">
                <a:solidFill>
                  <a:srgbClr val="000000"/>
                </a:solidFill>
              </a:rPr>
              <a:t>Thẻ Margin</a:t>
            </a:r>
            <a:r>
              <a:rPr lang="en-US" sz="2400" b="0" smtClean="0">
                <a:solidFill>
                  <a:srgbClr val="000000"/>
                </a:solidFill>
              </a:rPr>
              <a:t>: dùng để thiết lập lề trang in.</a:t>
            </a:r>
          </a:p>
          <a:p>
            <a:pPr marL="0" indent="0" eaLnBrk="1" hangingPunct="1">
              <a:buFont typeface="Wingdings" pitchFamily="2" charset="2"/>
              <a:buNone/>
            </a:pPr>
            <a:r>
              <a:rPr lang="en-US" sz="2400" smtClean="0">
                <a:solidFill>
                  <a:srgbClr val="000000"/>
                </a:solidFill>
              </a:rPr>
              <a:t>Thẻ Header/Footer</a:t>
            </a:r>
            <a:r>
              <a:rPr lang="en-US" sz="2400" b="0" smtClean="0">
                <a:solidFill>
                  <a:srgbClr val="000000"/>
                </a:solidFill>
              </a:rPr>
              <a:t>: dùng để thiết lập tiêu đề trang in.</a:t>
            </a:r>
          </a:p>
          <a:p>
            <a:pPr marL="0" indent="0" eaLnBrk="1" hangingPunct="1">
              <a:buFont typeface="Wingdings" pitchFamily="2" charset="2"/>
              <a:buNone/>
            </a:pPr>
            <a:r>
              <a:rPr lang="en-US" sz="2400" smtClean="0">
                <a:solidFill>
                  <a:srgbClr val="000000"/>
                </a:solidFill>
              </a:rPr>
              <a:t>Thẻ Chart</a:t>
            </a:r>
            <a:r>
              <a:rPr lang="en-US" sz="2400" b="0" smtClean="0">
                <a:solidFill>
                  <a:srgbClr val="000000"/>
                </a:solidFill>
              </a:rPr>
              <a:t>: dùng để thiết lập cho việc in ấn biểu đồ.</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z="3200" smtClean="0"/>
              <a:t>Định dạng trang và in ấn</a:t>
            </a:r>
          </a:p>
        </p:txBody>
      </p:sp>
      <p:sp>
        <p:nvSpPr>
          <p:cNvPr id="390147" name="Rectangle 3"/>
          <p:cNvSpPr>
            <a:spLocks noGrp="1" noChangeArrowheads="1"/>
          </p:cNvSpPr>
          <p:nvPr>
            <p:ph type="body" sz="half" idx="1"/>
          </p:nvPr>
        </p:nvSpPr>
        <p:spPr>
          <a:xfrm>
            <a:off x="1030288" y="1163638"/>
            <a:ext cx="7580312" cy="3636962"/>
          </a:xfrm>
        </p:spPr>
        <p:txBody>
          <a:bodyPr/>
          <a:lstStyle/>
          <a:p>
            <a:pPr marL="0" indent="0" algn="just" eaLnBrk="1" hangingPunct="1">
              <a:buFont typeface="Wingdings" pitchFamily="2" charset="2"/>
              <a:buNone/>
              <a:defRPr/>
            </a:pPr>
            <a:r>
              <a:rPr lang="en-US" sz="2800" smtClean="0">
                <a:solidFill>
                  <a:schemeClr val="tx2"/>
                </a:solidFill>
                <a:sym typeface="Wingdings" pitchFamily="2" charset="2"/>
              </a:rPr>
              <a:t>a</a:t>
            </a:r>
            <a:r>
              <a:rPr lang="en-US" sz="2800" baseline="-25000" smtClean="0">
                <a:solidFill>
                  <a:schemeClr val="tx2"/>
                </a:solidFill>
                <a:sym typeface="Wingdings" pitchFamily="2" charset="2"/>
              </a:rPr>
              <a:t>1</a:t>
            </a:r>
            <a:r>
              <a:rPr lang="en-US" sz="2800" smtClean="0">
                <a:solidFill>
                  <a:schemeClr val="tx2"/>
                </a:solidFill>
                <a:sym typeface="Wingdings" pitchFamily="2" charset="2"/>
              </a:rPr>
              <a:t>) Thay đổi thông số trang</a:t>
            </a:r>
            <a:r>
              <a:rPr lang="en-US" sz="2800" smtClean="0">
                <a:solidFill>
                  <a:schemeClr val="tx2"/>
                </a:solidFill>
              </a:rPr>
              <a:t> in</a:t>
            </a:r>
          </a:p>
          <a:p>
            <a:pPr marL="0" indent="0" eaLnBrk="1" hangingPunct="1">
              <a:buFont typeface="Wingdings" pitchFamily="2" charset="2"/>
              <a:buNone/>
              <a:defRPr/>
            </a:pPr>
            <a:r>
              <a:rPr lang="en-US" sz="2400" b="0" smtClean="0">
                <a:solidFill>
                  <a:srgbClr val="000000"/>
                </a:solidFill>
              </a:rPr>
              <a:t>- Trong phần </a:t>
            </a:r>
            <a:r>
              <a:rPr lang="en-US" sz="2400" smtClean="0">
                <a:solidFill>
                  <a:srgbClr val="000000"/>
                </a:solidFill>
              </a:rPr>
              <a:t>Orientation</a:t>
            </a:r>
            <a:r>
              <a:rPr lang="en-US" sz="2400" b="0" smtClean="0">
                <a:solidFill>
                  <a:srgbClr val="000000"/>
                </a:solidFill>
              </a:rPr>
              <a:t>:</a:t>
            </a:r>
            <a:endParaRPr lang="en-US" sz="2400" smtClean="0">
              <a:solidFill>
                <a:srgbClr val="000000"/>
              </a:solidFill>
            </a:endParaRPr>
          </a:p>
          <a:p>
            <a:pPr marL="0" indent="342900" eaLnBrk="1" hangingPunct="1">
              <a:buFont typeface="Wingdings" pitchFamily="2" charset="2"/>
              <a:buNone/>
              <a:defRPr/>
            </a:pPr>
            <a:r>
              <a:rPr lang="en-US" sz="2400" smtClean="0">
                <a:solidFill>
                  <a:srgbClr val="000000"/>
                </a:solidFill>
              </a:rPr>
              <a:t>+ Portrait: </a:t>
            </a:r>
            <a:r>
              <a:rPr lang="en-US" sz="2400" b="0" smtClean="0">
                <a:solidFill>
                  <a:srgbClr val="000000"/>
                </a:solidFill>
              </a:rPr>
              <a:t>Click chọn nếu muốn trang in ra theo hướng in đứng, </a:t>
            </a:r>
            <a:endParaRPr lang="en-US" sz="2400" smtClean="0">
              <a:solidFill>
                <a:srgbClr val="000000"/>
              </a:solidFill>
            </a:endParaRPr>
          </a:p>
          <a:p>
            <a:pPr marL="0" indent="342900" eaLnBrk="1" hangingPunct="1">
              <a:buFont typeface="Wingdings" pitchFamily="2" charset="2"/>
              <a:buNone/>
              <a:defRPr/>
            </a:pPr>
            <a:r>
              <a:rPr lang="en-US" sz="2400" smtClean="0">
                <a:solidFill>
                  <a:srgbClr val="000000"/>
                </a:solidFill>
              </a:rPr>
              <a:t>+ Landscape</a:t>
            </a:r>
            <a:r>
              <a:rPr lang="en-US" sz="2400" b="0" smtClean="0">
                <a:solidFill>
                  <a:srgbClr val="000000"/>
                </a:solidFill>
              </a:rPr>
              <a:t>: Click chọn nếu muốn trang in theo hướng ngang.</a:t>
            </a:r>
          </a:p>
          <a:p>
            <a:pPr marL="0" indent="0" eaLnBrk="1" hangingPunct="1">
              <a:buFont typeface="Wingdings" pitchFamily="2" charset="2"/>
              <a:buNone/>
              <a:defRPr/>
            </a:pPr>
            <a:r>
              <a:rPr lang="en-US" sz="2400" b="0" smtClean="0">
                <a:solidFill>
                  <a:srgbClr val="000000"/>
                </a:solidFill>
              </a:rPr>
              <a:t>- Trong phần </a:t>
            </a:r>
            <a:r>
              <a:rPr lang="en-US" sz="2400" smtClean="0">
                <a:solidFill>
                  <a:srgbClr val="000000"/>
                </a:solidFill>
              </a:rPr>
              <a:t>Scaling</a:t>
            </a:r>
            <a:r>
              <a:rPr lang="en-US" sz="2400" b="0" smtClean="0">
                <a:solidFill>
                  <a:srgbClr val="000000"/>
                </a:solidFill>
              </a:rPr>
              <a:t>: Tỷ lệ in, có hai lựa chọn:</a:t>
            </a:r>
            <a:endParaRPr lang="en-US" sz="2400" smtClean="0">
              <a:solidFill>
                <a:srgbClr val="000000"/>
              </a:solidFill>
            </a:endParaRPr>
          </a:p>
          <a:p>
            <a:pPr marL="0" indent="342900" eaLnBrk="1" hangingPunct="1">
              <a:buFont typeface="Wingdings" pitchFamily="2" charset="2"/>
              <a:buNone/>
              <a:defRPr/>
            </a:pPr>
            <a:r>
              <a:rPr lang="en-US" sz="2400" smtClean="0">
                <a:solidFill>
                  <a:srgbClr val="000000"/>
                </a:solidFill>
              </a:rPr>
              <a:t>+ Adjust to</a:t>
            </a:r>
            <a:r>
              <a:rPr lang="en-US" sz="2400" b="0" smtClean="0">
                <a:solidFill>
                  <a:srgbClr val="000000"/>
                </a:solidFill>
              </a:rPr>
              <a:t>: Tỷ lệ in so với dạng chuẩn.</a:t>
            </a:r>
            <a:endParaRPr lang="en-US" sz="2400" smtClean="0">
              <a:solidFill>
                <a:srgbClr val="000000"/>
              </a:solidFill>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r>
              <a:rPr lang="en-US" sz="3200" smtClean="0"/>
              <a:t>Định dạng trang và in ấn</a:t>
            </a:r>
          </a:p>
        </p:txBody>
      </p:sp>
      <p:sp>
        <p:nvSpPr>
          <p:cNvPr id="156675" name="Rectangle 3"/>
          <p:cNvSpPr>
            <a:spLocks noGrp="1" noChangeArrowheads="1"/>
          </p:cNvSpPr>
          <p:nvPr>
            <p:ph type="body" sz="half" idx="1"/>
          </p:nvPr>
        </p:nvSpPr>
        <p:spPr>
          <a:xfrm>
            <a:off x="1030288" y="1163638"/>
            <a:ext cx="7580312" cy="4398962"/>
          </a:xfrm>
        </p:spPr>
        <p:txBody>
          <a:bodyPr/>
          <a:lstStyle/>
          <a:p>
            <a:pPr marL="0" indent="0" algn="just" eaLnBrk="1" hangingPunct="1">
              <a:buFont typeface="Wingdings" pitchFamily="2" charset="2"/>
              <a:buNone/>
            </a:pPr>
            <a:r>
              <a:rPr lang="en-US" sz="2800" smtClean="0">
                <a:solidFill>
                  <a:schemeClr val="tx2"/>
                </a:solidFill>
                <a:sym typeface="Wingdings" pitchFamily="2" charset="2"/>
              </a:rPr>
              <a:t>a</a:t>
            </a:r>
            <a:r>
              <a:rPr lang="en-US" sz="2800" baseline="-25000" smtClean="0">
                <a:solidFill>
                  <a:schemeClr val="tx2"/>
                </a:solidFill>
                <a:sym typeface="Wingdings" pitchFamily="2" charset="2"/>
              </a:rPr>
              <a:t>1</a:t>
            </a:r>
            <a:r>
              <a:rPr lang="en-US" sz="2800" smtClean="0">
                <a:solidFill>
                  <a:schemeClr val="tx2"/>
                </a:solidFill>
                <a:sym typeface="Wingdings" pitchFamily="2" charset="2"/>
              </a:rPr>
              <a:t>) Thay đổi thông số trang</a:t>
            </a:r>
            <a:r>
              <a:rPr lang="en-US" sz="2800" smtClean="0">
                <a:solidFill>
                  <a:schemeClr val="tx2"/>
                </a:solidFill>
              </a:rPr>
              <a:t> in</a:t>
            </a:r>
          </a:p>
          <a:p>
            <a:pPr marL="0" indent="0" eaLnBrk="1" hangingPunct="1">
              <a:buFont typeface="Wingdings" pitchFamily="2" charset="2"/>
              <a:buNone/>
            </a:pPr>
            <a:r>
              <a:rPr lang="en-US" sz="2400" b="0" smtClean="0">
                <a:solidFill>
                  <a:srgbClr val="000000"/>
                </a:solidFill>
              </a:rPr>
              <a:t>- </a:t>
            </a:r>
            <a:r>
              <a:rPr lang="en-US" sz="2400" smtClean="0">
                <a:solidFill>
                  <a:srgbClr val="000000"/>
                </a:solidFill>
              </a:rPr>
              <a:t>Paper size</a:t>
            </a:r>
            <a:r>
              <a:rPr lang="en-US" sz="2400" b="0" smtClean="0">
                <a:solidFill>
                  <a:srgbClr val="000000"/>
                </a:solidFill>
              </a:rPr>
              <a:t>:  để chọn khổ giấy in (thường là A4).</a:t>
            </a:r>
          </a:p>
          <a:p>
            <a:pPr marL="0" indent="0" eaLnBrk="1" hangingPunct="1">
              <a:buFont typeface="Wingdings" pitchFamily="2" charset="2"/>
              <a:buNone/>
            </a:pPr>
            <a:r>
              <a:rPr lang="en-US" sz="2400" b="0" smtClean="0">
                <a:solidFill>
                  <a:srgbClr val="000000"/>
                </a:solidFill>
              </a:rPr>
              <a:t>- </a:t>
            </a:r>
            <a:r>
              <a:rPr lang="en-US" sz="2400" smtClean="0">
                <a:solidFill>
                  <a:srgbClr val="000000"/>
                </a:solidFill>
              </a:rPr>
              <a:t>First Page Number</a:t>
            </a:r>
            <a:r>
              <a:rPr lang="en-US" sz="2400" b="0" smtClean="0">
                <a:solidFill>
                  <a:srgbClr val="000000"/>
                </a:solidFill>
              </a:rPr>
              <a:t>: để gõ vào số trang bắt đầu cần đánh số.</a:t>
            </a:r>
          </a:p>
          <a:p>
            <a:pPr marL="0" indent="0" eaLnBrk="1" hangingPunct="1">
              <a:buFont typeface="Wingdings" pitchFamily="2" charset="2"/>
              <a:buNone/>
            </a:pPr>
            <a:r>
              <a:rPr lang="en-US" sz="2400" b="0" smtClean="0">
                <a:solidFill>
                  <a:srgbClr val="000000"/>
                </a:solidFill>
              </a:rPr>
              <a:t>- Nhấn </a:t>
            </a:r>
            <a:r>
              <a:rPr lang="en-US" sz="2400" i="1" smtClean="0">
                <a:solidFill>
                  <a:srgbClr val="000000"/>
                </a:solidFill>
              </a:rPr>
              <a:t>OK</a:t>
            </a:r>
            <a:r>
              <a:rPr lang="en-US" sz="2400" b="0" smtClean="0">
                <a:solidFill>
                  <a:srgbClr val="000000"/>
                </a:solidFill>
              </a:rPr>
              <a:t> để hoàn thành việc thay đổi</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z="3200" smtClean="0"/>
              <a:t>Định dạng trang và in ấn</a:t>
            </a:r>
          </a:p>
        </p:txBody>
      </p:sp>
      <p:sp>
        <p:nvSpPr>
          <p:cNvPr id="157699" name="Rectangle 3"/>
          <p:cNvSpPr>
            <a:spLocks noGrp="1" noChangeArrowheads="1"/>
          </p:cNvSpPr>
          <p:nvPr>
            <p:ph type="body" sz="half" idx="1"/>
          </p:nvPr>
        </p:nvSpPr>
        <p:spPr>
          <a:xfrm>
            <a:off x="1030288" y="1163638"/>
            <a:ext cx="7580312" cy="2874962"/>
          </a:xfrm>
        </p:spPr>
        <p:txBody>
          <a:bodyPr/>
          <a:lstStyle/>
          <a:p>
            <a:pPr marL="0" indent="0" algn="just" eaLnBrk="1" hangingPunct="1">
              <a:buFont typeface="Wingdings" pitchFamily="2" charset="2"/>
              <a:buNone/>
            </a:pPr>
            <a:r>
              <a:rPr lang="en-US" sz="2600" smtClean="0">
                <a:solidFill>
                  <a:schemeClr val="tx2"/>
                </a:solidFill>
                <a:sym typeface="Wingdings" pitchFamily="2" charset="2"/>
              </a:rPr>
              <a:t>a</a:t>
            </a:r>
            <a:r>
              <a:rPr lang="en-US" sz="2600" baseline="-25000" smtClean="0">
                <a:solidFill>
                  <a:schemeClr val="tx2"/>
                </a:solidFill>
                <a:sym typeface="Wingdings" pitchFamily="2" charset="2"/>
              </a:rPr>
              <a:t>2</a:t>
            </a:r>
            <a:r>
              <a:rPr lang="en-US" sz="2600" smtClean="0">
                <a:solidFill>
                  <a:schemeClr val="tx2"/>
                </a:solidFill>
                <a:sym typeface="Wingdings" pitchFamily="2" charset="2"/>
              </a:rPr>
              <a:t>) Thay đổi lề trang bảng tính: </a:t>
            </a:r>
            <a:r>
              <a:rPr lang="en-US" sz="2600" b="0" smtClean="0">
                <a:solidFill>
                  <a:srgbClr val="000000"/>
                </a:solidFill>
              </a:rPr>
              <a:t>Chọn thẻ Margin</a:t>
            </a:r>
          </a:p>
          <a:p>
            <a:pPr marL="0" indent="0" algn="just" eaLnBrk="1" hangingPunct="1">
              <a:buFont typeface="Wingdings" pitchFamily="2" charset="2"/>
              <a:buNone/>
            </a:pPr>
            <a:r>
              <a:rPr lang="en-US" sz="2600" b="0" smtClean="0">
                <a:solidFill>
                  <a:srgbClr val="000000"/>
                </a:solidFill>
              </a:rPr>
              <a:t>- Các lề được định nghĩa là khoảng cách giữa trang in và mép cạnh trang giấy. Ta có thể thay đổi lề trái, phải, trên, dưới của trang giấy. Các bước thay đổi lề trang như sau:</a:t>
            </a:r>
          </a:p>
          <a:p>
            <a:pPr marL="0" indent="0" eaLnBrk="1" hangingPunct="1">
              <a:buFont typeface="Wingdings" pitchFamily="2" charset="2"/>
              <a:buNone/>
            </a:pPr>
            <a:r>
              <a:rPr lang="en-US" sz="2600" b="0" smtClean="0">
                <a:solidFill>
                  <a:srgbClr val="000000"/>
                </a:solidFill>
              </a:rPr>
              <a:t>- Chọn thẻ Margins, hộp thoại xuất hiện như sau: </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sz="3200" smtClean="0"/>
              <a:t>Định dạng trang và in ấn</a:t>
            </a:r>
          </a:p>
        </p:txBody>
      </p:sp>
      <p:sp>
        <p:nvSpPr>
          <p:cNvPr id="158723" name="Rectangle 3"/>
          <p:cNvSpPr>
            <a:spLocks noGrp="1" noChangeArrowheads="1"/>
          </p:cNvSpPr>
          <p:nvPr>
            <p:ph type="body" sz="half" idx="1"/>
          </p:nvPr>
        </p:nvSpPr>
        <p:spPr>
          <a:xfrm>
            <a:off x="1030288" y="1163638"/>
            <a:ext cx="7580312" cy="4398962"/>
          </a:xfrm>
        </p:spPr>
        <p:txBody>
          <a:bodyPr/>
          <a:lstStyle/>
          <a:p>
            <a:pPr marL="0" indent="0" algn="just" eaLnBrk="1" hangingPunct="1">
              <a:buFont typeface="Wingdings" pitchFamily="2" charset="2"/>
              <a:buNone/>
            </a:pPr>
            <a:r>
              <a:rPr lang="en-US" sz="2800" smtClean="0">
                <a:solidFill>
                  <a:schemeClr val="tx2"/>
                </a:solidFill>
                <a:sym typeface="Wingdings" pitchFamily="2" charset="2"/>
              </a:rPr>
              <a:t>a</a:t>
            </a:r>
            <a:r>
              <a:rPr lang="en-US" sz="2800" baseline="-25000" smtClean="0">
                <a:solidFill>
                  <a:schemeClr val="tx2"/>
                </a:solidFill>
                <a:sym typeface="Wingdings" pitchFamily="2" charset="2"/>
              </a:rPr>
              <a:t>2</a:t>
            </a:r>
            <a:r>
              <a:rPr lang="en-US" sz="2800" smtClean="0">
                <a:solidFill>
                  <a:schemeClr val="tx2"/>
                </a:solidFill>
                <a:sym typeface="Wingdings" pitchFamily="2" charset="2"/>
              </a:rPr>
              <a:t>) Thay đổi lề trang bảng</a:t>
            </a:r>
            <a:endParaRPr lang="en-US" sz="2800" b="0" smtClean="0">
              <a:solidFill>
                <a:srgbClr val="000000"/>
              </a:solidFill>
            </a:endParaRPr>
          </a:p>
        </p:txBody>
      </p:sp>
      <p:pic>
        <p:nvPicPr>
          <p:cNvPr id="393221" name="Picture 5"/>
          <p:cNvPicPr>
            <a:picLocks noChangeAspect="1" noChangeArrowheads="1"/>
          </p:cNvPicPr>
          <p:nvPr/>
        </p:nvPicPr>
        <p:blipFill>
          <a:blip r:embed="rId2"/>
          <a:srcRect/>
          <a:stretch>
            <a:fillRect/>
          </a:stretch>
        </p:blipFill>
        <p:spPr bwMode="auto">
          <a:xfrm>
            <a:off x="2463800" y="1905000"/>
            <a:ext cx="4152900" cy="4371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sz="3200" smtClean="0"/>
              <a:t>Định dạng trang và in ấn</a:t>
            </a:r>
          </a:p>
        </p:txBody>
      </p:sp>
      <p:sp>
        <p:nvSpPr>
          <p:cNvPr id="159747" name="Rectangle 3"/>
          <p:cNvSpPr>
            <a:spLocks noGrp="1" noChangeArrowheads="1"/>
          </p:cNvSpPr>
          <p:nvPr>
            <p:ph type="body" sz="half" idx="1"/>
          </p:nvPr>
        </p:nvSpPr>
        <p:spPr>
          <a:xfrm>
            <a:off x="1030288" y="1163638"/>
            <a:ext cx="7580312" cy="1350962"/>
          </a:xfrm>
        </p:spPr>
        <p:txBody>
          <a:bodyPr/>
          <a:lstStyle/>
          <a:p>
            <a:pPr marL="0" indent="0" algn="just" eaLnBrk="1" hangingPunct="1">
              <a:buFont typeface="Wingdings" pitchFamily="2" charset="2"/>
              <a:buNone/>
            </a:pPr>
            <a:r>
              <a:rPr lang="en-US" sz="2400" smtClean="0">
                <a:solidFill>
                  <a:schemeClr val="tx2"/>
                </a:solidFill>
                <a:sym typeface="Wingdings" pitchFamily="2" charset="2"/>
              </a:rPr>
              <a:t>a</a:t>
            </a:r>
            <a:r>
              <a:rPr lang="en-US" sz="2400" baseline="-25000" smtClean="0">
                <a:solidFill>
                  <a:schemeClr val="tx2"/>
                </a:solidFill>
                <a:sym typeface="Wingdings" pitchFamily="2" charset="2"/>
              </a:rPr>
              <a:t>3</a:t>
            </a:r>
            <a:r>
              <a:rPr lang="en-US" sz="2400" smtClean="0">
                <a:solidFill>
                  <a:schemeClr val="tx2"/>
                </a:solidFill>
                <a:sym typeface="Wingdings" pitchFamily="2" charset="2"/>
              </a:rPr>
              <a:t>) Tạo tiêu đề trang (Header/ Footer)</a:t>
            </a:r>
          </a:p>
          <a:p>
            <a:pPr marL="0" indent="0" algn="just" eaLnBrk="1" hangingPunct="1">
              <a:buFont typeface="Wingdings" pitchFamily="2" charset="2"/>
              <a:buNone/>
            </a:pPr>
            <a:r>
              <a:rPr lang="en-US" sz="2400" b="0" smtClean="0">
                <a:solidFill>
                  <a:srgbClr val="000000"/>
                </a:solidFill>
                <a:sym typeface="Wingdings" pitchFamily="2" charset="2"/>
              </a:rPr>
              <a:t>Tiêu đề đầu trang hay cuối trang là nơi ta có thể đưa vào ngày giờ thực hành, số trang, tên file , …</a:t>
            </a:r>
          </a:p>
        </p:txBody>
      </p:sp>
      <p:pic>
        <p:nvPicPr>
          <p:cNvPr id="394245" name="Picture 5"/>
          <p:cNvPicPr>
            <a:picLocks noChangeAspect="1" noChangeArrowheads="1"/>
          </p:cNvPicPr>
          <p:nvPr/>
        </p:nvPicPr>
        <p:blipFill>
          <a:blip r:embed="rId2"/>
          <a:srcRect/>
          <a:stretch>
            <a:fillRect/>
          </a:stretch>
        </p:blipFill>
        <p:spPr bwMode="auto">
          <a:xfrm>
            <a:off x="2667000" y="2667000"/>
            <a:ext cx="3733800" cy="4038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sz="3200" smtClean="0"/>
              <a:t>Định dạng trang và in ấn</a:t>
            </a:r>
          </a:p>
        </p:txBody>
      </p:sp>
      <p:sp>
        <p:nvSpPr>
          <p:cNvPr id="160771" name="Rectangle 3"/>
          <p:cNvSpPr>
            <a:spLocks noGrp="1" noChangeArrowheads="1"/>
          </p:cNvSpPr>
          <p:nvPr>
            <p:ph type="body" sz="half" idx="1"/>
          </p:nvPr>
        </p:nvSpPr>
        <p:spPr>
          <a:xfrm>
            <a:off x="1030288" y="1163638"/>
            <a:ext cx="7580312" cy="1046162"/>
          </a:xfrm>
        </p:spPr>
        <p:txBody>
          <a:bodyPr/>
          <a:lstStyle/>
          <a:p>
            <a:pPr marL="0" indent="0" algn="just" eaLnBrk="1" hangingPunct="1">
              <a:buFont typeface="Wingdings" pitchFamily="2" charset="2"/>
              <a:buNone/>
            </a:pPr>
            <a:r>
              <a:rPr lang="en-US" sz="2400" smtClean="0">
                <a:solidFill>
                  <a:schemeClr val="tx2"/>
                </a:solidFill>
                <a:sym typeface="Wingdings" pitchFamily="2" charset="2"/>
              </a:rPr>
              <a:t>a</a:t>
            </a:r>
            <a:r>
              <a:rPr lang="en-US" sz="2400" baseline="-25000" smtClean="0">
                <a:solidFill>
                  <a:schemeClr val="tx2"/>
                </a:solidFill>
                <a:sym typeface="Wingdings" pitchFamily="2" charset="2"/>
              </a:rPr>
              <a:t>4</a:t>
            </a:r>
            <a:r>
              <a:rPr lang="en-US" sz="2400" smtClean="0">
                <a:solidFill>
                  <a:schemeClr val="tx2"/>
                </a:solidFill>
                <a:sym typeface="Wingdings" pitchFamily="2" charset="2"/>
              </a:rPr>
              <a:t>) Thiết lập các thông số về Chart</a:t>
            </a:r>
          </a:p>
        </p:txBody>
      </p:sp>
      <p:pic>
        <p:nvPicPr>
          <p:cNvPr id="395270" name="Picture 6"/>
          <p:cNvPicPr>
            <a:picLocks noChangeAspect="1" noChangeArrowheads="1"/>
          </p:cNvPicPr>
          <p:nvPr/>
        </p:nvPicPr>
        <p:blipFill>
          <a:blip r:embed="rId2"/>
          <a:srcRect/>
          <a:stretch>
            <a:fillRect/>
          </a:stretch>
        </p:blipFill>
        <p:spPr bwMode="auto">
          <a:xfrm>
            <a:off x="2400300" y="1752600"/>
            <a:ext cx="4152900" cy="4352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z="3200" smtClean="0"/>
              <a:t>Định dạng trang và in ấn</a:t>
            </a:r>
          </a:p>
        </p:txBody>
      </p:sp>
      <p:sp>
        <p:nvSpPr>
          <p:cNvPr id="397315" name="Rectangle 3"/>
          <p:cNvSpPr>
            <a:spLocks noGrp="1" noChangeArrowheads="1"/>
          </p:cNvSpPr>
          <p:nvPr>
            <p:ph type="body" sz="half" idx="1"/>
          </p:nvPr>
        </p:nvSpPr>
        <p:spPr>
          <a:xfrm>
            <a:off x="1030288" y="1163638"/>
            <a:ext cx="7580312" cy="5694362"/>
          </a:xfrm>
        </p:spPr>
        <p:txBody>
          <a:bodyPr/>
          <a:lstStyle/>
          <a:p>
            <a:pPr marL="0" indent="0" algn="just" eaLnBrk="1" hangingPunct="1">
              <a:buFont typeface="Wingdings" pitchFamily="2" charset="2"/>
              <a:buNone/>
              <a:defRPr/>
            </a:pPr>
            <a:r>
              <a:rPr lang="en-US" sz="2400" smtClean="0">
                <a:solidFill>
                  <a:srgbClr val="FF0000"/>
                </a:solidFill>
              </a:rPr>
              <a:t>b) In ấn</a:t>
            </a:r>
          </a:p>
          <a:p>
            <a:pPr marL="0" indent="0" algn="just" eaLnBrk="1" hangingPunct="1">
              <a:buFont typeface="Wingdings" pitchFamily="2" charset="2"/>
              <a:buNone/>
              <a:defRPr/>
            </a:pPr>
            <a:r>
              <a:rPr lang="en-US" sz="2400" smtClean="0">
                <a:solidFill>
                  <a:srgbClr val="00B050"/>
                </a:solidFill>
              </a:rPr>
              <a:t>b</a:t>
            </a:r>
            <a:r>
              <a:rPr lang="en-US" sz="2400" baseline="-25000" smtClean="0">
                <a:solidFill>
                  <a:srgbClr val="00B050"/>
                </a:solidFill>
              </a:rPr>
              <a:t>1</a:t>
            </a:r>
            <a:r>
              <a:rPr lang="en-US" sz="2400" smtClean="0">
                <a:solidFill>
                  <a:srgbClr val="00B050"/>
                </a:solidFill>
              </a:rPr>
              <a:t>) Ngắt trang và hủy bỏ ngắt trang</a:t>
            </a:r>
          </a:p>
          <a:p>
            <a:pPr marL="0" indent="0" eaLnBrk="1" hangingPunct="1">
              <a:buFont typeface="Wingdings" pitchFamily="2" charset="2"/>
              <a:buNone/>
              <a:defRPr/>
            </a:pPr>
            <a:r>
              <a:rPr lang="fr-FR" sz="2400" b="0" smtClean="0">
                <a:solidFill>
                  <a:srgbClr val="000000"/>
                </a:solidFill>
              </a:rPr>
              <a:t>Có hai kiểu ngắt trang:</a:t>
            </a:r>
          </a:p>
          <a:p>
            <a:pPr marL="0" indent="342900" algn="just" eaLnBrk="1" hangingPunct="1">
              <a:buFont typeface="Wingdings" pitchFamily="2" charset="2"/>
              <a:buNone/>
              <a:defRPr/>
            </a:pPr>
            <a:r>
              <a:rPr lang="fr-FR" sz="2400" b="0" smtClean="0">
                <a:solidFill>
                  <a:srgbClr val="000000"/>
                </a:solidFill>
              </a:rPr>
              <a:t>- Ngắt lề phải của trang in: Chọn ô đầu cột ở bên phải của cột muốn ngắt trang, Thực hiện lệnh [Menu] </a:t>
            </a:r>
            <a:r>
              <a:rPr lang="fr-FR" sz="2400" smtClean="0">
                <a:solidFill>
                  <a:srgbClr val="00B050"/>
                </a:solidFill>
              </a:rPr>
              <a:t>Page Layout/Break</a:t>
            </a:r>
            <a:r>
              <a:rPr lang="fr-FR" sz="2400" b="0" smtClean="0">
                <a:solidFill>
                  <a:srgbClr val="000000"/>
                </a:solidFill>
              </a:rPr>
              <a:t>, lúc đó đường gạch nối xuất hiện trong bảng tính chỉ vị trí ngắt trang.</a:t>
            </a:r>
          </a:p>
          <a:p>
            <a:pPr marL="0" indent="342900" algn="just" eaLnBrk="1" hangingPunct="1">
              <a:buFont typeface="Wingdings" pitchFamily="2" charset="2"/>
              <a:buNone/>
              <a:defRPr/>
            </a:pPr>
            <a:r>
              <a:rPr lang="fr-FR" sz="2400" b="0" smtClean="0">
                <a:solidFill>
                  <a:srgbClr val="000000"/>
                </a:solidFill>
              </a:rPr>
              <a:t>- Ngắt lề dưới của trang in: Chọn ô đầu hàng ở phía dưới hàng muốn ngắt trang, thực hiện lệnh [Menu] </a:t>
            </a:r>
            <a:r>
              <a:rPr lang="fr-FR" sz="2400" smtClean="0">
                <a:solidFill>
                  <a:srgbClr val="00B050"/>
                </a:solidFill>
              </a:rPr>
              <a:t>Page Layout/Break </a:t>
            </a:r>
          </a:p>
          <a:p>
            <a:pPr marL="0" indent="342900" algn="just" eaLnBrk="1" hangingPunct="1">
              <a:buFont typeface="Wingdings" pitchFamily="2" charset="2"/>
              <a:buNone/>
              <a:defRPr/>
            </a:pPr>
            <a:r>
              <a:rPr lang="fr-FR" sz="2400" b="0" i="1" smtClean="0">
                <a:solidFill>
                  <a:srgbClr val="000000"/>
                </a:solidFill>
              </a:rPr>
              <a:t>Chú ý:</a:t>
            </a:r>
            <a:r>
              <a:rPr lang="fr-FR" sz="2400" b="0" smtClean="0">
                <a:solidFill>
                  <a:srgbClr val="000000"/>
                </a:solidFill>
              </a:rPr>
              <a:t> Huỷ bỏ ngắt trang ta trỏ chuột đến ngay bên phải (đối với ngắt lề phải) hay phía dưới (đối với ngắt lề dưới)  của đường gạch nối, sau đó thực hiện lệnh [Menu] </a:t>
            </a:r>
            <a:r>
              <a:rPr lang="fr-FR" sz="2400" smtClean="0">
                <a:solidFill>
                  <a:srgbClr val="00B050"/>
                </a:solidFill>
              </a:rPr>
              <a:t>Page </a:t>
            </a:r>
            <a:r>
              <a:rPr lang="fr-FR" sz="2400">
                <a:solidFill>
                  <a:srgbClr val="00B050"/>
                </a:solidFill>
              </a:rPr>
              <a:t>Layout/Remove Page Break</a:t>
            </a:r>
            <a:r>
              <a:rPr lang="fr-FR" sz="2400" b="0" smtClean="0">
                <a:solidFill>
                  <a:srgbClr val="000000"/>
                </a:solidFill>
              </a:rPr>
              <a:t>.</a:t>
            </a:r>
            <a:r>
              <a:rPr lang="en-US" sz="2400" b="0" smtClean="0">
                <a:solidFill>
                  <a:srgbClr val="000000"/>
                </a:solidFill>
              </a:rPr>
              <a:t>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z="3200" smtClean="0"/>
              <a:t>In ấn</a:t>
            </a:r>
          </a:p>
        </p:txBody>
      </p:sp>
      <p:sp>
        <p:nvSpPr>
          <p:cNvPr id="162819" name="Rectangle 3"/>
          <p:cNvSpPr>
            <a:spLocks noGrp="1" noChangeArrowheads="1"/>
          </p:cNvSpPr>
          <p:nvPr>
            <p:ph type="body" sz="half" idx="1"/>
          </p:nvPr>
        </p:nvSpPr>
        <p:spPr>
          <a:xfrm>
            <a:off x="1030288" y="1163638"/>
            <a:ext cx="7580312" cy="1350962"/>
          </a:xfrm>
        </p:spPr>
        <p:txBody>
          <a:bodyPr/>
          <a:lstStyle/>
          <a:p>
            <a:pPr marL="0" indent="0" algn="just" eaLnBrk="1" hangingPunct="1">
              <a:buFont typeface="Wingdings" pitchFamily="2" charset="2"/>
              <a:buNone/>
            </a:pPr>
            <a:r>
              <a:rPr lang="en-US" sz="2600" smtClean="0">
                <a:solidFill>
                  <a:schemeClr val="tx2"/>
                </a:solidFill>
              </a:rPr>
              <a:t>b</a:t>
            </a:r>
            <a:r>
              <a:rPr lang="en-US" sz="2600" baseline="-25000" smtClean="0">
                <a:solidFill>
                  <a:schemeClr val="tx2"/>
                </a:solidFill>
              </a:rPr>
              <a:t>2</a:t>
            </a:r>
            <a:r>
              <a:rPr lang="en-US" sz="2600" smtClean="0">
                <a:solidFill>
                  <a:schemeClr val="tx2"/>
                </a:solidFill>
              </a:rPr>
              <a:t>) Xem bảng tính trước khi in</a:t>
            </a:r>
          </a:p>
          <a:p>
            <a:pPr marL="0" indent="0" algn="just" eaLnBrk="1" hangingPunct="1">
              <a:buFont typeface="Wingdings" pitchFamily="2" charset="2"/>
              <a:buNone/>
            </a:pPr>
            <a:r>
              <a:rPr lang="fr-FR" sz="2600" b="0" smtClean="0">
                <a:solidFill>
                  <a:srgbClr val="000000"/>
                </a:solidFill>
              </a:rPr>
              <a:t>- Thực hiện lệnh [Menu] </a:t>
            </a:r>
            <a:r>
              <a:rPr lang="fr-FR" sz="2600" smtClean="0">
                <a:solidFill>
                  <a:srgbClr val="000000"/>
                </a:solidFill>
              </a:rPr>
              <a:t>View/Page Break Priview</a:t>
            </a:r>
            <a:r>
              <a:rPr lang="fr-FR" sz="2600" b="0" smtClean="0">
                <a:solidFill>
                  <a:srgbClr val="000000"/>
                </a:solidFill>
              </a:rPr>
              <a:t>:</a:t>
            </a:r>
            <a:r>
              <a:rPr lang="en-US" sz="2600" smtClean="0">
                <a:solidFill>
                  <a:srgbClr val="000000"/>
                </a:solidFill>
              </a:rPr>
              <a:t> </a:t>
            </a:r>
          </a:p>
        </p:txBody>
      </p:sp>
      <p:pic>
        <p:nvPicPr>
          <p:cNvPr id="1628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0" y="2819400"/>
            <a:ext cx="57531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sz="3200" smtClean="0"/>
              <a:t>In ấn</a:t>
            </a:r>
          </a:p>
        </p:txBody>
      </p:sp>
      <p:sp>
        <p:nvSpPr>
          <p:cNvPr id="163843" name="Rectangle 3"/>
          <p:cNvSpPr>
            <a:spLocks noGrp="1" noChangeArrowheads="1"/>
          </p:cNvSpPr>
          <p:nvPr>
            <p:ph type="body" sz="half" idx="1"/>
          </p:nvPr>
        </p:nvSpPr>
        <p:spPr>
          <a:xfrm>
            <a:off x="1030288" y="1163638"/>
            <a:ext cx="7580312" cy="817562"/>
          </a:xfrm>
        </p:spPr>
        <p:txBody>
          <a:bodyPr/>
          <a:lstStyle/>
          <a:p>
            <a:pPr marL="0" indent="0" eaLnBrk="1" hangingPunct="1">
              <a:buFont typeface="Wingdings" pitchFamily="2" charset="2"/>
              <a:buNone/>
            </a:pPr>
            <a:r>
              <a:rPr lang="en-US" sz="2100" b="0" smtClean="0">
                <a:solidFill>
                  <a:srgbClr val="000000"/>
                </a:solidFill>
              </a:rPr>
              <a:t>- Sử dụng thanh công cụ này để thiết lập và điều chỉnh chế độ hiển thị cũng như in ấn.</a:t>
            </a:r>
          </a:p>
        </p:txBody>
      </p:sp>
      <p:pic>
        <p:nvPicPr>
          <p:cNvPr id="16384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057400"/>
            <a:ext cx="73818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z="3200" smtClean="0"/>
              <a:t>Các toán tử </a:t>
            </a:r>
          </a:p>
        </p:txBody>
      </p:sp>
      <p:sp>
        <p:nvSpPr>
          <p:cNvPr id="39939"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00B050"/>
                </a:solidFill>
              </a:rPr>
              <a:t>b) Các toán tử đối với kiểu kí tự</a:t>
            </a:r>
          </a:p>
          <a:p>
            <a:pPr marL="0" indent="0" eaLnBrk="1" hangingPunct="1">
              <a:buFont typeface="Wingdings" pitchFamily="2" charset="2"/>
              <a:buNone/>
            </a:pPr>
            <a:r>
              <a:rPr lang="en-US" sz="2800" b="0" smtClean="0">
                <a:solidFill>
                  <a:srgbClr val="000000"/>
                </a:solidFill>
              </a:rPr>
              <a:t>Các toán tử quan hệ: = , &lt;, &gt;,&lt;=,&gt;=, &lt;&gt;</a:t>
            </a:r>
          </a:p>
          <a:p>
            <a:pPr marL="0" indent="0" eaLnBrk="1" hangingPunct="1">
              <a:buFont typeface="Wingdings" pitchFamily="2" charset="2"/>
              <a:buNone/>
            </a:pPr>
            <a:r>
              <a:rPr lang="en-US" sz="2800" b="0" smtClean="0">
                <a:solidFill>
                  <a:srgbClr val="000000"/>
                </a:solidFill>
              </a:rPr>
              <a:t>Toán tử nối chuỗi : &amp;</a:t>
            </a:r>
            <a:endParaRPr lang="en-US" sz="2800" b="0" u="sng" smtClean="0">
              <a:solidFill>
                <a:srgbClr val="000000"/>
              </a:solidFill>
            </a:endParaRPr>
          </a:p>
          <a:p>
            <a:pPr marL="0" indent="0" eaLnBrk="1" hangingPunct="1">
              <a:buFont typeface="Wingdings" pitchFamily="2" charset="2"/>
              <a:buNone/>
            </a:pPr>
            <a:r>
              <a:rPr lang="en-US" sz="2800" smtClean="0">
                <a:solidFill>
                  <a:srgbClr val="FF0000"/>
                </a:solidFill>
              </a:rPr>
              <a:t>Ví dụ</a:t>
            </a:r>
            <a:r>
              <a:rPr lang="en-US" sz="2800" b="0" smtClean="0">
                <a:solidFill>
                  <a:srgbClr val="000000"/>
                </a:solidFill>
              </a:rPr>
              <a:t>: ="Khoa " &amp; "Công Nghệ" cho kết quả là "Khoa Công Nghệ"</a:t>
            </a:r>
            <a:endParaRPr lang="en-US" sz="2800" b="0" i="1" u="sng" smtClean="0">
              <a:solidFill>
                <a:srgbClr val="000000"/>
              </a:solidFill>
            </a:endParaRPr>
          </a:p>
          <a:p>
            <a:pPr marL="0" indent="0" eaLnBrk="1" hangingPunct="1">
              <a:buFont typeface="Wingdings" pitchFamily="2" charset="2"/>
              <a:buNone/>
            </a:pPr>
            <a:r>
              <a:rPr lang="en-US" sz="2800" smtClean="0">
                <a:solidFill>
                  <a:srgbClr val="FF0000"/>
                </a:solidFill>
              </a:rPr>
              <a:t>Chú ý: </a:t>
            </a:r>
            <a:r>
              <a:rPr lang="en-US" sz="2800" b="0" smtClean="0">
                <a:solidFill>
                  <a:srgbClr val="000000"/>
                </a:solidFill>
              </a:rPr>
              <a:t>Chuỗi phải được đặt trong cặp dấu nháy kép ("..."). </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r>
              <a:rPr lang="en-US" sz="3200" smtClean="0"/>
              <a:t>In ấn</a:t>
            </a:r>
          </a:p>
        </p:txBody>
      </p:sp>
      <p:sp>
        <p:nvSpPr>
          <p:cNvPr id="400387" name="Rectangle 3"/>
          <p:cNvSpPr>
            <a:spLocks noGrp="1" noChangeArrowheads="1"/>
          </p:cNvSpPr>
          <p:nvPr>
            <p:ph type="body" sz="half" idx="1"/>
          </p:nvPr>
        </p:nvSpPr>
        <p:spPr>
          <a:xfrm>
            <a:off x="1030288" y="1163638"/>
            <a:ext cx="7580312" cy="1655762"/>
          </a:xfrm>
        </p:spPr>
        <p:txBody>
          <a:bodyPr/>
          <a:lstStyle/>
          <a:p>
            <a:pPr marL="0" indent="0" algn="just" eaLnBrk="1" hangingPunct="1">
              <a:buFont typeface="Wingdings" pitchFamily="2" charset="2"/>
              <a:buNone/>
              <a:defRPr/>
            </a:pPr>
            <a:r>
              <a:rPr lang="en-US" sz="2400" smtClean="0">
                <a:solidFill>
                  <a:schemeClr val="tx2"/>
                </a:solidFill>
              </a:rPr>
              <a:t>b</a:t>
            </a:r>
            <a:r>
              <a:rPr lang="en-US" sz="2400" baseline="-25000" smtClean="0">
                <a:solidFill>
                  <a:schemeClr val="tx2"/>
                </a:solidFill>
              </a:rPr>
              <a:t>3</a:t>
            </a:r>
            <a:r>
              <a:rPr lang="en-US" sz="2400" smtClean="0">
                <a:solidFill>
                  <a:schemeClr val="tx2"/>
                </a:solidFill>
              </a:rPr>
              <a:t>) In bảng tính</a:t>
            </a:r>
          </a:p>
          <a:p>
            <a:pPr marL="0" indent="0" algn="just" eaLnBrk="1" hangingPunct="1">
              <a:buFont typeface="Wingdings" pitchFamily="2" charset="2"/>
              <a:buNone/>
              <a:defRPr/>
            </a:pPr>
            <a:r>
              <a:rPr lang="en-US" sz="2400" b="0" smtClean="0">
                <a:solidFill>
                  <a:srgbClr val="000000"/>
                </a:solidFill>
              </a:rPr>
              <a:t>Sau khi thực hiện thao tác xem trước khi in ta có thể thực hiện lệnh [Menu] </a:t>
            </a:r>
            <a:r>
              <a:rPr lang="en-US" sz="2400" b="0" smtClean="0">
                <a:solidFill>
                  <a:schemeClr val="tx2">
                    <a:lumMod val="60000"/>
                    <a:lumOff val="40000"/>
                  </a:schemeClr>
                </a:solidFill>
              </a:rPr>
              <a:t>File/Print</a:t>
            </a:r>
            <a:r>
              <a:rPr lang="en-US" sz="2400" b="0" smtClean="0">
                <a:solidFill>
                  <a:srgbClr val="000000"/>
                </a:solidFill>
              </a:rPr>
              <a:t> hoặc nhấn tổ hợp phím Ctrl-P: </a:t>
            </a:r>
          </a:p>
        </p:txBody>
      </p:sp>
      <p:pic>
        <p:nvPicPr>
          <p:cNvPr id="1648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813050"/>
            <a:ext cx="6816725" cy="389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a:spLocks noGrp="1" noChangeArrowheads="1"/>
          </p:cNvSpPr>
          <p:nvPr>
            <p:ph type="body" idx="1"/>
          </p:nvPr>
        </p:nvSpPr>
        <p:spPr>
          <a:xfrm>
            <a:off x="1114425" y="1143000"/>
            <a:ext cx="7572375" cy="3429000"/>
          </a:xfrm>
        </p:spPr>
        <p:txBody>
          <a:bodyPr/>
          <a:lstStyle/>
          <a:p>
            <a:pPr eaLnBrk="1" hangingPunct="1">
              <a:buFont typeface="Wingdings" pitchFamily="2" charset="2"/>
              <a:buNone/>
            </a:pPr>
            <a:endParaRPr lang="en-US" i="1" smtClean="0"/>
          </a:p>
          <a:p>
            <a:pPr eaLnBrk="1" hangingPunct="1">
              <a:buFont typeface="Wingdings" pitchFamily="2" charset="2"/>
              <a:buNone/>
            </a:pPr>
            <a:endParaRPr lang="en-US" i="1" smtClean="0">
              <a:solidFill>
                <a:srgbClr val="FF0000"/>
              </a:solidFill>
            </a:endParaRPr>
          </a:p>
        </p:txBody>
      </p:sp>
      <p:sp>
        <p:nvSpPr>
          <p:cNvPr id="401411" name="WordArt 4" descr="Paper bag"/>
          <p:cNvSpPr>
            <a:spLocks noChangeArrowheads="1" noChangeShapeType="1" noTextEdit="1"/>
          </p:cNvSpPr>
          <p:nvPr/>
        </p:nvSpPr>
        <p:spPr bwMode="auto">
          <a:xfrm>
            <a:off x="1295400" y="2286000"/>
            <a:ext cx="7534275" cy="1984375"/>
          </a:xfrm>
          <a:prstGeom prst="rect">
            <a:avLst/>
          </a:prstGeom>
        </p:spPr>
        <p:txBody>
          <a:bodyPr wrap="none" fromWordArt="1">
            <a:prstTxWarp prst="textCascadeUp">
              <a:avLst>
                <a:gd name="adj" fmla="val 44444"/>
              </a:avLst>
            </a:prstTxWarp>
          </a:bodyPr>
          <a:lstStyle/>
          <a:p>
            <a:pPr algn="ctr">
              <a:defRPr/>
            </a:pPr>
            <a:r>
              <a:rPr lang="en-US" sz="3600" b="1" kern="1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a:cs typeface="Arial"/>
              </a:rPr>
              <a:t>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US" smtClean="0"/>
              <a:t>Info</a:t>
            </a:r>
          </a:p>
        </p:txBody>
      </p:sp>
      <p:sp>
        <p:nvSpPr>
          <p:cNvPr id="166915" name="Rectangle 3"/>
          <p:cNvSpPr>
            <a:spLocks noGrp="1" noChangeArrowheads="1"/>
          </p:cNvSpPr>
          <p:nvPr>
            <p:ph type="body" idx="1"/>
          </p:nvPr>
        </p:nvSpPr>
        <p:spPr>
          <a:xfrm>
            <a:off x="1143000" y="1066800"/>
            <a:ext cx="7772400" cy="2438400"/>
          </a:xfrm>
        </p:spPr>
        <p:txBody>
          <a:bodyPr/>
          <a:lstStyle/>
          <a:p>
            <a:pPr eaLnBrk="1" hangingPunct="1">
              <a:buFont typeface="Wingdings" pitchFamily="2" charset="2"/>
              <a:buNone/>
            </a:pPr>
            <a:r>
              <a:rPr lang="en-US" sz="2400" smtClean="0">
                <a:solidFill>
                  <a:srgbClr val="492205"/>
                </a:solidFill>
              </a:rPr>
              <a:t>Name:     ThS.Đào Anh vũ</a:t>
            </a:r>
          </a:p>
          <a:p>
            <a:pPr eaLnBrk="1" hangingPunct="1">
              <a:buFont typeface="Wingdings" pitchFamily="2" charset="2"/>
              <a:buNone/>
            </a:pPr>
            <a:r>
              <a:rPr lang="en-US" sz="2400" smtClean="0">
                <a:solidFill>
                  <a:srgbClr val="492205"/>
                </a:solidFill>
              </a:rPr>
              <a:t>Mobile:   0903392603</a:t>
            </a:r>
          </a:p>
          <a:p>
            <a:pPr eaLnBrk="1" hangingPunct="1">
              <a:buFont typeface="Wingdings" pitchFamily="2" charset="2"/>
              <a:buNone/>
            </a:pPr>
            <a:r>
              <a:rPr lang="en-US" sz="2400" smtClean="0">
                <a:solidFill>
                  <a:srgbClr val="492205"/>
                </a:solidFill>
              </a:rPr>
              <a:t>Married:  married</a:t>
            </a:r>
          </a:p>
          <a:p>
            <a:pPr eaLnBrk="1" hangingPunct="1">
              <a:buFont typeface="Wingdings" pitchFamily="2" charset="2"/>
              <a:buNone/>
            </a:pPr>
            <a:r>
              <a:rPr lang="en-US" sz="2400" smtClean="0">
                <a:solidFill>
                  <a:srgbClr val="492205"/>
                </a:solidFill>
              </a:rPr>
              <a:t>Office:     Information Technology Derp.</a:t>
            </a:r>
          </a:p>
          <a:p>
            <a:pPr eaLnBrk="1" hangingPunct="1">
              <a:buFont typeface="Wingdings" pitchFamily="2" charset="2"/>
              <a:buNone/>
            </a:pPr>
            <a:r>
              <a:rPr lang="en-US" sz="2400" smtClean="0">
                <a:solidFill>
                  <a:srgbClr val="492205"/>
                </a:solidFill>
              </a:rPr>
              <a:t>Email:      daodaivu.sitc@gmail.com</a:t>
            </a:r>
          </a:p>
          <a:p>
            <a:pPr eaLnBrk="1" hangingPunct="1">
              <a:buFont typeface="Wingdings" pitchFamily="2" charset="2"/>
              <a:buNone/>
            </a:pPr>
            <a:endParaRPr lang="en-US" sz="2400" smtClean="0">
              <a:solidFill>
                <a:srgbClr val="492205"/>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3200" smtClean="0"/>
              <a:t>Các toán tử </a:t>
            </a:r>
          </a:p>
        </p:txBody>
      </p:sp>
      <p:sp>
        <p:nvSpPr>
          <p:cNvPr id="40963"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00B050"/>
                </a:solidFill>
              </a:rPr>
              <a:t>c) Các toán tử với kiểu dữ liệu ngày tháng</a:t>
            </a:r>
          </a:p>
          <a:p>
            <a:pPr marL="0" indent="0" eaLnBrk="1" hangingPunct="1">
              <a:buFont typeface="Wingdings" pitchFamily="2" charset="2"/>
              <a:buNone/>
            </a:pPr>
            <a:r>
              <a:rPr lang="en-US" sz="2800" b="0" smtClean="0">
                <a:solidFill>
                  <a:srgbClr val="000000"/>
                </a:solidFill>
              </a:rPr>
              <a:t>Ta có thể sử dụng các phép toán cộng, trừ số học và các phép toán quan hệ khi sử dụng dữ liệu kiểu ngày tháng.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z="3200" smtClean="0"/>
              <a:t>Công thức trong Excel</a:t>
            </a:r>
          </a:p>
        </p:txBody>
      </p:sp>
      <p:sp>
        <p:nvSpPr>
          <p:cNvPr id="284675"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defRPr/>
            </a:pPr>
            <a:r>
              <a:rPr lang="en-US" sz="2600" smtClean="0">
                <a:solidFill>
                  <a:srgbClr val="00B050"/>
                </a:solidFill>
              </a:rPr>
              <a:t>a) Biến đổi công thức thành giá trị</a:t>
            </a:r>
          </a:p>
          <a:p>
            <a:pPr marL="0" indent="342900" algn="just" eaLnBrk="1" hangingPunct="1">
              <a:buFont typeface="Wingdings" pitchFamily="2" charset="2"/>
              <a:buNone/>
              <a:defRPr/>
            </a:pPr>
            <a:r>
              <a:rPr lang="en-US" sz="2600" b="0" smtClean="0">
                <a:solidFill>
                  <a:srgbClr val="000000"/>
                </a:solidFill>
              </a:rPr>
              <a:t>Trong nhiều trường hợp sau khi tạo công thức ta chỉ cần kết quả của nó hơn là công thức và thực sự không muốn thay đổi giá trị đó nữa. </a:t>
            </a:r>
          </a:p>
          <a:p>
            <a:pPr marL="0" indent="342900" algn="just" eaLnBrk="1" hangingPunct="1">
              <a:buFont typeface="Wingdings" pitchFamily="2" charset="2"/>
              <a:buNone/>
              <a:defRPr/>
            </a:pPr>
            <a:r>
              <a:rPr lang="en-US" sz="2600" b="0" smtClean="0">
                <a:solidFill>
                  <a:srgbClr val="000000"/>
                </a:solidFill>
              </a:rPr>
              <a:t>Trong trường hợp như thế ta có thể biến đổi công thức ra giá trị thực của nó. Thứ tự thực hiện như sau:</a:t>
            </a:r>
          </a:p>
          <a:p>
            <a:pPr marL="0" indent="571500" eaLnBrk="1" hangingPunct="1">
              <a:buFont typeface="Wingdings" pitchFamily="2" charset="2"/>
              <a:buNone/>
              <a:defRPr/>
            </a:pPr>
            <a:r>
              <a:rPr lang="en-US" sz="2600" b="0" smtClean="0">
                <a:solidFill>
                  <a:srgbClr val="000000"/>
                </a:solidFill>
              </a:rPr>
              <a:t>- Chọn ô chứa công thức muốn biến đổi.</a:t>
            </a:r>
          </a:p>
          <a:p>
            <a:pPr marL="0" indent="571500" eaLnBrk="1" hangingPunct="1">
              <a:buFont typeface="Wingdings" pitchFamily="2" charset="2"/>
              <a:buNone/>
              <a:defRPr/>
            </a:pPr>
            <a:r>
              <a:rPr lang="en-US" sz="2600" b="0" smtClean="0">
                <a:solidFill>
                  <a:srgbClr val="000000"/>
                </a:solidFill>
              </a:rPr>
              <a:t>- Nhấn phím F2 hoặc click đôi chuột.</a:t>
            </a:r>
          </a:p>
          <a:p>
            <a:pPr marL="0" indent="571500" eaLnBrk="1" hangingPunct="1">
              <a:buFont typeface="Wingdings" pitchFamily="2" charset="2"/>
              <a:buNone/>
              <a:defRPr/>
            </a:pPr>
            <a:r>
              <a:rPr lang="en-US" sz="2600" b="0" smtClean="0">
                <a:solidFill>
                  <a:srgbClr val="000000"/>
                </a:solidFill>
              </a:rPr>
              <a:t>- Nhấn phím F9, Excel sẽ thay công thức bằng giá trị của nó.</a:t>
            </a:r>
            <a:r>
              <a:rPr lang="en-US" sz="2600" smtClean="0">
                <a:solidFill>
                  <a:srgbClr val="000000"/>
                </a:solidFill>
              </a:rPr>
              <a:t> </a:t>
            </a:r>
          </a:p>
          <a:p>
            <a:pPr marL="0" indent="0" eaLnBrk="1" hangingPunct="1">
              <a:buFont typeface="Wingdings" pitchFamily="2" charset="2"/>
              <a:buNone/>
              <a:defRPr/>
            </a:pPr>
            <a:endParaRPr lang="en-US" sz="2600"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200" smtClean="0"/>
              <a:t>Công thức trong Excel</a:t>
            </a:r>
          </a:p>
        </p:txBody>
      </p:sp>
      <p:sp>
        <p:nvSpPr>
          <p:cNvPr id="44035"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tabLst>
                <a:tab pos="228600" algn="l"/>
              </a:tabLst>
            </a:pPr>
            <a:r>
              <a:rPr lang="en-US" sz="2800" smtClean="0">
                <a:solidFill>
                  <a:srgbClr val="00B050"/>
                </a:solidFill>
              </a:rPr>
              <a:t>b) Sao chép công thức</a:t>
            </a:r>
          </a:p>
          <a:p>
            <a:pPr marL="0" indent="0" eaLnBrk="1" hangingPunct="1">
              <a:buFont typeface="Wingdings" pitchFamily="2" charset="2"/>
              <a:buNone/>
              <a:tabLst>
                <a:tab pos="228600" algn="l"/>
              </a:tabLst>
            </a:pPr>
            <a:r>
              <a:rPr lang="en-US" sz="2800" b="0" smtClean="0">
                <a:solidFill>
                  <a:srgbClr val="000000"/>
                </a:solidFill>
              </a:rPr>
              <a:t>Để tiến hành sao chép hàng loạt ta có thể thực hiện một trong hai cách như sau:</a:t>
            </a:r>
            <a:endParaRPr lang="en-US" sz="2800" smtClean="0">
              <a:solidFill>
                <a:srgbClr val="000000"/>
              </a:solidFill>
            </a:endParaRPr>
          </a:p>
          <a:p>
            <a:pPr marL="228600" lvl="1" indent="0" eaLnBrk="1" hangingPunct="1">
              <a:buFontTx/>
              <a:buNone/>
              <a:tabLst>
                <a:tab pos="228600" algn="l"/>
              </a:tabLst>
            </a:pPr>
            <a:r>
              <a:rPr lang="en-US" sz="2400" b="1" smtClean="0">
                <a:solidFill>
                  <a:srgbClr val="FF0000"/>
                </a:solidFill>
              </a:rPr>
              <a:t>Cách 1: </a:t>
            </a:r>
          </a:p>
          <a:p>
            <a:pPr marL="228600" lvl="1" indent="0" eaLnBrk="1" hangingPunct="1">
              <a:buFontTx/>
              <a:buNone/>
              <a:tabLst>
                <a:tab pos="228600" algn="l"/>
              </a:tabLst>
            </a:pPr>
            <a:r>
              <a:rPr lang="en-US" sz="2400" smtClean="0">
                <a:solidFill>
                  <a:srgbClr val="000000"/>
                </a:solidFill>
              </a:rPr>
              <a:t>- Click chuột vào ô chứa công thức cần sao chép.</a:t>
            </a:r>
          </a:p>
          <a:p>
            <a:pPr marL="228600" lvl="1" indent="0" eaLnBrk="1" hangingPunct="1">
              <a:buFontTx/>
              <a:buNone/>
              <a:tabLst>
                <a:tab pos="228600" algn="l"/>
              </a:tabLst>
            </a:pPr>
            <a:r>
              <a:rPr lang="en-US" sz="2400" smtClean="0">
                <a:solidFill>
                  <a:srgbClr val="000000"/>
                </a:solidFill>
              </a:rPr>
              <a:t>- Nhấn </a:t>
            </a:r>
            <a:r>
              <a:rPr lang="en-US" sz="2400" smtClean="0">
                <a:solidFill>
                  <a:srgbClr val="00B050"/>
                </a:solidFill>
              </a:rPr>
              <a:t>Ctrl-C</a:t>
            </a:r>
            <a:r>
              <a:rPr lang="en-US" sz="2400" smtClean="0">
                <a:solidFill>
                  <a:srgbClr val="000000"/>
                </a:solidFill>
              </a:rPr>
              <a:t> hoặc click vào biểu tượng  hoặc vào [Menu] </a:t>
            </a:r>
            <a:r>
              <a:rPr lang="en-US" sz="2400" smtClean="0">
                <a:solidFill>
                  <a:srgbClr val="00B050"/>
                </a:solidFill>
              </a:rPr>
              <a:t>Home/Copy</a:t>
            </a:r>
          </a:p>
          <a:p>
            <a:pPr marL="228600" lvl="1" indent="0" eaLnBrk="1" hangingPunct="1">
              <a:buFontTx/>
              <a:buNone/>
              <a:tabLst>
                <a:tab pos="228600" algn="l"/>
              </a:tabLst>
            </a:pPr>
            <a:r>
              <a:rPr lang="en-US" sz="2400" smtClean="0">
                <a:solidFill>
                  <a:srgbClr val="000000"/>
                </a:solidFill>
              </a:rPr>
              <a:t>- Bôi đen các ô cần tiến hành  sao chép.</a:t>
            </a:r>
          </a:p>
          <a:p>
            <a:pPr marL="228600" lvl="1" indent="0" eaLnBrk="1" hangingPunct="1">
              <a:buFontTx/>
              <a:buNone/>
              <a:tabLst>
                <a:tab pos="228600" algn="l"/>
              </a:tabLst>
            </a:pPr>
            <a:r>
              <a:rPr lang="en-US" sz="2400" smtClean="0">
                <a:solidFill>
                  <a:srgbClr val="000000"/>
                </a:solidFill>
              </a:rPr>
              <a:t>- Nhấn </a:t>
            </a:r>
            <a:r>
              <a:rPr lang="en-US" sz="2400" smtClean="0">
                <a:solidFill>
                  <a:srgbClr val="00B050"/>
                </a:solidFill>
              </a:rPr>
              <a:t>Ctrl-V</a:t>
            </a:r>
            <a:r>
              <a:rPr lang="en-US" sz="2400" smtClean="0">
                <a:solidFill>
                  <a:srgbClr val="000000"/>
                </a:solidFill>
              </a:rPr>
              <a:t> hoặc click vào biểu tượng  hoặc vào [Menu] </a:t>
            </a:r>
            <a:r>
              <a:rPr lang="en-US" sz="2400" smtClean="0">
                <a:solidFill>
                  <a:srgbClr val="00B050"/>
                </a:solidFill>
              </a:rPr>
              <a:t>Home/Paste</a:t>
            </a:r>
            <a:r>
              <a:rPr lang="en-US" sz="2400" smtClean="0">
                <a:solidFill>
                  <a:srgbClr val="000000"/>
                </a:solidFill>
              </a:rPr>
              <a:t>.</a:t>
            </a:r>
          </a:p>
          <a:p>
            <a:pPr marL="228600" lvl="1" indent="0" eaLnBrk="1" hangingPunct="1">
              <a:buFontTx/>
              <a:buNone/>
              <a:tabLst>
                <a:tab pos="228600" algn="l"/>
              </a:tabLst>
            </a:pPr>
            <a:r>
              <a:rPr lang="en-US" sz="2400" b="1" smtClean="0">
                <a:solidFill>
                  <a:srgbClr val="FF0000"/>
                </a:solidFill>
              </a:rPr>
              <a:t>Cách 2:</a:t>
            </a:r>
          </a:p>
          <a:p>
            <a:pPr marL="228600" lvl="1" indent="0" eaLnBrk="1" hangingPunct="1">
              <a:buFontTx/>
              <a:buNone/>
              <a:tabLst>
                <a:tab pos="228600" algn="l"/>
              </a:tabLst>
            </a:pPr>
            <a:r>
              <a:rPr lang="en-US" sz="2400" smtClean="0">
                <a:solidFill>
                  <a:srgbClr val="000000"/>
                </a:solidFill>
              </a:rPr>
              <a:t>- Click chuột vào ô chứa công thức cần sao chép. </a:t>
            </a:r>
            <a:endParaRPr lang="en-US" sz="2000" smtClean="0">
              <a:solidFill>
                <a:srgbClr val="000000"/>
              </a:solidFill>
            </a:endParaRPr>
          </a:p>
          <a:p>
            <a:pPr marL="0" indent="0" eaLnBrk="1" hangingPunct="1">
              <a:buFont typeface="Wingdings" pitchFamily="2" charset="2"/>
              <a:buNone/>
              <a:tabLst>
                <a:tab pos="228600" algn="l"/>
              </a:tabLst>
            </a:pPr>
            <a:endParaRPr lang="en-US" sz="2400" smtClean="0">
              <a:solidFill>
                <a:srgbClr val="0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200" smtClean="0"/>
              <a:t>Sao chép công thức</a:t>
            </a:r>
          </a:p>
        </p:txBody>
      </p:sp>
      <p:sp>
        <p:nvSpPr>
          <p:cNvPr id="286723" name="Rectangle 3"/>
          <p:cNvSpPr>
            <a:spLocks noGrp="1" noChangeArrowheads="1"/>
          </p:cNvSpPr>
          <p:nvPr>
            <p:ph type="body" idx="1"/>
          </p:nvPr>
        </p:nvSpPr>
        <p:spPr>
          <a:xfrm>
            <a:off x="1030288" y="1163638"/>
            <a:ext cx="7885112" cy="5360987"/>
          </a:xfrm>
        </p:spPr>
        <p:txBody>
          <a:bodyPr/>
          <a:lstStyle/>
          <a:p>
            <a:pPr marL="0" indent="342900" algn="just" eaLnBrk="1" hangingPunct="1">
              <a:lnSpc>
                <a:spcPct val="80000"/>
              </a:lnSpc>
              <a:buFont typeface="Wingdings" pitchFamily="2" charset="2"/>
              <a:buNone/>
              <a:defRPr/>
            </a:pPr>
            <a:r>
              <a:rPr lang="en-US" sz="2600" b="0" smtClean="0">
                <a:solidFill>
                  <a:srgbClr val="000000"/>
                </a:solidFill>
              </a:rPr>
              <a:t>Đưa chuột đến nút Fill handle (góc dưới bên phải của thanh trỏ), lúc này con chuột biến thành hình dấu +, thì thực hiện rê chuột đến các ô cần sao chép.</a:t>
            </a:r>
          </a:p>
          <a:p>
            <a:pPr marL="0" indent="0" algn="just" eaLnBrk="1" hangingPunct="1">
              <a:lnSpc>
                <a:spcPct val="80000"/>
              </a:lnSpc>
              <a:buFont typeface="Wingdings" pitchFamily="2" charset="2"/>
              <a:buNone/>
              <a:defRPr/>
            </a:pPr>
            <a:r>
              <a:rPr lang="en-US" sz="2600" smtClean="0">
                <a:solidFill>
                  <a:srgbClr val="FF0000"/>
                </a:solidFill>
              </a:rPr>
              <a:t>Chú ý: </a:t>
            </a:r>
            <a:r>
              <a:rPr lang="en-US" sz="2600" b="0" smtClean="0">
                <a:solidFill>
                  <a:srgbClr val="000000"/>
                </a:solidFill>
              </a:rPr>
              <a:t>Ta cũng có thể điền nhanh số thứ tự bằng các bước sau:</a:t>
            </a:r>
          </a:p>
          <a:p>
            <a:pPr marL="0" indent="406400" algn="just" eaLnBrk="1" hangingPunct="1">
              <a:lnSpc>
                <a:spcPct val="80000"/>
              </a:lnSpc>
              <a:buFont typeface="Wingdings" pitchFamily="2" charset="2"/>
              <a:buNone/>
              <a:defRPr/>
            </a:pPr>
            <a:r>
              <a:rPr lang="en-US" sz="2600" b="0" smtClean="0">
                <a:solidFill>
                  <a:srgbClr val="000000"/>
                </a:solidFill>
              </a:rPr>
              <a:t>-  Nhập số thứ tự đầu tiên, click chuột vào ô vừa nhập.</a:t>
            </a:r>
          </a:p>
          <a:p>
            <a:pPr marL="0" indent="406400" algn="just" eaLnBrk="1" hangingPunct="1">
              <a:lnSpc>
                <a:spcPct val="80000"/>
              </a:lnSpc>
              <a:buFont typeface="Wingdings" pitchFamily="2" charset="2"/>
              <a:buNone/>
              <a:defRPr/>
            </a:pPr>
            <a:r>
              <a:rPr lang="en-US" sz="2600" b="0" smtClean="0">
                <a:solidFill>
                  <a:srgbClr val="000000"/>
                </a:solidFill>
              </a:rPr>
              <a:t>- Đưa chuột đến nút Fill handle của ô vừa nhập, lúc này chuột sẽ có dạng dấu +</a:t>
            </a:r>
          </a:p>
          <a:p>
            <a:pPr marL="0" indent="406400" algn="just" eaLnBrk="1" hangingPunct="1">
              <a:lnSpc>
                <a:spcPct val="80000"/>
              </a:lnSpc>
              <a:buFont typeface="Wingdings" pitchFamily="2" charset="2"/>
              <a:buNone/>
              <a:defRPr/>
            </a:pPr>
            <a:r>
              <a:rPr lang="en-US" sz="2600" b="0" smtClean="0">
                <a:solidFill>
                  <a:srgbClr val="000000"/>
                </a:solidFill>
              </a:rPr>
              <a:t>- Nhấn và giữ phím Ctrl, rồi kéo rê chuột xuống các ô cần điền số thứ tự.</a:t>
            </a:r>
          </a:p>
          <a:p>
            <a:pPr marL="0" indent="406400" algn="just" eaLnBrk="1" hangingPunct="1">
              <a:lnSpc>
                <a:spcPct val="80000"/>
              </a:lnSpc>
              <a:buFont typeface="Wingdings" pitchFamily="2" charset="2"/>
              <a:buNone/>
              <a:defRPr/>
            </a:pPr>
            <a:r>
              <a:rPr lang="en-US" sz="2600" b="0" smtClean="0">
                <a:solidFill>
                  <a:srgbClr val="000000"/>
                </a:solidFill>
              </a:rPr>
              <a:t>- Thả nút trái chuột trước, thả phím Ctrl sau,  số thứ tự sẽ được tự động điền vào đúng ô của nó. </a:t>
            </a:r>
            <a:r>
              <a:rPr lang="en-US" sz="2600" smtClean="0">
                <a:solidFill>
                  <a:srgbClr val="000000"/>
                </a:solidFill>
              </a:rPr>
              <a:t> </a:t>
            </a:r>
          </a:p>
          <a:p>
            <a:pPr marL="0" indent="0" algn="just" eaLnBrk="1" hangingPunct="1">
              <a:lnSpc>
                <a:spcPct val="80000"/>
              </a:lnSpc>
              <a:buFont typeface="Wingdings" pitchFamily="2" charset="2"/>
              <a:buNone/>
              <a:tabLst>
                <a:tab pos="228600" algn="l"/>
              </a:tabLst>
              <a:defRPr/>
            </a:pPr>
            <a:endParaRPr lang="en-US" sz="2600"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3200" smtClean="0"/>
              <a:t>Công thức trong Excel</a:t>
            </a:r>
          </a:p>
        </p:txBody>
      </p:sp>
      <p:sp>
        <p:nvSpPr>
          <p:cNvPr id="46083" name="Rectangle 3"/>
          <p:cNvSpPr>
            <a:spLocks noGrp="1" noChangeArrowheads="1"/>
          </p:cNvSpPr>
          <p:nvPr>
            <p:ph type="body" sz="half" idx="1"/>
          </p:nvPr>
        </p:nvSpPr>
        <p:spPr>
          <a:xfrm>
            <a:off x="1030288" y="1143000"/>
            <a:ext cx="8113712" cy="5360988"/>
          </a:xfrm>
        </p:spPr>
        <p:txBody>
          <a:bodyPr/>
          <a:lstStyle/>
          <a:p>
            <a:pPr marL="0" indent="0" eaLnBrk="1" hangingPunct="1">
              <a:buFont typeface="Wingdings" pitchFamily="2" charset="2"/>
              <a:buNone/>
            </a:pPr>
            <a:r>
              <a:rPr lang="en-US" sz="2400" smtClean="0">
                <a:solidFill>
                  <a:srgbClr val="00B050"/>
                </a:solidFill>
              </a:rPr>
              <a:t>c) Điều chỉnh các lỗi của công thức</a:t>
            </a:r>
          </a:p>
          <a:p>
            <a:pPr marL="0" indent="0" algn="just" eaLnBrk="1" hangingPunct="1">
              <a:buFont typeface="Wingdings" pitchFamily="2" charset="2"/>
              <a:buNone/>
            </a:pPr>
            <a:r>
              <a:rPr lang="en-US" sz="2400" b="0" smtClean="0">
                <a:solidFill>
                  <a:srgbClr val="000000"/>
                </a:solidFill>
              </a:rPr>
              <a:t>Khi tạo các công thức trong Excel, một số sai sót có thể xảy ra. Ở đây liệt kê một số lỗi thường gặp mà Excel thông báo cho ta biết như sau:</a:t>
            </a:r>
            <a:r>
              <a:rPr lang="en-US" sz="2400" smtClean="0">
                <a:solidFill>
                  <a:srgbClr val="000000"/>
                </a:solidFill>
              </a:rPr>
              <a:t> </a:t>
            </a:r>
            <a:endParaRPr lang="en-US" sz="2000" smtClean="0">
              <a:solidFill>
                <a:srgbClr val="000000"/>
              </a:solidFill>
            </a:endParaRPr>
          </a:p>
          <a:p>
            <a:pPr marL="0" indent="0" eaLnBrk="1" hangingPunct="1">
              <a:buFont typeface="Wingdings" pitchFamily="2" charset="2"/>
              <a:buNone/>
            </a:pPr>
            <a:endParaRPr lang="en-US" sz="2000" smtClean="0">
              <a:solidFill>
                <a:srgbClr val="000000"/>
              </a:solidFill>
            </a:endParaRPr>
          </a:p>
        </p:txBody>
      </p:sp>
      <p:graphicFrame>
        <p:nvGraphicFramePr>
          <p:cNvPr id="348246" name="Group 86"/>
          <p:cNvGraphicFramePr>
            <a:graphicFrameLocks noGrp="1"/>
          </p:cNvGraphicFramePr>
          <p:nvPr>
            <p:ph sz="half" idx="2"/>
            <p:extLst>
              <p:ext uri="{D42A27DB-BD31-4B8C-83A1-F6EECF244321}">
                <p14:modId xmlns:p14="http://schemas.microsoft.com/office/powerpoint/2010/main" val="1837241094"/>
              </p:ext>
            </p:extLst>
          </p:nvPr>
        </p:nvGraphicFramePr>
        <p:xfrm>
          <a:off x="914400" y="3048000"/>
          <a:ext cx="7981950" cy="2801938"/>
        </p:xfrm>
        <a:graphic>
          <a:graphicData uri="http://schemas.openxmlformats.org/drawingml/2006/table">
            <a:tbl>
              <a:tblPr>
                <a:tableStyleId>{8A107856-5554-42FB-B03E-39F5DBC370BA}</a:tableStyleId>
              </a:tblPr>
              <a:tblGrid>
                <a:gridCol w="1379160"/>
                <a:gridCol w="6602790"/>
              </a:tblGrid>
              <a:tr h="46995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solidFill>
                            <a:srgbClr val="FF0000"/>
                          </a:solidFill>
                          <a:effectLst/>
                        </a:rPr>
                        <a:t>LỖI</a:t>
                      </a:r>
                      <a:endParaRPr kumimoji="0" lang="en-US" sz="3200" b="1" i="0" u="none" strike="noStrike" cap="none" normalizeH="0" baseline="0" smtClean="0">
                        <a:ln>
                          <a:noFill/>
                        </a:ln>
                        <a:solidFill>
                          <a:srgbClr val="FF0000"/>
                        </a:solidFill>
                        <a:effectLst/>
                        <a:latin typeface="Arial" pitchFamily="34" charset="0"/>
                        <a:cs typeface="Times New Roman" pitchFamily="18" charset="0"/>
                      </a:endParaRPr>
                    </a:p>
                  </a:txBody>
                  <a:tcPr marT="45725" marB="45725"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solidFill>
                            <a:srgbClr val="FF0000"/>
                          </a:solidFill>
                          <a:effectLst/>
                        </a:rPr>
                        <a:t>Ý NGHĨA</a:t>
                      </a:r>
                      <a:endParaRPr kumimoji="0" lang="en-US" sz="3200" b="1" i="0" u="none" strike="noStrike" cap="none" normalizeH="0" baseline="0" smtClean="0">
                        <a:ln>
                          <a:noFill/>
                        </a:ln>
                        <a:solidFill>
                          <a:srgbClr val="FF0000"/>
                        </a:solidFill>
                        <a:effectLst/>
                        <a:latin typeface="Arial" pitchFamily="34" charset="0"/>
                        <a:cs typeface="Times New Roman" pitchFamily="18" charset="0"/>
                      </a:endParaRPr>
                    </a:p>
                  </a:txBody>
                  <a:tcPr marT="45725" marB="45725" anchor="ctr" horzOverflow="overflow"/>
                </a:tc>
              </a:tr>
              <a:tr h="4663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 DIV/0</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Công thức gặp trường hợp chia cho số không</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r>
              <a:tr h="4663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#N/A</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Xảy ra khi giá trị không dùng được</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r>
              <a:tr h="4663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 NAME?</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Công thức có dùng tên mà Excel không nhận ra được.</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r>
              <a:tr h="4663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 NUM!</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Công thức dùng một số không đúng.</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r>
              <a:tr h="466397">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#VALUE</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Công thức dùng một đối số hoặc toán tử sai kiểu</a:t>
                      </a:r>
                      <a:endParaRPr kumimoji="0" lang="en-US" sz="3200" b="0" i="0" u="none" strike="noStrike" cap="none" normalizeH="0" baseline="0" smtClean="0">
                        <a:ln>
                          <a:noFill/>
                        </a:ln>
                        <a:solidFill>
                          <a:srgbClr val="000000"/>
                        </a:solidFill>
                        <a:effectLst/>
                        <a:latin typeface="Arial" pitchFamily="34" charset="0"/>
                        <a:cs typeface="Times New Roman" pitchFamily="18" charset="0"/>
                      </a:endParaRPr>
                    </a:p>
                  </a:txBody>
                  <a:tcPr marT="45725" marB="45725" anchor="ctr" horzOverflow="overflow"/>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z="3200" smtClean="0"/>
              <a:t>Tính toán trong Excel</a:t>
            </a:r>
          </a:p>
        </p:txBody>
      </p:sp>
      <p:sp>
        <p:nvSpPr>
          <p:cNvPr id="47107" name="Rectangle 3"/>
          <p:cNvSpPr>
            <a:spLocks noGrp="1" noChangeArrowheads="1"/>
          </p:cNvSpPr>
          <p:nvPr>
            <p:ph type="body" idx="1"/>
          </p:nvPr>
        </p:nvSpPr>
        <p:spPr>
          <a:xfrm>
            <a:off x="1030288" y="1163638"/>
            <a:ext cx="7885112" cy="5360987"/>
          </a:xfrm>
        </p:spPr>
        <p:txBody>
          <a:bodyPr/>
          <a:lstStyle/>
          <a:p>
            <a:pPr marL="0" indent="0" algn="just" eaLnBrk="1" hangingPunct="1">
              <a:buFont typeface="Wingdings" pitchFamily="2" charset="2"/>
              <a:buNone/>
            </a:pPr>
            <a:r>
              <a:rPr lang="en-US" sz="2600" smtClean="0">
                <a:solidFill>
                  <a:srgbClr val="00B050"/>
                </a:solidFill>
              </a:rPr>
              <a:t>c) Sử dụng các hàm trong Excel</a:t>
            </a:r>
          </a:p>
          <a:p>
            <a:pPr marL="0" indent="0" algn="just" eaLnBrk="1" hangingPunct="1">
              <a:buFont typeface="Wingdings" pitchFamily="2" charset="2"/>
              <a:buNone/>
            </a:pPr>
            <a:r>
              <a:rPr lang="en-US" sz="2600" b="0" smtClean="0">
                <a:solidFill>
                  <a:srgbClr val="000000"/>
                </a:solidFill>
              </a:rPr>
              <a:t>- Một hàm là một biểu thức tính toán đã được định nghĩa trước để thực hiện các tính toán phức tạp thay cách viết công thức cho các ô.</a:t>
            </a:r>
          </a:p>
          <a:p>
            <a:pPr marL="0" indent="0" algn="just" eaLnBrk="1" hangingPunct="1">
              <a:buFont typeface="Wingdings" pitchFamily="2" charset="2"/>
              <a:buNone/>
            </a:pPr>
            <a:r>
              <a:rPr lang="en-US" sz="2600" b="0" smtClean="0">
                <a:solidFill>
                  <a:srgbClr val="000000"/>
                </a:solidFill>
              </a:rPr>
              <a:t>- Cú pháp chung của hàm như sau:         </a:t>
            </a:r>
          </a:p>
          <a:p>
            <a:pPr marL="0" indent="0" algn="just" eaLnBrk="1" hangingPunct="1">
              <a:buFont typeface="Wingdings" pitchFamily="2" charset="2"/>
              <a:buNone/>
            </a:pPr>
            <a:r>
              <a:rPr lang="en-US" sz="2600" smtClean="0">
                <a:solidFill>
                  <a:schemeClr val="hlink"/>
                </a:solidFill>
              </a:rPr>
              <a:t>= &lt;tên hàm&gt; ( &lt;các đối số&gt; )</a:t>
            </a:r>
          </a:p>
          <a:p>
            <a:pPr marL="0" indent="0" algn="just" eaLnBrk="1" hangingPunct="1">
              <a:buFont typeface="Wingdings" pitchFamily="2" charset="2"/>
              <a:buNone/>
            </a:pPr>
            <a:r>
              <a:rPr lang="en-US" sz="2600" b="0" smtClean="0">
                <a:solidFill>
                  <a:srgbClr val="000000"/>
                </a:solidFill>
              </a:rPr>
              <a:t>- Tên hàm có thể viết bằng chữ hoa hay chữ thường.</a:t>
            </a:r>
          </a:p>
          <a:p>
            <a:pPr marL="0" indent="0" algn="just" eaLnBrk="1" hangingPunct="1">
              <a:buFont typeface="Wingdings" pitchFamily="2" charset="2"/>
              <a:buNone/>
            </a:pPr>
            <a:r>
              <a:rPr lang="en-US" sz="2600" b="0" smtClean="0">
                <a:solidFill>
                  <a:srgbClr val="000000"/>
                </a:solidFill>
              </a:rPr>
              <a:t>- Các đối số thường cách nhau bằng dấu "," hoặc dấu “;” tuỳ theo thiết lập trong máy. Chúng có thể là các hằng số, địa chỉ khối, tên khối hoặc một hàm khác... </a:t>
            </a:r>
          </a:p>
          <a:p>
            <a:pPr marL="0" indent="0" algn="just" eaLnBrk="1" hangingPunct="1">
              <a:buFont typeface="Wingdings" pitchFamily="2" charset="2"/>
              <a:buNone/>
            </a:pPr>
            <a:endParaRPr lang="en-US" sz="2600" b="0" smtClean="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Các khái niệm liên quan</a:t>
            </a:r>
          </a:p>
        </p:txBody>
      </p:sp>
      <p:sp>
        <p:nvSpPr>
          <p:cNvPr id="244739" name="Rectangle 3"/>
          <p:cNvSpPr>
            <a:spLocks noGrp="1" noChangeArrowheads="1"/>
          </p:cNvSpPr>
          <p:nvPr>
            <p:ph type="body" idx="1"/>
          </p:nvPr>
        </p:nvSpPr>
        <p:spPr>
          <a:xfrm>
            <a:off x="1030288" y="1163638"/>
            <a:ext cx="7885112" cy="5360987"/>
          </a:xfrm>
        </p:spPr>
        <p:txBody>
          <a:bodyPr/>
          <a:lstStyle/>
          <a:p>
            <a:pPr marL="0" indent="0" algn="just" eaLnBrk="1" hangingPunct="1">
              <a:buFont typeface="Wingdings" pitchFamily="2" charset="2"/>
              <a:buNone/>
              <a:defRPr/>
            </a:pPr>
            <a:r>
              <a:rPr lang="en-US" sz="2800" smtClean="0">
                <a:solidFill>
                  <a:srgbClr val="FF0000"/>
                </a:solidFill>
              </a:rPr>
              <a:t>a. WorkBook</a:t>
            </a:r>
          </a:p>
          <a:p>
            <a:pPr marL="0" indent="342900" algn="just" eaLnBrk="1" hangingPunct="1">
              <a:buFont typeface="Wingdings" pitchFamily="2" charset="2"/>
              <a:buNone/>
              <a:defRPr/>
            </a:pPr>
            <a:r>
              <a:rPr lang="en-US" sz="2600" b="0" smtClean="0">
                <a:solidFill>
                  <a:srgbClr val="000000"/>
                </a:solidFill>
              </a:rPr>
              <a:t>Một File dữ liệu do Excel  tạo ra tương ứng với một </a:t>
            </a:r>
            <a:r>
              <a:rPr lang="en-US" sz="2600" smtClean="0">
                <a:solidFill>
                  <a:srgbClr val="000000"/>
                </a:solidFill>
              </a:rPr>
              <a:t>WorkBook</a:t>
            </a:r>
            <a:r>
              <a:rPr lang="en-US" sz="2600" b="0" smtClean="0">
                <a:solidFill>
                  <a:srgbClr val="000000"/>
                </a:solidFill>
              </a:rPr>
              <a:t>. Một WorkBook gồm từ 1 đến 255 bảng tính (</a:t>
            </a:r>
            <a:r>
              <a:rPr lang="en-US" sz="2600" smtClean="0">
                <a:solidFill>
                  <a:srgbClr val="000000"/>
                </a:solidFill>
              </a:rPr>
              <a:t>WorkSheet</a:t>
            </a:r>
            <a:r>
              <a:rPr lang="en-US" sz="2600" b="0" smtClean="0">
                <a:solidFill>
                  <a:srgbClr val="000000"/>
                </a:solidFill>
              </a:rPr>
              <a:t>) .</a:t>
            </a:r>
          </a:p>
          <a:p>
            <a:pPr marL="0" indent="342900" algn="just" eaLnBrk="1" hangingPunct="1">
              <a:buFont typeface="Wingdings" pitchFamily="2" charset="2"/>
              <a:buNone/>
              <a:defRPr/>
            </a:pPr>
            <a:r>
              <a:rPr lang="en-US" sz="2600" b="0" smtClean="0">
                <a:solidFill>
                  <a:srgbClr val="000000"/>
                </a:solidFill>
              </a:rPr>
              <a:t>Thông thường Excel sẽ mở sẵn 3 </a:t>
            </a:r>
            <a:r>
              <a:rPr lang="en-US" sz="2600" smtClean="0">
                <a:solidFill>
                  <a:srgbClr val="000000"/>
                </a:solidFill>
              </a:rPr>
              <a:t>WorkSheet</a:t>
            </a:r>
            <a:r>
              <a:rPr lang="en-US" sz="2600" b="0" smtClean="0">
                <a:solidFill>
                  <a:srgbClr val="000000"/>
                </a:solidFill>
              </a:rPr>
              <a:t> và được đặt tên là </a:t>
            </a:r>
            <a:r>
              <a:rPr lang="en-US" sz="2600" smtClean="0">
                <a:solidFill>
                  <a:srgbClr val="00B050"/>
                </a:solidFill>
              </a:rPr>
              <a:t>Sheet1,Sheet2,Sheet3</a:t>
            </a:r>
            <a:r>
              <a:rPr lang="en-US" sz="2600" b="0" smtClean="0">
                <a:solidFill>
                  <a:srgbClr val="000000"/>
                </a:solidFill>
              </a:rPr>
              <a:t>. Ta có thể đổi tên lại các </a:t>
            </a:r>
            <a:r>
              <a:rPr lang="en-US" sz="2600" smtClean="0">
                <a:solidFill>
                  <a:srgbClr val="000000"/>
                </a:solidFill>
              </a:rPr>
              <a:t>WorkSheet</a:t>
            </a:r>
            <a:r>
              <a:rPr lang="en-US" sz="2600" b="0">
                <a:solidFill>
                  <a:srgbClr val="000000"/>
                </a:solidFill>
              </a:rPr>
              <a:t>,</a:t>
            </a:r>
            <a:r>
              <a:rPr lang="en-US" sz="2600" b="0" smtClean="0">
                <a:solidFill>
                  <a:srgbClr val="000000"/>
                </a:solidFill>
              </a:rPr>
              <a:t> bổ sung hoặc xóa bỏ các </a:t>
            </a:r>
            <a:r>
              <a:rPr lang="en-US" sz="2600" smtClean="0">
                <a:solidFill>
                  <a:srgbClr val="000000"/>
                </a:solidFill>
              </a:rPr>
              <a:t>WorkSheet</a:t>
            </a:r>
            <a:r>
              <a:rPr lang="en-US" sz="2600" b="0" smtClean="0">
                <a:solidFill>
                  <a:srgbClr val="000000"/>
                </a:solidFill>
              </a:rPr>
              <a:t> trong quá trình làm việc.</a:t>
            </a:r>
          </a:p>
          <a:p>
            <a:pPr marL="0" indent="342900" algn="just" eaLnBrk="1" hangingPunct="1">
              <a:buFont typeface="Wingdings" pitchFamily="2" charset="2"/>
              <a:buNone/>
              <a:defRPr/>
            </a:pPr>
            <a:r>
              <a:rPr lang="en-US" sz="2600" b="0" smtClean="0">
                <a:solidFill>
                  <a:srgbClr val="000000"/>
                </a:solidFill>
              </a:rPr>
              <a:t>Tên WorkBook được đặt theo quy ước đặt tên của Hệ điều hành với phần mở rộng định sẵn là </a:t>
            </a:r>
            <a:r>
              <a:rPr lang="en-US" sz="2600" smtClean="0">
                <a:solidFill>
                  <a:srgbClr val="FF0000"/>
                </a:solidFill>
              </a:rPr>
              <a:t>.XLSX</a:t>
            </a:r>
            <a:r>
              <a:rPr lang="en-US" sz="2600" b="0" smtClean="0">
                <a:solidFill>
                  <a:srgbClr val="000000"/>
                </a:solidFill>
              </a:rPr>
              <a:t>.</a:t>
            </a:r>
            <a:r>
              <a:rPr lang="en-US" sz="2600" smtClean="0">
                <a:solidFill>
                  <a:srgbClr val="000000"/>
                </a:solidFill>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200" smtClean="0"/>
              <a:t>Sử dụng hàm trong Excel</a:t>
            </a:r>
          </a:p>
        </p:txBody>
      </p:sp>
      <p:sp>
        <p:nvSpPr>
          <p:cNvPr id="48131" name="Rectangle 3"/>
          <p:cNvSpPr>
            <a:spLocks noGrp="1" noChangeArrowheads="1"/>
          </p:cNvSpPr>
          <p:nvPr>
            <p:ph type="body" idx="1"/>
          </p:nvPr>
        </p:nvSpPr>
        <p:spPr>
          <a:xfrm>
            <a:off x="1030288" y="1163638"/>
            <a:ext cx="7885112" cy="5360987"/>
          </a:xfrm>
        </p:spPr>
        <p:txBody>
          <a:bodyPr/>
          <a:lstStyle/>
          <a:p>
            <a:pPr marL="0" indent="228600" algn="just" eaLnBrk="1" hangingPunct="1">
              <a:buFont typeface="Wingdings" pitchFamily="2" charset="2"/>
              <a:buNone/>
            </a:pPr>
            <a:r>
              <a:rPr lang="en-US" sz="2600" b="0" smtClean="0">
                <a:solidFill>
                  <a:srgbClr val="000000"/>
                </a:solidFill>
              </a:rPr>
              <a:t>- Nếu đối số là một </a:t>
            </a:r>
            <a:r>
              <a:rPr lang="en-US" sz="2600" smtClean="0">
                <a:solidFill>
                  <a:srgbClr val="00B050"/>
                </a:solidFill>
              </a:rPr>
              <a:t>vùng địa chỉ ô</a:t>
            </a:r>
            <a:r>
              <a:rPr lang="en-US" sz="2600" b="0" smtClean="0">
                <a:solidFill>
                  <a:srgbClr val="00B050"/>
                </a:solidFill>
              </a:rPr>
              <a:t> </a:t>
            </a:r>
            <a:r>
              <a:rPr lang="en-US" sz="2600" b="0" smtClean="0">
                <a:solidFill>
                  <a:srgbClr val="000000"/>
                </a:solidFill>
              </a:rPr>
              <a:t>thì cần ghi theo dạng </a:t>
            </a:r>
            <a:r>
              <a:rPr lang="en-US" sz="2600" smtClean="0">
                <a:solidFill>
                  <a:srgbClr val="00B050"/>
                </a:solidFill>
              </a:rPr>
              <a:t>địa chỉ ô góc trái phía trên:địa chỉ ô góc phải phía dưới</a:t>
            </a:r>
            <a:r>
              <a:rPr lang="en-US" sz="2600" b="0" smtClean="0">
                <a:solidFill>
                  <a:srgbClr val="00B050"/>
                </a:solidFill>
              </a:rPr>
              <a:t>.</a:t>
            </a:r>
            <a:endParaRPr lang="en-US" sz="2600" u="sng" smtClean="0">
              <a:solidFill>
                <a:srgbClr val="00B050"/>
              </a:solidFill>
            </a:endParaRPr>
          </a:p>
          <a:p>
            <a:pPr marL="0" indent="228600" algn="just" eaLnBrk="1" hangingPunct="1">
              <a:buFont typeface="Wingdings" pitchFamily="2" charset="2"/>
              <a:buNone/>
            </a:pPr>
            <a:r>
              <a:rPr lang="en-US" sz="2600" smtClean="0">
                <a:solidFill>
                  <a:srgbClr val="FF0000"/>
                </a:solidFill>
              </a:rPr>
              <a:t>Ví dụ</a:t>
            </a:r>
            <a:r>
              <a:rPr lang="en-US" sz="2600" b="0" smtClean="0">
                <a:solidFill>
                  <a:srgbClr val="FF0000"/>
                </a:solidFill>
              </a:rPr>
              <a:t>: </a:t>
            </a:r>
            <a:r>
              <a:rPr lang="en-US" sz="2600" b="0" smtClean="0">
                <a:solidFill>
                  <a:srgbClr val="000000"/>
                </a:solidFill>
              </a:rPr>
              <a:t>A1:B2 là bao gồm các ô A1, A2, B1, B2.</a:t>
            </a:r>
            <a:endParaRPr lang="en-US" sz="2600" i="1" u="sng" smtClean="0">
              <a:solidFill>
                <a:srgbClr val="000000"/>
              </a:solidFill>
            </a:endParaRPr>
          </a:p>
          <a:p>
            <a:pPr marL="0" indent="228600" algn="just" eaLnBrk="1" hangingPunct="1">
              <a:buFont typeface="Wingdings" pitchFamily="2" charset="2"/>
              <a:buNone/>
            </a:pPr>
            <a:r>
              <a:rPr lang="en-US" sz="2600" smtClean="0">
                <a:solidFill>
                  <a:srgbClr val="FF0000"/>
                </a:solidFill>
              </a:rPr>
              <a:t>Chú ý: </a:t>
            </a:r>
            <a:r>
              <a:rPr lang="en-US" sz="2600" b="0" smtClean="0">
                <a:solidFill>
                  <a:srgbClr val="000000"/>
                </a:solidFill>
              </a:rPr>
              <a:t>Khi sử dụng dấu ( ) thì mở bao nhiêu dấu "(" phải có bấy nhiêu dấu đóng ")".</a:t>
            </a:r>
            <a:endParaRPr lang="en-US" sz="2600" u="sng" smtClean="0">
              <a:solidFill>
                <a:srgbClr val="000000"/>
              </a:solidFill>
            </a:endParaRPr>
          </a:p>
          <a:p>
            <a:pPr marL="0" indent="228600" algn="just" eaLnBrk="1" hangingPunct="1">
              <a:buFont typeface="Wingdings" pitchFamily="2" charset="2"/>
              <a:buNone/>
            </a:pPr>
            <a:r>
              <a:rPr lang="en-US" sz="2600" smtClean="0">
                <a:solidFill>
                  <a:srgbClr val="FF0000"/>
                </a:solidFill>
              </a:rPr>
              <a:t>Ví dụ: </a:t>
            </a:r>
            <a:r>
              <a:rPr lang="en-US" sz="2600" b="0" smtClean="0">
                <a:solidFill>
                  <a:srgbClr val="000000"/>
                </a:solidFill>
              </a:rPr>
              <a:t>Ta gõ hàm tính tổng như sau: </a:t>
            </a:r>
          </a:p>
          <a:p>
            <a:pPr marL="0" indent="228600" algn="just" eaLnBrk="1" hangingPunct="1">
              <a:buFont typeface="Wingdings" pitchFamily="2" charset="2"/>
              <a:buNone/>
            </a:pPr>
            <a:r>
              <a:rPr lang="en-US" sz="2600" smtClean="0">
                <a:solidFill>
                  <a:srgbClr val="000000"/>
                </a:solidFill>
              </a:rPr>
              <a:t>=Sum(A4:A8)</a:t>
            </a:r>
            <a:r>
              <a:rPr lang="en-US" sz="2600" b="0" smtClean="0">
                <a:solidFill>
                  <a:srgbClr val="000000"/>
                </a:solidFill>
              </a:rPr>
              <a:t>. Lúc đó Excel sẽ tính tổng giá trị các ô từ ô A4 đến ô A8.</a:t>
            </a:r>
            <a:r>
              <a:rPr lang="en-US" sz="260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3600" smtClean="0">
                <a:solidFill>
                  <a:srgbClr val="FF0000"/>
                </a:solidFill>
              </a:rPr>
              <a:t>Sử dụng hàm trong Excel</a:t>
            </a:r>
          </a:p>
        </p:txBody>
      </p:sp>
      <p:sp>
        <p:nvSpPr>
          <p:cNvPr id="49155"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00B050"/>
                </a:solidFill>
              </a:rPr>
              <a:t>a)Nhóm hàm xử lý toán học</a:t>
            </a:r>
          </a:p>
          <a:p>
            <a:pPr marL="0" indent="0" eaLnBrk="1" hangingPunct="1">
              <a:buFont typeface="Wingdings" pitchFamily="2" charset="2"/>
              <a:buNone/>
            </a:pPr>
            <a:r>
              <a:rPr lang="en-US" sz="2800" smtClean="0">
                <a:solidFill>
                  <a:srgbClr val="00B050"/>
                </a:solidFill>
              </a:rPr>
              <a:t>b)Nhóm hàm thống kê</a:t>
            </a:r>
          </a:p>
          <a:p>
            <a:pPr marL="0" indent="0" eaLnBrk="1" hangingPunct="1">
              <a:buFont typeface="Wingdings" pitchFamily="2" charset="2"/>
              <a:buNone/>
            </a:pPr>
            <a:r>
              <a:rPr lang="en-US" sz="2800" smtClean="0">
                <a:solidFill>
                  <a:srgbClr val="00B050"/>
                </a:solidFill>
              </a:rPr>
              <a:t>c)Nhóm hàm xử lý kí tự</a:t>
            </a:r>
          </a:p>
          <a:p>
            <a:pPr marL="0" indent="0" eaLnBrk="1" hangingPunct="1">
              <a:buFont typeface="Wingdings" pitchFamily="2" charset="2"/>
              <a:buNone/>
            </a:pPr>
            <a:r>
              <a:rPr lang="en-US" sz="2800" smtClean="0">
                <a:solidFill>
                  <a:srgbClr val="00B050"/>
                </a:solidFill>
              </a:rPr>
              <a:t>d)Nhóm hàm ngày tháng năm</a:t>
            </a:r>
          </a:p>
          <a:p>
            <a:pPr marL="0" indent="0" eaLnBrk="1" hangingPunct="1">
              <a:buFont typeface="Wingdings" pitchFamily="2" charset="2"/>
              <a:buNone/>
            </a:pPr>
            <a:r>
              <a:rPr lang="en-US" sz="2800" smtClean="0">
                <a:solidFill>
                  <a:srgbClr val="00B050"/>
                </a:solidFill>
              </a:rPr>
              <a:t>e)Nhóm hàm logic</a:t>
            </a:r>
          </a:p>
          <a:p>
            <a:pPr marL="0" indent="0" eaLnBrk="1" hangingPunct="1">
              <a:buFont typeface="Wingdings" pitchFamily="2" charset="2"/>
              <a:buNone/>
            </a:pPr>
            <a:r>
              <a:rPr lang="en-US" sz="2800" smtClean="0">
                <a:solidFill>
                  <a:srgbClr val="00B050"/>
                </a:solidFill>
              </a:rPr>
              <a:t>f)Nhóm hàm tìm kiếm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3600" smtClean="0">
                <a:solidFill>
                  <a:srgbClr val="FF0000"/>
                </a:solidFill>
              </a:rPr>
              <a:t>Sử dụng hàm trong Excel</a:t>
            </a:r>
          </a:p>
        </p:txBody>
      </p:sp>
      <p:sp>
        <p:nvSpPr>
          <p:cNvPr id="50179"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chemeClr val="tx2"/>
                </a:solidFill>
              </a:rPr>
              <a:t>a)Nhóm hàm xử lý toán học</a:t>
            </a:r>
          </a:p>
          <a:p>
            <a:pPr marL="0" indent="0" eaLnBrk="1" hangingPunct="1">
              <a:buFont typeface="Wingdings" pitchFamily="2" charset="2"/>
              <a:buNone/>
            </a:pPr>
            <a:r>
              <a:rPr lang="en-US" sz="2800" smtClean="0">
                <a:solidFill>
                  <a:srgbClr val="00B050"/>
                </a:solidFill>
              </a:rPr>
              <a:t>   a</a:t>
            </a:r>
            <a:r>
              <a:rPr lang="en-US" sz="2800" baseline="-25000" smtClean="0">
                <a:solidFill>
                  <a:srgbClr val="00B050"/>
                </a:solidFill>
              </a:rPr>
              <a:t>1</a:t>
            </a:r>
            <a:r>
              <a:rPr lang="en-US" sz="2800" smtClean="0">
                <a:solidFill>
                  <a:srgbClr val="00B050"/>
                </a:solidFill>
              </a:rPr>
              <a:t>) Hàm ABS</a:t>
            </a:r>
          </a:p>
          <a:p>
            <a:pPr marL="0" indent="0" eaLnBrk="1" hangingPunct="1">
              <a:buFont typeface="Wingdings" pitchFamily="2" charset="2"/>
              <a:buNone/>
            </a:pPr>
            <a:r>
              <a:rPr lang="en-US" sz="2800" b="0" smtClean="0">
                <a:solidFill>
                  <a:srgbClr val="000000"/>
                </a:solidFill>
              </a:rPr>
              <a:t>   Cú pháp: ABS(x)</a:t>
            </a:r>
          </a:p>
          <a:p>
            <a:pPr marL="0" indent="0" eaLnBrk="1" hangingPunct="1">
              <a:buFont typeface="Wingdings" pitchFamily="2" charset="2"/>
              <a:buNone/>
            </a:pPr>
            <a:r>
              <a:rPr lang="en-US" sz="2800" b="0" smtClean="0">
                <a:solidFill>
                  <a:srgbClr val="000000"/>
                </a:solidFill>
              </a:rPr>
              <a:t>   Chức năng: Trả về giá trị tuyệt đối của số x.</a:t>
            </a:r>
          </a:p>
          <a:p>
            <a:pPr marL="0" indent="0" eaLnBrk="1" hangingPunct="1">
              <a:buFont typeface="Wingdings" pitchFamily="2" charset="2"/>
              <a:buNone/>
            </a:pPr>
            <a:r>
              <a:rPr lang="en-US" sz="2800" b="0" smtClean="0">
                <a:solidFill>
                  <a:srgbClr val="000000"/>
                </a:solidFill>
              </a:rPr>
              <a:t>Ví dụ: ABS(-2) bằng 2.</a:t>
            </a:r>
          </a:p>
          <a:p>
            <a:pPr marL="0" indent="0" eaLnBrk="1" hangingPunct="1">
              <a:buFont typeface="Wingdings" pitchFamily="2" charset="2"/>
              <a:buNone/>
            </a:pPr>
            <a:r>
              <a:rPr lang="en-US" sz="2800" b="0" smtClean="0">
                <a:solidFill>
                  <a:srgbClr val="000000"/>
                </a:solidFill>
              </a:rPr>
              <a:t>	 ABS(2) bằng 2.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smtClean="0"/>
              <a:t>Nhóm hàm xử lý toán học</a:t>
            </a:r>
          </a:p>
        </p:txBody>
      </p:sp>
      <p:sp>
        <p:nvSpPr>
          <p:cNvPr id="51203" name="Rectangle 3"/>
          <p:cNvSpPr>
            <a:spLocks noGrp="1" noChangeArrowheads="1"/>
          </p:cNvSpPr>
          <p:nvPr>
            <p:ph type="body" idx="1"/>
          </p:nvPr>
        </p:nvSpPr>
        <p:spPr>
          <a:xfrm>
            <a:off x="1030288" y="1163638"/>
            <a:ext cx="7885112" cy="5360987"/>
          </a:xfrm>
        </p:spPr>
        <p:txBody>
          <a:bodyPr/>
          <a:lstStyle/>
          <a:p>
            <a:pPr marL="0" indent="228600" eaLnBrk="1" hangingPunct="1">
              <a:buFont typeface="Wingdings" pitchFamily="2" charset="2"/>
              <a:buNone/>
            </a:pPr>
            <a:r>
              <a:rPr lang="en-US" sz="2800" smtClean="0">
                <a:solidFill>
                  <a:srgbClr val="00B050"/>
                </a:solidFill>
              </a:rPr>
              <a:t>a</a:t>
            </a:r>
            <a:r>
              <a:rPr lang="en-US" sz="2800" baseline="-25000" smtClean="0">
                <a:solidFill>
                  <a:srgbClr val="00B050"/>
                </a:solidFill>
              </a:rPr>
              <a:t>2</a:t>
            </a:r>
            <a:r>
              <a:rPr lang="en-US" sz="2800" smtClean="0">
                <a:solidFill>
                  <a:srgbClr val="00B050"/>
                </a:solidFill>
              </a:rPr>
              <a:t>) Hàm SQRT</a:t>
            </a:r>
          </a:p>
          <a:p>
            <a:pPr marL="0" indent="228600" eaLnBrk="1" hangingPunct="1">
              <a:buFont typeface="Wingdings" pitchFamily="2" charset="2"/>
              <a:buNone/>
            </a:pPr>
            <a:r>
              <a:rPr lang="en-US" sz="2800" b="0" smtClean="0">
                <a:solidFill>
                  <a:srgbClr val="000000"/>
                </a:solidFill>
              </a:rPr>
              <a:t>Cú pháp: SQRT(x)</a:t>
            </a:r>
          </a:p>
          <a:p>
            <a:pPr marL="0" indent="228600" eaLnBrk="1" hangingPunct="1">
              <a:buFont typeface="Wingdings" pitchFamily="2" charset="2"/>
              <a:buNone/>
            </a:pPr>
            <a:r>
              <a:rPr lang="en-US" sz="2800" b="0" smtClean="0">
                <a:solidFill>
                  <a:srgbClr val="000000"/>
                </a:solidFill>
              </a:rPr>
              <a:t>Chức năng: Trả về căn bậc hai của số không âm x.</a:t>
            </a:r>
          </a:p>
          <a:p>
            <a:pPr marL="0" indent="228600" eaLnBrk="1" hangingPunct="1">
              <a:buFont typeface="Wingdings" pitchFamily="2" charset="2"/>
              <a:buNone/>
            </a:pPr>
            <a:r>
              <a:rPr lang="en-US" sz="2800" b="0" smtClean="0">
                <a:solidFill>
                  <a:srgbClr val="000000"/>
                </a:solidFill>
              </a:rPr>
              <a:t>Ví dụ: SQRT(9) bằng 3.</a:t>
            </a:r>
          </a:p>
          <a:p>
            <a:pPr marL="0" indent="228600" eaLnBrk="1" hangingPunct="1">
              <a:buFont typeface="Wingdings" pitchFamily="2" charset="2"/>
              <a:buNone/>
            </a:pPr>
            <a:r>
              <a:rPr lang="en-US" sz="2800" b="0" smtClean="0">
                <a:solidFill>
                  <a:srgbClr val="000000"/>
                </a:solidFill>
              </a:rPr>
              <a:t>	    SQRT(-9) sẽ trả về lỗi #NUM!.</a:t>
            </a:r>
            <a:r>
              <a:rPr lang="en-US"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200" smtClean="0"/>
              <a:t>Nhóm hàm xử lý toán học</a:t>
            </a:r>
          </a:p>
        </p:txBody>
      </p:sp>
      <p:sp>
        <p:nvSpPr>
          <p:cNvPr id="52227" name="Rectangle 3"/>
          <p:cNvSpPr>
            <a:spLocks noGrp="1" noChangeArrowheads="1"/>
          </p:cNvSpPr>
          <p:nvPr>
            <p:ph type="body" idx="1"/>
          </p:nvPr>
        </p:nvSpPr>
        <p:spPr>
          <a:xfrm>
            <a:off x="1030288" y="1163638"/>
            <a:ext cx="7885112" cy="5360987"/>
          </a:xfrm>
        </p:spPr>
        <p:txBody>
          <a:bodyPr/>
          <a:lstStyle/>
          <a:p>
            <a:pPr marL="0" indent="228600" eaLnBrk="1" hangingPunct="1">
              <a:buFont typeface="Wingdings" pitchFamily="2" charset="2"/>
              <a:buNone/>
            </a:pPr>
            <a:r>
              <a:rPr lang="en-US" sz="2800" smtClean="0">
                <a:solidFill>
                  <a:srgbClr val="00B050"/>
                </a:solidFill>
              </a:rPr>
              <a:t>a</a:t>
            </a:r>
            <a:r>
              <a:rPr lang="en-US" sz="2800" baseline="-25000" smtClean="0">
                <a:solidFill>
                  <a:srgbClr val="00B050"/>
                </a:solidFill>
              </a:rPr>
              <a:t>3</a:t>
            </a:r>
            <a:r>
              <a:rPr lang="en-US" sz="2800" smtClean="0">
                <a:solidFill>
                  <a:srgbClr val="00B050"/>
                </a:solidFill>
              </a:rPr>
              <a:t>) Hàm MOD</a:t>
            </a:r>
          </a:p>
          <a:p>
            <a:pPr marL="0" indent="228600" eaLnBrk="1" hangingPunct="1">
              <a:buFont typeface="Wingdings" pitchFamily="2" charset="2"/>
              <a:buNone/>
            </a:pPr>
            <a:r>
              <a:rPr lang="fr-FR" sz="2800" smtClean="0">
                <a:solidFill>
                  <a:srgbClr val="000000"/>
                </a:solidFill>
              </a:rPr>
              <a:t>Cú pháp: </a:t>
            </a:r>
            <a:r>
              <a:rPr lang="fr-FR" sz="2800" b="0" smtClean="0">
                <a:solidFill>
                  <a:srgbClr val="000000"/>
                </a:solidFill>
              </a:rPr>
              <a:t> MOD(n,t)</a:t>
            </a:r>
            <a:endParaRPr lang="fr-FR" sz="2800" smtClean="0">
              <a:solidFill>
                <a:srgbClr val="000000"/>
              </a:solidFill>
            </a:endParaRPr>
          </a:p>
          <a:p>
            <a:pPr marL="0" indent="228600" eaLnBrk="1" hangingPunct="1">
              <a:buFont typeface="Wingdings" pitchFamily="2" charset="2"/>
              <a:buNone/>
            </a:pPr>
            <a:r>
              <a:rPr lang="fr-FR" sz="2800" smtClean="0">
                <a:solidFill>
                  <a:srgbClr val="000000"/>
                </a:solidFill>
              </a:rPr>
              <a:t>Chức năng: </a:t>
            </a:r>
            <a:r>
              <a:rPr lang="fr-FR" sz="2800" b="0" smtClean="0">
                <a:solidFill>
                  <a:srgbClr val="000000"/>
                </a:solidFill>
              </a:rPr>
              <a:t>Trả về</a:t>
            </a:r>
            <a:r>
              <a:rPr lang="fr-FR" sz="2800" smtClean="0">
                <a:solidFill>
                  <a:srgbClr val="000000"/>
                </a:solidFill>
              </a:rPr>
              <a:t> </a:t>
            </a:r>
            <a:r>
              <a:rPr lang="fr-FR" sz="2800" b="0" smtClean="0">
                <a:solidFill>
                  <a:srgbClr val="000000"/>
                </a:solidFill>
              </a:rPr>
              <a:t>số dư của phép chia nguyên </a:t>
            </a:r>
            <a:r>
              <a:rPr lang="fr-FR" sz="2800" smtClean="0">
                <a:solidFill>
                  <a:srgbClr val="000000"/>
                </a:solidFill>
              </a:rPr>
              <a:t>n</a:t>
            </a:r>
            <a:r>
              <a:rPr lang="fr-FR" sz="2800" b="0" smtClean="0">
                <a:solidFill>
                  <a:srgbClr val="000000"/>
                </a:solidFill>
              </a:rPr>
              <a:t>/</a:t>
            </a:r>
            <a:r>
              <a:rPr lang="fr-FR" sz="2800" smtClean="0">
                <a:solidFill>
                  <a:srgbClr val="000000"/>
                </a:solidFill>
              </a:rPr>
              <a:t>t</a:t>
            </a:r>
            <a:r>
              <a:rPr lang="fr-FR" sz="2800" b="0" smtClean="0">
                <a:solidFill>
                  <a:srgbClr val="000000"/>
                </a:solidFill>
              </a:rPr>
              <a:t>.</a:t>
            </a:r>
            <a:endParaRPr lang="fr-FR" sz="2800" smtClean="0">
              <a:solidFill>
                <a:srgbClr val="000000"/>
              </a:solidFill>
            </a:endParaRPr>
          </a:p>
          <a:p>
            <a:pPr marL="0" indent="228600" eaLnBrk="1" hangingPunct="1">
              <a:buFont typeface="Wingdings" pitchFamily="2" charset="2"/>
              <a:buNone/>
            </a:pPr>
            <a:r>
              <a:rPr lang="en-US" sz="2800" smtClean="0">
                <a:solidFill>
                  <a:srgbClr val="000000"/>
                </a:solidFill>
              </a:rPr>
              <a:t>Ví dụ:</a:t>
            </a:r>
            <a:r>
              <a:rPr lang="en-US" sz="2800" b="0" smtClean="0">
                <a:solidFill>
                  <a:srgbClr val="000000"/>
                </a:solidFill>
              </a:rPr>
              <a:t> MOD(13,5) bằng 3.</a:t>
            </a:r>
            <a:r>
              <a:rPr lang="en-US" sz="2800" smtClean="0">
                <a:solidFill>
                  <a:srgbClr val="000000"/>
                </a:solidFill>
              </a:rPr>
              <a:t> </a:t>
            </a:r>
            <a:r>
              <a:rPr lang="en-US" smtClean="0"/>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200" smtClean="0"/>
              <a:t>Nhóm hàm xử lý toán học</a:t>
            </a:r>
          </a:p>
        </p:txBody>
      </p:sp>
      <p:sp>
        <p:nvSpPr>
          <p:cNvPr id="53251" name="Rectangle 3"/>
          <p:cNvSpPr>
            <a:spLocks noGrp="1" noChangeArrowheads="1"/>
          </p:cNvSpPr>
          <p:nvPr>
            <p:ph type="body" idx="1"/>
          </p:nvPr>
        </p:nvSpPr>
        <p:spPr>
          <a:xfrm>
            <a:off x="1030288" y="1163638"/>
            <a:ext cx="7885112" cy="5360987"/>
          </a:xfrm>
        </p:spPr>
        <p:txBody>
          <a:bodyPr/>
          <a:lstStyle/>
          <a:p>
            <a:pPr marL="0" indent="228600" eaLnBrk="1" hangingPunct="1">
              <a:buFont typeface="Wingdings" pitchFamily="2" charset="2"/>
              <a:buNone/>
            </a:pPr>
            <a:r>
              <a:rPr lang="en-US" sz="2800" smtClean="0">
                <a:solidFill>
                  <a:srgbClr val="00B050"/>
                </a:solidFill>
              </a:rPr>
              <a:t>a</a:t>
            </a:r>
            <a:r>
              <a:rPr lang="en-US" sz="2800" baseline="-25000" smtClean="0">
                <a:solidFill>
                  <a:srgbClr val="00B050"/>
                </a:solidFill>
              </a:rPr>
              <a:t>4</a:t>
            </a:r>
            <a:r>
              <a:rPr lang="en-US" sz="2800" smtClean="0">
                <a:solidFill>
                  <a:srgbClr val="00B050"/>
                </a:solidFill>
              </a:rPr>
              <a:t>) </a:t>
            </a:r>
            <a:r>
              <a:rPr lang="en-US" sz="2800" err="1" smtClean="0">
                <a:solidFill>
                  <a:srgbClr val="00B050"/>
                </a:solidFill>
              </a:rPr>
              <a:t>Hàm</a:t>
            </a:r>
            <a:r>
              <a:rPr lang="en-US" sz="2800" smtClean="0">
                <a:solidFill>
                  <a:srgbClr val="00B050"/>
                </a:solidFill>
              </a:rPr>
              <a:t> INT</a:t>
            </a:r>
          </a:p>
          <a:p>
            <a:pPr marL="0" indent="228600" eaLnBrk="1" hangingPunct="1">
              <a:buFont typeface="Wingdings" pitchFamily="2" charset="2"/>
              <a:buNone/>
            </a:pPr>
            <a:r>
              <a:rPr lang="en-US" sz="2800" err="1" smtClean="0">
                <a:solidFill>
                  <a:srgbClr val="000000"/>
                </a:solidFill>
              </a:rPr>
              <a:t>Cú</a:t>
            </a:r>
            <a:r>
              <a:rPr lang="en-US" sz="2800" smtClean="0">
                <a:solidFill>
                  <a:srgbClr val="000000"/>
                </a:solidFill>
              </a:rPr>
              <a:t> </a:t>
            </a:r>
            <a:r>
              <a:rPr lang="en-US" sz="2800" err="1" smtClean="0">
                <a:solidFill>
                  <a:srgbClr val="000000"/>
                </a:solidFill>
              </a:rPr>
              <a:t>pháp</a:t>
            </a:r>
            <a:r>
              <a:rPr lang="en-US" sz="2800" b="0" smtClean="0">
                <a:solidFill>
                  <a:srgbClr val="000000"/>
                </a:solidFill>
              </a:rPr>
              <a:t>: INT(n)</a:t>
            </a:r>
          </a:p>
          <a:p>
            <a:pPr marL="0" indent="228600" eaLnBrk="1" hangingPunct="1">
              <a:buFont typeface="Wingdings" pitchFamily="2" charset="2"/>
              <a:buNone/>
            </a:pPr>
            <a:r>
              <a:rPr lang="en-US" sz="2800" err="1" smtClean="0">
                <a:solidFill>
                  <a:srgbClr val="000000"/>
                </a:solidFill>
              </a:rPr>
              <a:t>Chức</a:t>
            </a:r>
            <a:r>
              <a:rPr lang="en-US" sz="2800" smtClean="0">
                <a:solidFill>
                  <a:srgbClr val="000000"/>
                </a:solidFill>
              </a:rPr>
              <a:t> </a:t>
            </a:r>
            <a:r>
              <a:rPr lang="en-US" sz="2800" err="1" smtClean="0">
                <a:solidFill>
                  <a:srgbClr val="000000"/>
                </a:solidFill>
              </a:rPr>
              <a:t>năng</a:t>
            </a:r>
            <a:r>
              <a:rPr lang="en-US" sz="2800" b="0" smtClean="0">
                <a:solidFill>
                  <a:srgbClr val="000000"/>
                </a:solidFill>
              </a:rPr>
              <a:t>: </a:t>
            </a:r>
            <a:r>
              <a:rPr lang="en-US" sz="2800" b="0" err="1" smtClean="0">
                <a:solidFill>
                  <a:srgbClr val="000000"/>
                </a:solidFill>
              </a:rPr>
              <a:t>Trả</a:t>
            </a:r>
            <a:r>
              <a:rPr lang="en-US" sz="2800" b="0" smtClean="0">
                <a:solidFill>
                  <a:srgbClr val="000000"/>
                </a:solidFill>
              </a:rPr>
              <a:t> </a:t>
            </a:r>
            <a:r>
              <a:rPr lang="en-US" sz="2800" b="0" err="1" smtClean="0">
                <a:solidFill>
                  <a:srgbClr val="000000"/>
                </a:solidFill>
              </a:rPr>
              <a:t>về</a:t>
            </a:r>
            <a:r>
              <a:rPr lang="en-US" sz="2800" b="0" smtClean="0">
                <a:solidFill>
                  <a:srgbClr val="000000"/>
                </a:solidFill>
              </a:rPr>
              <a:t> </a:t>
            </a:r>
            <a:r>
              <a:rPr lang="en-US" sz="2800" b="0" err="1" smtClean="0">
                <a:solidFill>
                  <a:srgbClr val="000000"/>
                </a:solidFill>
              </a:rPr>
              <a:t>phần</a:t>
            </a:r>
            <a:r>
              <a:rPr lang="en-US" sz="2800" b="0" smtClean="0">
                <a:solidFill>
                  <a:srgbClr val="000000"/>
                </a:solidFill>
              </a:rPr>
              <a:t> </a:t>
            </a:r>
            <a:r>
              <a:rPr lang="en-US" sz="2800" b="0" err="1" smtClean="0">
                <a:solidFill>
                  <a:srgbClr val="000000"/>
                </a:solidFill>
              </a:rPr>
              <a:t>nguyên</a:t>
            </a:r>
            <a:r>
              <a:rPr lang="en-US" sz="2800" b="0" smtClean="0">
                <a:solidFill>
                  <a:srgbClr val="000000"/>
                </a:solidFill>
              </a:rPr>
              <a:t> </a:t>
            </a:r>
            <a:r>
              <a:rPr lang="en-US" sz="2800" b="0" err="1" smtClean="0">
                <a:solidFill>
                  <a:srgbClr val="000000"/>
                </a:solidFill>
              </a:rPr>
              <a:t>của</a:t>
            </a:r>
            <a:r>
              <a:rPr lang="en-US" sz="2800" b="0" smtClean="0">
                <a:solidFill>
                  <a:srgbClr val="000000"/>
                </a:solidFill>
              </a:rPr>
              <a:t> </a:t>
            </a:r>
            <a:r>
              <a:rPr lang="en-US" sz="2800" b="0" err="1" smtClean="0">
                <a:solidFill>
                  <a:srgbClr val="000000"/>
                </a:solidFill>
              </a:rPr>
              <a:t>số</a:t>
            </a:r>
            <a:r>
              <a:rPr lang="en-US" sz="2800" b="0" smtClean="0">
                <a:solidFill>
                  <a:srgbClr val="000000"/>
                </a:solidFill>
              </a:rPr>
              <a:t> number. </a:t>
            </a:r>
            <a:r>
              <a:rPr lang="en-US" sz="2800" b="0" err="1" smtClean="0">
                <a:solidFill>
                  <a:srgbClr val="000000"/>
                </a:solidFill>
              </a:rPr>
              <a:t>Hàm</a:t>
            </a:r>
            <a:r>
              <a:rPr lang="en-US" sz="2800" b="0" smtClean="0">
                <a:solidFill>
                  <a:srgbClr val="000000"/>
                </a:solidFill>
              </a:rPr>
              <a:t> </a:t>
            </a:r>
            <a:r>
              <a:rPr lang="en-US" sz="2800" b="0" err="1" smtClean="0">
                <a:solidFill>
                  <a:srgbClr val="000000"/>
                </a:solidFill>
              </a:rPr>
              <a:t>sẽ</a:t>
            </a:r>
            <a:r>
              <a:rPr lang="en-US" sz="2800" b="0" smtClean="0">
                <a:solidFill>
                  <a:srgbClr val="000000"/>
                </a:solidFill>
              </a:rPr>
              <a:t> </a:t>
            </a:r>
            <a:r>
              <a:rPr lang="en-US" sz="2800" b="0" err="1" smtClean="0">
                <a:solidFill>
                  <a:srgbClr val="000000"/>
                </a:solidFill>
              </a:rPr>
              <a:t>trả</a:t>
            </a:r>
            <a:r>
              <a:rPr lang="en-US" sz="2800" b="0" smtClean="0">
                <a:solidFill>
                  <a:srgbClr val="000000"/>
                </a:solidFill>
              </a:rPr>
              <a:t> </a:t>
            </a:r>
            <a:r>
              <a:rPr lang="en-US" sz="2800" b="0" err="1" smtClean="0">
                <a:solidFill>
                  <a:srgbClr val="000000"/>
                </a:solidFill>
              </a:rPr>
              <a:t>về</a:t>
            </a:r>
            <a:r>
              <a:rPr lang="en-US" sz="2800" b="0" smtClean="0">
                <a:solidFill>
                  <a:srgbClr val="000000"/>
                </a:solidFill>
              </a:rPr>
              <a:t> </a:t>
            </a:r>
            <a:r>
              <a:rPr lang="en-US" sz="2800" b="0" err="1" smtClean="0">
                <a:solidFill>
                  <a:srgbClr val="000000"/>
                </a:solidFill>
              </a:rPr>
              <a:t>giá</a:t>
            </a:r>
            <a:r>
              <a:rPr lang="en-US" sz="2800" b="0" smtClean="0">
                <a:solidFill>
                  <a:srgbClr val="000000"/>
                </a:solidFill>
              </a:rPr>
              <a:t> </a:t>
            </a:r>
            <a:r>
              <a:rPr lang="en-US" sz="2800" b="0" err="1" smtClean="0">
                <a:solidFill>
                  <a:srgbClr val="000000"/>
                </a:solidFill>
              </a:rPr>
              <a:t>trị</a:t>
            </a:r>
            <a:r>
              <a:rPr lang="en-US" sz="2800" b="0" smtClean="0">
                <a:solidFill>
                  <a:srgbClr val="000000"/>
                </a:solidFill>
              </a:rPr>
              <a:t> </a:t>
            </a:r>
            <a:r>
              <a:rPr lang="en-US" sz="2800" b="0" err="1" smtClean="0">
                <a:solidFill>
                  <a:srgbClr val="000000"/>
                </a:solidFill>
              </a:rPr>
              <a:t>theo</a:t>
            </a:r>
            <a:r>
              <a:rPr lang="en-US" sz="2800" b="0" smtClean="0">
                <a:solidFill>
                  <a:srgbClr val="000000"/>
                </a:solidFill>
              </a:rPr>
              <a:t> </a:t>
            </a:r>
            <a:r>
              <a:rPr lang="en-US" sz="2800" b="0" err="1" smtClean="0">
                <a:solidFill>
                  <a:srgbClr val="000000"/>
                </a:solidFill>
              </a:rPr>
              <a:t>xu</a:t>
            </a:r>
            <a:r>
              <a:rPr lang="en-US" sz="2800" b="0" smtClean="0">
                <a:solidFill>
                  <a:srgbClr val="000000"/>
                </a:solidFill>
              </a:rPr>
              <a:t> </a:t>
            </a:r>
            <a:r>
              <a:rPr lang="en-US" sz="2800" b="0" err="1" smtClean="0">
                <a:solidFill>
                  <a:srgbClr val="000000"/>
                </a:solidFill>
              </a:rPr>
              <a:t>hướng</a:t>
            </a:r>
            <a:r>
              <a:rPr lang="en-US" sz="2800" b="0" smtClean="0">
                <a:solidFill>
                  <a:srgbClr val="000000"/>
                </a:solidFill>
              </a:rPr>
              <a:t> </a:t>
            </a:r>
            <a:r>
              <a:rPr lang="en-US" sz="2800" b="0" err="1" smtClean="0">
                <a:solidFill>
                  <a:srgbClr val="000000"/>
                </a:solidFill>
              </a:rPr>
              <a:t>lấy</a:t>
            </a:r>
            <a:r>
              <a:rPr lang="en-US" sz="2800" b="0" smtClean="0">
                <a:solidFill>
                  <a:srgbClr val="000000"/>
                </a:solidFill>
              </a:rPr>
              <a:t> </a:t>
            </a:r>
            <a:r>
              <a:rPr lang="en-US" sz="2800" b="0" err="1" smtClean="0">
                <a:solidFill>
                  <a:srgbClr val="000000"/>
                </a:solidFill>
              </a:rPr>
              <a:t>số</a:t>
            </a:r>
            <a:r>
              <a:rPr lang="en-US" sz="2800" b="0" smtClean="0">
                <a:solidFill>
                  <a:srgbClr val="000000"/>
                </a:solidFill>
              </a:rPr>
              <a:t> </a:t>
            </a:r>
            <a:r>
              <a:rPr lang="en-US" sz="2800" b="0" err="1" smtClean="0">
                <a:solidFill>
                  <a:srgbClr val="000000"/>
                </a:solidFill>
              </a:rPr>
              <a:t>nguyên</a:t>
            </a:r>
            <a:r>
              <a:rPr lang="en-US" sz="2800" b="0" smtClean="0">
                <a:solidFill>
                  <a:srgbClr val="000000"/>
                </a:solidFill>
              </a:rPr>
              <a:t> </a:t>
            </a:r>
            <a:r>
              <a:rPr lang="en-US" sz="2800" b="0" err="1" smtClean="0">
                <a:solidFill>
                  <a:srgbClr val="000000"/>
                </a:solidFill>
              </a:rPr>
              <a:t>nhỏ</a:t>
            </a:r>
            <a:r>
              <a:rPr lang="en-US" sz="2800" b="0" smtClean="0">
                <a:solidFill>
                  <a:srgbClr val="000000"/>
                </a:solidFill>
              </a:rPr>
              <a:t> </a:t>
            </a:r>
            <a:r>
              <a:rPr lang="en-US" sz="2800" b="0" err="1" smtClean="0">
                <a:solidFill>
                  <a:srgbClr val="000000"/>
                </a:solidFill>
              </a:rPr>
              <a:t>hơn</a:t>
            </a:r>
            <a:r>
              <a:rPr lang="en-US" sz="2800" b="0" smtClean="0">
                <a:solidFill>
                  <a:srgbClr val="000000"/>
                </a:solidFill>
              </a:rPr>
              <a:t>.</a:t>
            </a:r>
          </a:p>
          <a:p>
            <a:pPr marL="0" indent="228600" eaLnBrk="1" hangingPunct="1">
              <a:buFont typeface="Wingdings" pitchFamily="2" charset="2"/>
              <a:buNone/>
            </a:pPr>
            <a:r>
              <a:rPr lang="en-US" sz="2800" b="0" smtClean="0">
                <a:solidFill>
                  <a:srgbClr val="000000"/>
                </a:solidFill>
              </a:rPr>
              <a:t>	</a:t>
            </a:r>
            <a:r>
              <a:rPr lang="en-US" sz="2800" b="0" err="1" smtClean="0">
                <a:solidFill>
                  <a:srgbClr val="000000"/>
                </a:solidFill>
              </a:rPr>
              <a:t>Ví</a:t>
            </a:r>
            <a:r>
              <a:rPr lang="en-US" sz="2800" b="0" smtClean="0">
                <a:solidFill>
                  <a:srgbClr val="000000"/>
                </a:solidFill>
              </a:rPr>
              <a:t> </a:t>
            </a:r>
            <a:r>
              <a:rPr lang="en-US" sz="2800" b="0" err="1" smtClean="0">
                <a:solidFill>
                  <a:srgbClr val="000000"/>
                </a:solidFill>
              </a:rPr>
              <a:t>dụ</a:t>
            </a:r>
            <a:r>
              <a:rPr lang="en-US" sz="2800" b="0" smtClean="0">
                <a:solidFill>
                  <a:srgbClr val="000000"/>
                </a:solidFill>
              </a:rPr>
              <a:t>: INT(3.5) </a:t>
            </a:r>
            <a:r>
              <a:rPr lang="en-US" sz="2800" b="0" err="1" smtClean="0">
                <a:solidFill>
                  <a:srgbClr val="000000"/>
                </a:solidFill>
              </a:rPr>
              <a:t>bằng</a:t>
            </a:r>
            <a:r>
              <a:rPr lang="en-US" sz="2800" b="0" smtClean="0">
                <a:solidFill>
                  <a:srgbClr val="000000"/>
                </a:solidFill>
              </a:rPr>
              <a:t> 3.</a:t>
            </a:r>
          </a:p>
          <a:p>
            <a:pPr marL="0" indent="228600" eaLnBrk="1" hangingPunct="1">
              <a:buFont typeface="Wingdings" pitchFamily="2" charset="2"/>
              <a:buNone/>
            </a:pPr>
            <a:r>
              <a:rPr lang="en-US" sz="2800" b="0" smtClean="0">
                <a:solidFill>
                  <a:srgbClr val="000000"/>
                </a:solidFill>
              </a:rPr>
              <a:t>		 INT(-3.5) </a:t>
            </a:r>
            <a:r>
              <a:rPr lang="en-US" sz="2800" b="0" err="1" smtClean="0">
                <a:solidFill>
                  <a:srgbClr val="000000"/>
                </a:solidFill>
              </a:rPr>
              <a:t>bằng</a:t>
            </a:r>
            <a:r>
              <a:rPr lang="en-US" sz="2800" b="0" smtClean="0">
                <a:solidFill>
                  <a:srgbClr val="000000"/>
                </a:solidFill>
              </a:rPr>
              <a:t> -4.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3200" smtClean="0"/>
              <a:t>Nhóm hàm xử lý toán học</a:t>
            </a:r>
          </a:p>
        </p:txBody>
      </p:sp>
      <p:sp>
        <p:nvSpPr>
          <p:cNvPr id="54275" name="Rectangle 3"/>
          <p:cNvSpPr>
            <a:spLocks noGrp="1" noChangeArrowheads="1"/>
          </p:cNvSpPr>
          <p:nvPr>
            <p:ph type="body" idx="1"/>
          </p:nvPr>
        </p:nvSpPr>
        <p:spPr>
          <a:xfrm>
            <a:off x="1030288" y="1163638"/>
            <a:ext cx="7885112" cy="5360987"/>
          </a:xfrm>
        </p:spPr>
        <p:txBody>
          <a:bodyPr/>
          <a:lstStyle/>
          <a:p>
            <a:pPr marL="0" indent="228600" eaLnBrk="1" hangingPunct="1">
              <a:buFont typeface="Wingdings" pitchFamily="2" charset="2"/>
              <a:buNone/>
            </a:pPr>
            <a:r>
              <a:rPr lang="en-US" sz="2800" smtClean="0">
                <a:solidFill>
                  <a:srgbClr val="00B050"/>
                </a:solidFill>
              </a:rPr>
              <a:t>a</a:t>
            </a:r>
            <a:r>
              <a:rPr lang="en-US" sz="2800" baseline="-25000" smtClean="0">
                <a:solidFill>
                  <a:srgbClr val="00B050"/>
                </a:solidFill>
              </a:rPr>
              <a:t>5</a:t>
            </a:r>
            <a:r>
              <a:rPr lang="en-US" sz="2800" smtClean="0">
                <a:solidFill>
                  <a:srgbClr val="00B050"/>
                </a:solidFill>
              </a:rPr>
              <a:t>) Hàm ROUND</a:t>
            </a:r>
          </a:p>
          <a:p>
            <a:pPr marL="0" indent="228600" eaLnBrk="1" hangingPunct="1">
              <a:buFont typeface="Wingdings" pitchFamily="2" charset="2"/>
              <a:buNone/>
            </a:pPr>
            <a:r>
              <a:rPr lang="en-US" sz="2800" smtClean="0">
                <a:solidFill>
                  <a:srgbClr val="000000"/>
                </a:solidFill>
              </a:rPr>
              <a:t>Cú pháp</a:t>
            </a:r>
            <a:r>
              <a:rPr lang="en-US" sz="2800" b="0" smtClean="0">
                <a:solidFill>
                  <a:srgbClr val="000000"/>
                </a:solidFill>
              </a:rPr>
              <a:t>: ROUND(x,n)</a:t>
            </a:r>
          </a:p>
          <a:p>
            <a:pPr marL="0" indent="228600" eaLnBrk="1" hangingPunct="1">
              <a:buFont typeface="Wingdings" pitchFamily="2" charset="2"/>
              <a:buNone/>
            </a:pPr>
            <a:r>
              <a:rPr lang="en-US" sz="2800" smtClean="0">
                <a:solidFill>
                  <a:srgbClr val="000000"/>
                </a:solidFill>
              </a:rPr>
              <a:t>Chức năng</a:t>
            </a:r>
            <a:r>
              <a:rPr lang="en-US" sz="2800" b="0" smtClean="0">
                <a:solidFill>
                  <a:srgbClr val="000000"/>
                </a:solidFill>
              </a:rPr>
              <a:t>: Trả về số x sau khi làm tròn với độ chính xác đến n số thập phân (n&gt;0). </a:t>
            </a:r>
          </a:p>
          <a:p>
            <a:pPr marL="0" indent="228600" eaLnBrk="1" hangingPunct="1">
              <a:buFont typeface="Wingdings" pitchFamily="2" charset="2"/>
              <a:buNone/>
            </a:pPr>
            <a:r>
              <a:rPr lang="en-US" sz="2800" b="0" smtClean="0">
                <a:solidFill>
                  <a:srgbClr val="000000"/>
                </a:solidFill>
              </a:rPr>
              <a:t>n=0  làm tròn hàng đơn vị.</a:t>
            </a:r>
          </a:p>
          <a:p>
            <a:pPr marL="0" indent="228600" eaLnBrk="1" hangingPunct="1">
              <a:buFont typeface="Wingdings" pitchFamily="2" charset="2"/>
              <a:buNone/>
            </a:pPr>
            <a:r>
              <a:rPr lang="en-US" sz="2800" b="0" smtClean="0">
                <a:solidFill>
                  <a:srgbClr val="000000"/>
                </a:solidFill>
              </a:rPr>
              <a:t>n=-1 làm tròn hàng chục...</a:t>
            </a:r>
          </a:p>
          <a:p>
            <a:pPr marL="0" indent="228600" eaLnBrk="1" hangingPunct="1">
              <a:buFont typeface="Wingdings" pitchFamily="2" charset="2"/>
              <a:buNone/>
            </a:pPr>
            <a:r>
              <a:rPr lang="en-US" sz="2800" b="0" smtClean="0">
                <a:solidFill>
                  <a:srgbClr val="000000"/>
                </a:solidFill>
              </a:rPr>
              <a:t>	Ví dụ: ROUND(3.547,2) bằng 3.55.</a:t>
            </a:r>
          </a:p>
          <a:p>
            <a:pPr marL="0" indent="228600" eaLnBrk="1" hangingPunct="1">
              <a:buFont typeface="Wingdings" pitchFamily="2" charset="2"/>
              <a:buNone/>
            </a:pPr>
            <a:r>
              <a:rPr lang="en-US" sz="2800" b="0" smtClean="0">
                <a:solidFill>
                  <a:srgbClr val="000000"/>
                </a:solidFill>
              </a:rPr>
              <a:t>                 ROUND(14624.47,-2) bằng 14600 (làm tròn hàng trăm).</a:t>
            </a:r>
            <a:r>
              <a:rPr lang="en-US"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3600" smtClean="0">
                <a:solidFill>
                  <a:srgbClr val="FF0000"/>
                </a:solidFill>
              </a:rPr>
              <a:t>Sử dụng hàm trong Excel</a:t>
            </a:r>
          </a:p>
        </p:txBody>
      </p:sp>
      <p:sp>
        <p:nvSpPr>
          <p:cNvPr id="55299"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600" smtClean="0">
                <a:solidFill>
                  <a:schemeClr val="tx2"/>
                </a:solidFill>
              </a:rPr>
              <a:t>b)Nhóm hàm thống kê</a:t>
            </a:r>
          </a:p>
          <a:p>
            <a:pPr marL="0" indent="0" eaLnBrk="1" hangingPunct="1">
              <a:buFont typeface="Wingdings" pitchFamily="2" charset="2"/>
              <a:buNone/>
            </a:pPr>
            <a:r>
              <a:rPr lang="en-US" sz="2600" smtClean="0">
                <a:solidFill>
                  <a:srgbClr val="00B050"/>
                </a:solidFill>
              </a:rPr>
              <a:t>   b</a:t>
            </a:r>
            <a:r>
              <a:rPr lang="en-US" sz="2600" baseline="-25000" smtClean="0">
                <a:solidFill>
                  <a:srgbClr val="00B050"/>
                </a:solidFill>
              </a:rPr>
              <a:t>1</a:t>
            </a:r>
            <a:r>
              <a:rPr lang="en-US" sz="2600" smtClean="0">
                <a:solidFill>
                  <a:srgbClr val="00B050"/>
                </a:solidFill>
              </a:rPr>
              <a:t>) Hàm AVERAGE</a:t>
            </a:r>
          </a:p>
          <a:p>
            <a:pPr marL="0" indent="0" eaLnBrk="1" hangingPunct="1">
              <a:buFont typeface="Wingdings" pitchFamily="2" charset="2"/>
              <a:buNone/>
            </a:pPr>
            <a:r>
              <a:rPr lang="en-US" sz="2600" smtClean="0">
                <a:solidFill>
                  <a:srgbClr val="000000"/>
                </a:solidFill>
              </a:rPr>
              <a:t>Cú pháp</a:t>
            </a:r>
            <a:r>
              <a:rPr lang="en-US" sz="2600" b="0" smtClean="0">
                <a:solidFill>
                  <a:srgbClr val="000000"/>
                </a:solidFill>
              </a:rPr>
              <a:t>: AVERAGE(number1,number2,...)</a:t>
            </a:r>
          </a:p>
          <a:p>
            <a:pPr marL="0" indent="0" eaLnBrk="1" hangingPunct="1">
              <a:buFont typeface="Wingdings" pitchFamily="2" charset="2"/>
              <a:buNone/>
            </a:pPr>
            <a:r>
              <a:rPr lang="en-US" sz="2600" smtClean="0">
                <a:solidFill>
                  <a:srgbClr val="000000"/>
                </a:solidFill>
              </a:rPr>
              <a:t>Chức năng</a:t>
            </a:r>
            <a:r>
              <a:rPr lang="en-US" sz="2600" b="0" smtClean="0">
                <a:solidFill>
                  <a:srgbClr val="000000"/>
                </a:solidFill>
              </a:rPr>
              <a:t>: Tính trung bình cộng của number1, number2,...</a:t>
            </a:r>
            <a:endParaRPr lang="en-US" sz="2600" b="0" i="1" smtClean="0">
              <a:solidFill>
                <a:srgbClr val="000000"/>
              </a:solidFill>
            </a:endParaRPr>
          </a:p>
          <a:p>
            <a:pPr marL="0" indent="0" eaLnBrk="1" hangingPunct="1">
              <a:buFont typeface="Wingdings" pitchFamily="2" charset="2"/>
              <a:buNone/>
            </a:pPr>
            <a:r>
              <a:rPr lang="en-US" sz="2600" smtClean="0">
                <a:solidFill>
                  <a:srgbClr val="FF0000"/>
                </a:solidFill>
              </a:rPr>
              <a:t>Chú ý: </a:t>
            </a:r>
            <a:r>
              <a:rPr lang="en-US" sz="2600" b="0" smtClean="0">
                <a:solidFill>
                  <a:srgbClr val="000000"/>
                </a:solidFill>
              </a:rPr>
              <a:t>Nếu địa chỉ ô nằm trong đối số chứa kiểu ký tự, giá trị logic hoặc là các ô trống thì các giá trị này được bỏ qua. Tuy nhiên các ô chứa giá trị bằng 0 đều được tính.</a:t>
            </a:r>
          </a:p>
          <a:p>
            <a:pPr marL="0" indent="0" eaLnBrk="1" hangingPunct="1">
              <a:buFont typeface="Wingdings" pitchFamily="2" charset="2"/>
              <a:buNone/>
            </a:pPr>
            <a:r>
              <a:rPr lang="en-US" sz="2600" b="0" smtClean="0">
                <a:solidFill>
                  <a:srgbClr val="000000"/>
                </a:solidFill>
              </a:rPr>
              <a:t>Ví dụ: Nếu A1:A4 chứa các số 1,3,5,7 thì  AVERAGE(A1:A4) bằng 4. </a:t>
            </a:r>
          </a:p>
          <a:p>
            <a:pPr marL="0" indent="0" eaLnBrk="1" hangingPunct="1">
              <a:buFont typeface="Wingdings" pitchFamily="2" charset="2"/>
              <a:buNone/>
            </a:pPr>
            <a:endParaRPr lang="en-US" sz="2600" b="0"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3200" smtClean="0"/>
              <a:t>Nhóm hàm thống kê</a:t>
            </a:r>
          </a:p>
        </p:txBody>
      </p:sp>
      <p:sp>
        <p:nvSpPr>
          <p:cNvPr id="56323" name="Rectangle 3"/>
          <p:cNvSpPr>
            <a:spLocks noGrp="1" noChangeArrowheads="1"/>
          </p:cNvSpPr>
          <p:nvPr>
            <p:ph type="body" idx="1"/>
          </p:nvPr>
        </p:nvSpPr>
        <p:spPr>
          <a:xfrm>
            <a:off x="1030288" y="1163638"/>
            <a:ext cx="7885112" cy="5360987"/>
          </a:xfrm>
        </p:spPr>
        <p:txBody>
          <a:bodyPr/>
          <a:lstStyle/>
          <a:p>
            <a:pPr marL="0" indent="228600" eaLnBrk="1" hangingPunct="1">
              <a:buFont typeface="Wingdings" pitchFamily="2" charset="2"/>
              <a:buNone/>
            </a:pPr>
            <a:r>
              <a:rPr lang="en-US" sz="2600" smtClean="0">
                <a:solidFill>
                  <a:srgbClr val="FF0000"/>
                </a:solidFill>
              </a:rPr>
              <a:t>b</a:t>
            </a:r>
            <a:r>
              <a:rPr lang="en-US" sz="2600" baseline="-25000" smtClean="0">
                <a:solidFill>
                  <a:srgbClr val="FF0000"/>
                </a:solidFill>
              </a:rPr>
              <a:t>2</a:t>
            </a:r>
            <a:r>
              <a:rPr lang="en-US" sz="2600" smtClean="0">
                <a:solidFill>
                  <a:srgbClr val="FF0000"/>
                </a:solidFill>
              </a:rPr>
              <a:t>) Hàm COUNT</a:t>
            </a:r>
          </a:p>
          <a:p>
            <a:pPr marL="0" indent="228600" eaLnBrk="1" hangingPunct="1">
              <a:buFont typeface="Wingdings" pitchFamily="2" charset="2"/>
              <a:buNone/>
            </a:pPr>
            <a:r>
              <a:rPr lang="en-US" sz="2600" smtClean="0">
                <a:solidFill>
                  <a:srgbClr val="000000"/>
                </a:solidFill>
              </a:rPr>
              <a:t>Cú pháp: </a:t>
            </a:r>
            <a:r>
              <a:rPr lang="en-US" sz="2600" b="0" smtClean="0">
                <a:solidFill>
                  <a:srgbClr val="000000"/>
                </a:solidFill>
              </a:rPr>
              <a:t>COUNT(value1, value2,...)</a:t>
            </a:r>
            <a:endParaRPr lang="en-US" sz="2600" smtClean="0">
              <a:solidFill>
                <a:srgbClr val="000000"/>
              </a:solidFill>
            </a:endParaRPr>
          </a:p>
          <a:p>
            <a:pPr marL="0" indent="228600" eaLnBrk="1" hangingPunct="1">
              <a:buFont typeface="Wingdings" pitchFamily="2" charset="2"/>
              <a:buNone/>
            </a:pPr>
            <a:r>
              <a:rPr lang="en-US" sz="2600" smtClean="0">
                <a:solidFill>
                  <a:srgbClr val="000000"/>
                </a:solidFill>
              </a:rPr>
              <a:t>Chức năng:</a:t>
            </a:r>
            <a:r>
              <a:rPr lang="en-US" sz="2600" b="0" smtClean="0">
                <a:solidFill>
                  <a:srgbClr val="000000"/>
                </a:solidFill>
              </a:rPr>
              <a:t> Trả về số lượng các ô có kiểu số trong các đối số.</a:t>
            </a:r>
            <a:endParaRPr lang="en-US" sz="2600" smtClean="0">
              <a:solidFill>
                <a:srgbClr val="000000"/>
              </a:solidFill>
            </a:endParaRPr>
          </a:p>
          <a:p>
            <a:pPr marL="0" indent="228600" eaLnBrk="1" hangingPunct="1">
              <a:buFont typeface="Wingdings" pitchFamily="2" charset="2"/>
              <a:buNone/>
            </a:pPr>
            <a:r>
              <a:rPr lang="en-US" sz="2600" smtClean="0">
                <a:solidFill>
                  <a:srgbClr val="000000"/>
                </a:solidFill>
              </a:rPr>
              <a:t>Ví dụ: </a:t>
            </a:r>
            <a:r>
              <a:rPr lang="en-US" sz="2600" b="0" smtClean="0">
                <a:solidFill>
                  <a:srgbClr val="000000"/>
                </a:solidFill>
              </a:rPr>
              <a:t>Nếu A1:A4 chứa các dữ liệu là 1, "test", 5, 7 thì COUNT(A1:A4) bằng 3.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3200" smtClean="0"/>
              <a:t>Nhóm hàm thống kê</a:t>
            </a:r>
          </a:p>
        </p:txBody>
      </p:sp>
      <p:sp>
        <p:nvSpPr>
          <p:cNvPr id="57347" name="Rectangle 3"/>
          <p:cNvSpPr>
            <a:spLocks noGrp="1" noChangeArrowheads="1"/>
          </p:cNvSpPr>
          <p:nvPr>
            <p:ph type="body" idx="1"/>
          </p:nvPr>
        </p:nvSpPr>
        <p:spPr>
          <a:xfrm>
            <a:off x="1030288" y="1163638"/>
            <a:ext cx="7885112" cy="5360987"/>
          </a:xfrm>
        </p:spPr>
        <p:txBody>
          <a:bodyPr/>
          <a:lstStyle/>
          <a:p>
            <a:pPr marL="0" indent="228600" eaLnBrk="1" hangingPunct="1">
              <a:buFont typeface="Wingdings" pitchFamily="2" charset="2"/>
              <a:buNone/>
            </a:pPr>
            <a:r>
              <a:rPr lang="en-US" sz="2600" smtClean="0">
                <a:solidFill>
                  <a:srgbClr val="FF0000"/>
                </a:solidFill>
              </a:rPr>
              <a:t>b</a:t>
            </a:r>
            <a:r>
              <a:rPr lang="en-US" sz="2600" baseline="-25000" smtClean="0">
                <a:solidFill>
                  <a:srgbClr val="FF0000"/>
                </a:solidFill>
              </a:rPr>
              <a:t>3</a:t>
            </a:r>
            <a:r>
              <a:rPr lang="en-US" sz="2600" smtClean="0">
                <a:solidFill>
                  <a:srgbClr val="FF0000"/>
                </a:solidFill>
              </a:rPr>
              <a:t>) Hàm COUNTIF</a:t>
            </a:r>
          </a:p>
          <a:p>
            <a:pPr marL="0" indent="228600" eaLnBrk="1" hangingPunct="1">
              <a:buFont typeface="Wingdings" pitchFamily="2" charset="2"/>
              <a:buNone/>
            </a:pPr>
            <a:r>
              <a:rPr lang="en-US" sz="2600" smtClean="0">
                <a:solidFill>
                  <a:srgbClr val="000000"/>
                </a:solidFill>
              </a:rPr>
              <a:t>Cú pháp</a:t>
            </a:r>
            <a:r>
              <a:rPr lang="en-US" sz="2600" b="0" smtClean="0">
                <a:solidFill>
                  <a:srgbClr val="000000"/>
                </a:solidFill>
              </a:rPr>
              <a:t>: COUNTIF(vùng địa chỉ, điều kiện)</a:t>
            </a:r>
          </a:p>
          <a:p>
            <a:pPr marL="0" indent="228600" eaLnBrk="1" hangingPunct="1">
              <a:buFont typeface="Wingdings" pitchFamily="2" charset="2"/>
              <a:buNone/>
            </a:pPr>
            <a:r>
              <a:rPr lang="en-US" sz="2600" smtClean="0">
                <a:solidFill>
                  <a:srgbClr val="000000"/>
                </a:solidFill>
              </a:rPr>
              <a:t>Chức năng</a:t>
            </a:r>
            <a:r>
              <a:rPr lang="en-US" sz="2600" b="0" smtClean="0">
                <a:solidFill>
                  <a:srgbClr val="000000"/>
                </a:solidFill>
              </a:rPr>
              <a:t>: Trả về số lượng các ô trong vùng địa chỉ thỏa mãn điều kiện.</a:t>
            </a:r>
            <a:endParaRPr lang="en-US" sz="2600" b="0" i="1" smtClean="0">
              <a:solidFill>
                <a:srgbClr val="000000"/>
              </a:solidFill>
            </a:endParaRPr>
          </a:p>
          <a:p>
            <a:pPr marL="0" indent="228600" eaLnBrk="1" hangingPunct="1">
              <a:buFont typeface="Wingdings" pitchFamily="2" charset="2"/>
              <a:buNone/>
            </a:pPr>
            <a:r>
              <a:rPr lang="en-US" sz="2600" smtClean="0">
                <a:solidFill>
                  <a:srgbClr val="FF0000"/>
                </a:solidFill>
              </a:rPr>
              <a:t>Chú ý: </a:t>
            </a:r>
            <a:r>
              <a:rPr lang="en-US" sz="2600" b="0" smtClean="0">
                <a:solidFill>
                  <a:srgbClr val="000000"/>
                </a:solidFill>
              </a:rPr>
              <a:t>điều kiện phải đặt trong cặp dấu nháy kép "..."</a:t>
            </a:r>
          </a:p>
          <a:p>
            <a:pPr marL="0" indent="228600" eaLnBrk="1" hangingPunct="1">
              <a:buFont typeface="Wingdings" pitchFamily="2" charset="2"/>
              <a:buNone/>
            </a:pPr>
            <a:r>
              <a:rPr lang="en-US" sz="2600" b="0" smtClean="0">
                <a:solidFill>
                  <a:srgbClr val="000000"/>
                </a:solidFill>
              </a:rPr>
              <a:t>Ví dụ: Nếu A1:A4 chứa các dữ liệu là 1, 3, 5, 7 thì COUNTIF(A1:A4,"&gt;4") bằng 2.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Các khái niệm liên quan</a:t>
            </a:r>
          </a:p>
        </p:txBody>
      </p:sp>
      <p:sp>
        <p:nvSpPr>
          <p:cNvPr id="245763" name="Rectangle 3"/>
          <p:cNvSpPr>
            <a:spLocks noGrp="1" noChangeArrowheads="1"/>
          </p:cNvSpPr>
          <p:nvPr>
            <p:ph type="body" idx="1"/>
          </p:nvPr>
        </p:nvSpPr>
        <p:spPr>
          <a:xfrm>
            <a:off x="1030288" y="1163638"/>
            <a:ext cx="7885112" cy="5360987"/>
          </a:xfrm>
        </p:spPr>
        <p:txBody>
          <a:bodyPr/>
          <a:lstStyle/>
          <a:p>
            <a:pPr marL="0" indent="0" algn="just" eaLnBrk="1" hangingPunct="1">
              <a:lnSpc>
                <a:spcPct val="80000"/>
              </a:lnSpc>
              <a:buFont typeface="Wingdings" pitchFamily="2" charset="2"/>
              <a:buNone/>
              <a:defRPr/>
            </a:pPr>
            <a:r>
              <a:rPr lang="en-US" sz="2600" smtClean="0">
                <a:solidFill>
                  <a:srgbClr val="FF0000"/>
                </a:solidFill>
              </a:rPr>
              <a:t>b. Địa chỉ ô</a:t>
            </a:r>
          </a:p>
          <a:p>
            <a:pPr marL="0" indent="342900" algn="just" eaLnBrk="1" hangingPunct="1">
              <a:lnSpc>
                <a:spcPct val="80000"/>
              </a:lnSpc>
              <a:buFont typeface="Wingdings" pitchFamily="2" charset="2"/>
              <a:buNone/>
              <a:defRPr/>
            </a:pPr>
            <a:r>
              <a:rPr lang="en-US" sz="2600" b="0" smtClean="0">
                <a:solidFill>
                  <a:srgbClr val="000000"/>
                </a:solidFill>
              </a:rPr>
              <a:t>Ta có thể lấy giá trị của các ô trong bảng tính để tính toán trong công thức bằng cách tham chiếu địa chỉ ô</a:t>
            </a:r>
            <a:endParaRPr lang="en-US" sz="2600" smtClean="0">
              <a:solidFill>
                <a:srgbClr val="000000"/>
              </a:solidFill>
            </a:endParaRPr>
          </a:p>
          <a:p>
            <a:pPr marL="0" indent="0" algn="just" eaLnBrk="1" hangingPunct="1">
              <a:lnSpc>
                <a:spcPct val="80000"/>
              </a:lnSpc>
              <a:buFont typeface="Wingdings" pitchFamily="2" charset="2"/>
              <a:buNone/>
              <a:defRPr/>
            </a:pPr>
            <a:r>
              <a:rPr lang="en-US" sz="2600" b="0" smtClean="0">
                <a:solidFill>
                  <a:srgbClr val="FF0000"/>
                </a:solidFill>
              </a:rPr>
              <a:t>- </a:t>
            </a:r>
            <a:r>
              <a:rPr lang="en-US" sz="2600" i="1" smtClean="0">
                <a:solidFill>
                  <a:srgbClr val="FF0000"/>
                </a:solidFill>
              </a:rPr>
              <a:t>Địa chỉ tương đối</a:t>
            </a:r>
            <a:r>
              <a:rPr lang="en-US" sz="2600" smtClean="0">
                <a:solidFill>
                  <a:srgbClr val="FF0000"/>
                </a:solidFill>
              </a:rPr>
              <a:t>:</a:t>
            </a:r>
            <a:r>
              <a:rPr lang="en-US" sz="2600" b="0" smtClean="0">
                <a:solidFill>
                  <a:srgbClr val="FF0000"/>
                </a:solidFill>
              </a:rPr>
              <a:t> </a:t>
            </a:r>
            <a:r>
              <a:rPr lang="en-US" sz="2600" b="0" smtClean="0">
                <a:solidFill>
                  <a:srgbClr val="000000"/>
                </a:solidFill>
              </a:rPr>
              <a:t>là địa chỉ có dạng &lt;CỘT DÒNG&gt; ví dụ B9, C5. Khi sao chép đến vùng đích thì địa chỉ tham chiếu vùng đích sẽ thay đổi tịnh tiến theo.</a:t>
            </a:r>
          </a:p>
          <a:p>
            <a:pPr marL="0" indent="0" algn="just" eaLnBrk="1" hangingPunct="1">
              <a:lnSpc>
                <a:spcPct val="80000"/>
              </a:lnSpc>
              <a:buFont typeface="Wingdings" pitchFamily="2" charset="2"/>
              <a:buNone/>
              <a:defRPr/>
            </a:pPr>
            <a:r>
              <a:rPr lang="en-US" sz="2600" b="0" smtClean="0">
                <a:solidFill>
                  <a:srgbClr val="FF0000"/>
                </a:solidFill>
              </a:rPr>
              <a:t>- </a:t>
            </a:r>
            <a:r>
              <a:rPr lang="en-US" sz="2600" i="1" smtClean="0">
                <a:solidFill>
                  <a:srgbClr val="FF0000"/>
                </a:solidFill>
              </a:rPr>
              <a:t>Địa chỉ tuyệt đối</a:t>
            </a:r>
            <a:r>
              <a:rPr lang="en-US" sz="2600" smtClean="0">
                <a:solidFill>
                  <a:srgbClr val="FF0000"/>
                </a:solidFill>
              </a:rPr>
              <a:t>:</a:t>
            </a:r>
            <a:r>
              <a:rPr lang="en-US" sz="2600" b="0" smtClean="0">
                <a:solidFill>
                  <a:srgbClr val="000000"/>
                </a:solidFill>
              </a:rPr>
              <a:t> là địa chỉ có dạng &lt;$CỘT $DÒNG&gt; ví dụ $B$9, $C$5. Khi sao chép đến vùng đích thì vẫn giữ nguyên địa chỉ ban đầu.</a:t>
            </a:r>
          </a:p>
          <a:p>
            <a:pPr marL="0" indent="0" algn="just" eaLnBrk="1" hangingPunct="1">
              <a:lnSpc>
                <a:spcPct val="80000"/>
              </a:lnSpc>
              <a:buFont typeface="Wingdings" pitchFamily="2" charset="2"/>
              <a:buNone/>
              <a:defRPr/>
            </a:pPr>
            <a:r>
              <a:rPr lang="en-US" sz="2600" b="0" smtClean="0">
                <a:solidFill>
                  <a:srgbClr val="FF0000"/>
                </a:solidFill>
              </a:rPr>
              <a:t>- </a:t>
            </a:r>
            <a:r>
              <a:rPr lang="en-US" sz="2600" i="1" smtClean="0">
                <a:solidFill>
                  <a:srgbClr val="FF0000"/>
                </a:solidFill>
              </a:rPr>
              <a:t>Địa chỉ hỗn hợp</a:t>
            </a:r>
            <a:r>
              <a:rPr lang="en-US" sz="2600" smtClean="0">
                <a:solidFill>
                  <a:srgbClr val="FF0000"/>
                </a:solidFill>
              </a:rPr>
              <a:t>:</a:t>
            </a:r>
            <a:r>
              <a:rPr lang="en-US" sz="2600" b="0" smtClean="0">
                <a:solidFill>
                  <a:srgbClr val="FF0000"/>
                </a:solidFill>
              </a:rPr>
              <a:t> </a:t>
            </a:r>
            <a:r>
              <a:rPr lang="en-US" sz="2600" b="0" smtClean="0">
                <a:solidFill>
                  <a:srgbClr val="000000"/>
                </a:solidFill>
              </a:rPr>
              <a:t>là địa chỉ có dạng &lt;$CỘT DÒNG&gt; hoặc &lt;CỘT $DÒNG&gt; ví dụ $B5, B$5. Khi sao chép đến vùng đích thì địa chỉ tham chiếu vùng đích sẽ thay đổi những thành phần không có $.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z="3200" smtClean="0"/>
              <a:t>Nhóm hàm thống kê</a:t>
            </a:r>
          </a:p>
        </p:txBody>
      </p:sp>
      <p:sp>
        <p:nvSpPr>
          <p:cNvPr id="58371" name="Rectangle 3"/>
          <p:cNvSpPr>
            <a:spLocks noGrp="1" noChangeArrowheads="1"/>
          </p:cNvSpPr>
          <p:nvPr>
            <p:ph type="body" idx="1"/>
          </p:nvPr>
        </p:nvSpPr>
        <p:spPr>
          <a:xfrm>
            <a:off x="1030288" y="1163638"/>
            <a:ext cx="8113712" cy="5360987"/>
          </a:xfrm>
        </p:spPr>
        <p:txBody>
          <a:bodyPr/>
          <a:lstStyle/>
          <a:p>
            <a:pPr marL="0" indent="228600" eaLnBrk="1" hangingPunct="1">
              <a:buFont typeface="Wingdings" pitchFamily="2" charset="2"/>
              <a:buNone/>
            </a:pPr>
            <a:r>
              <a:rPr lang="en-US" sz="2600" smtClean="0">
                <a:solidFill>
                  <a:srgbClr val="FF0000"/>
                </a:solidFill>
              </a:rPr>
              <a:t>b</a:t>
            </a:r>
            <a:r>
              <a:rPr lang="en-US" sz="2600" baseline="-25000" smtClean="0">
                <a:solidFill>
                  <a:srgbClr val="FF0000"/>
                </a:solidFill>
              </a:rPr>
              <a:t>4</a:t>
            </a:r>
            <a:r>
              <a:rPr lang="en-US" sz="2600" smtClean="0">
                <a:solidFill>
                  <a:srgbClr val="FF0000"/>
                </a:solidFill>
              </a:rPr>
              <a:t>) Hàm SUM</a:t>
            </a:r>
          </a:p>
          <a:p>
            <a:pPr marL="0" indent="228600" eaLnBrk="1" hangingPunct="1">
              <a:buFont typeface="Wingdings" pitchFamily="2" charset="2"/>
              <a:buNone/>
            </a:pPr>
            <a:r>
              <a:rPr lang="en-US" sz="2600" smtClean="0">
                <a:solidFill>
                  <a:srgbClr val="000000"/>
                </a:solidFill>
              </a:rPr>
              <a:t>Cú pháp</a:t>
            </a:r>
            <a:r>
              <a:rPr lang="en-US" sz="2600" b="0" smtClean="0">
                <a:solidFill>
                  <a:srgbClr val="000000"/>
                </a:solidFill>
              </a:rPr>
              <a:t>:  SUM(n1,n2,...)</a:t>
            </a:r>
          </a:p>
          <a:p>
            <a:pPr marL="0" indent="228600" eaLnBrk="1" hangingPunct="1">
              <a:buFont typeface="Wingdings" pitchFamily="2" charset="2"/>
              <a:buNone/>
            </a:pPr>
            <a:r>
              <a:rPr lang="en-US" sz="2600" smtClean="0">
                <a:solidFill>
                  <a:srgbClr val="000000"/>
                </a:solidFill>
              </a:rPr>
              <a:t>Chức năng</a:t>
            </a:r>
            <a:r>
              <a:rPr lang="en-US" sz="2600" b="0" smtClean="0">
                <a:solidFill>
                  <a:srgbClr val="000000"/>
                </a:solidFill>
              </a:rPr>
              <a:t>: Trả về tổng của các đối số n1, n2...</a:t>
            </a:r>
          </a:p>
          <a:p>
            <a:pPr marL="0" indent="228600" eaLnBrk="1" hangingPunct="1">
              <a:buFont typeface="Wingdings" pitchFamily="2" charset="2"/>
              <a:buNone/>
            </a:pPr>
            <a:r>
              <a:rPr lang="en-US" sz="2600" b="0" smtClean="0">
                <a:solidFill>
                  <a:srgbClr val="000000"/>
                </a:solidFill>
              </a:rPr>
              <a:t>Ta cũng có thể đưa vào đây địa chỉ của vùng dữ liệu cần tính tổng.</a:t>
            </a:r>
          </a:p>
          <a:p>
            <a:pPr marL="0" indent="228600" eaLnBrk="1" hangingPunct="1">
              <a:buFont typeface="Wingdings" pitchFamily="2" charset="2"/>
              <a:buNone/>
            </a:pPr>
            <a:r>
              <a:rPr lang="en-US" sz="2600" b="0" smtClean="0">
                <a:solidFill>
                  <a:srgbClr val="000000"/>
                </a:solidFill>
              </a:rPr>
              <a:t>Ví dụ: SUM(3,5) bằng 8.</a:t>
            </a:r>
          </a:p>
          <a:p>
            <a:pPr marL="0" indent="228600" eaLnBrk="1" hangingPunct="1">
              <a:buFont typeface="Wingdings" pitchFamily="2" charset="2"/>
              <a:buNone/>
            </a:pPr>
            <a:r>
              <a:rPr lang="en-US" sz="2600" b="0" smtClean="0">
                <a:solidFill>
                  <a:srgbClr val="000000"/>
                </a:solidFill>
              </a:rPr>
              <a:t>	   SUM(A1:A5) sẽ trả về tổng giá trị của các ô từ A1 đến A5.</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3200" smtClean="0"/>
              <a:t>Nhóm hàm thống kê</a:t>
            </a:r>
          </a:p>
        </p:txBody>
      </p:sp>
      <p:sp>
        <p:nvSpPr>
          <p:cNvPr id="59395" name="Rectangle 3"/>
          <p:cNvSpPr>
            <a:spLocks noGrp="1" noChangeArrowheads="1"/>
          </p:cNvSpPr>
          <p:nvPr>
            <p:ph type="body" idx="1"/>
          </p:nvPr>
        </p:nvSpPr>
        <p:spPr>
          <a:xfrm>
            <a:off x="1030288" y="1163638"/>
            <a:ext cx="7808912" cy="5360987"/>
          </a:xfrm>
        </p:spPr>
        <p:txBody>
          <a:bodyPr/>
          <a:lstStyle/>
          <a:p>
            <a:pPr marL="0" indent="228600" algn="just" eaLnBrk="1" hangingPunct="1">
              <a:buFont typeface="Wingdings" pitchFamily="2" charset="2"/>
              <a:buNone/>
            </a:pPr>
            <a:r>
              <a:rPr lang="en-US" sz="2600" smtClean="0">
                <a:solidFill>
                  <a:srgbClr val="FF0000"/>
                </a:solidFill>
              </a:rPr>
              <a:t>b</a:t>
            </a:r>
            <a:r>
              <a:rPr lang="en-US" sz="2600" baseline="-25000" smtClean="0">
                <a:solidFill>
                  <a:srgbClr val="FF0000"/>
                </a:solidFill>
              </a:rPr>
              <a:t>5</a:t>
            </a:r>
            <a:r>
              <a:rPr lang="en-US" sz="2600" smtClean="0">
                <a:solidFill>
                  <a:srgbClr val="FF0000"/>
                </a:solidFill>
              </a:rPr>
              <a:t>) Hàm SUMIF</a:t>
            </a:r>
          </a:p>
          <a:p>
            <a:pPr marL="0" indent="228600" algn="just" eaLnBrk="1" hangingPunct="1">
              <a:buFont typeface="Wingdings" pitchFamily="2" charset="2"/>
              <a:buNone/>
            </a:pPr>
            <a:r>
              <a:rPr lang="en-US" sz="2600" smtClean="0">
                <a:solidFill>
                  <a:srgbClr val="000000"/>
                </a:solidFill>
              </a:rPr>
              <a:t>Cú pháp</a:t>
            </a:r>
            <a:r>
              <a:rPr lang="en-US" sz="2600" b="0" smtClean="0">
                <a:solidFill>
                  <a:srgbClr val="000000"/>
                </a:solidFill>
              </a:rPr>
              <a:t>: SUMIF(vùng địa chỉ 1,điều kiện,vùng địa chỉ 2)</a:t>
            </a:r>
          </a:p>
          <a:p>
            <a:pPr marL="0" indent="228600" algn="just" eaLnBrk="1" hangingPunct="1">
              <a:buFont typeface="Wingdings" pitchFamily="2" charset="2"/>
              <a:buNone/>
            </a:pPr>
            <a:r>
              <a:rPr lang="en-US" sz="2600" smtClean="0">
                <a:solidFill>
                  <a:srgbClr val="000000"/>
                </a:solidFill>
              </a:rPr>
              <a:t>Chức năng</a:t>
            </a:r>
            <a:r>
              <a:rPr lang="en-US" sz="2600" b="0" smtClean="0">
                <a:solidFill>
                  <a:srgbClr val="000000"/>
                </a:solidFill>
              </a:rPr>
              <a:t>: Trả về tổng của các số thỏa mãn điều kiện.</a:t>
            </a:r>
          </a:p>
          <a:p>
            <a:pPr marL="0" indent="228600" algn="just" eaLnBrk="1" hangingPunct="1">
              <a:buFont typeface="Wingdings" pitchFamily="2" charset="2"/>
              <a:buNone/>
            </a:pPr>
            <a:r>
              <a:rPr lang="en-US" sz="2600" b="0" smtClean="0">
                <a:solidFill>
                  <a:srgbClr val="000000"/>
                </a:solidFill>
              </a:rPr>
              <a:t>Nếu các ô trong vùng địa chỉ 1 thoả mãn điều kiện, hàm sẽ trả về tổng các ô tương ứng trong vùng địa chỉ 2.</a:t>
            </a:r>
            <a:endParaRPr lang="en-US" sz="2600" b="0" i="1" smtClean="0">
              <a:solidFill>
                <a:srgbClr val="000000"/>
              </a:solidFill>
            </a:endParaRPr>
          </a:p>
          <a:p>
            <a:pPr marL="0" indent="228600" algn="just" eaLnBrk="1" hangingPunct="1">
              <a:buFont typeface="Wingdings" pitchFamily="2" charset="2"/>
              <a:buNone/>
            </a:pPr>
            <a:r>
              <a:rPr lang="en-US" sz="2600" b="0" i="1" smtClean="0">
                <a:solidFill>
                  <a:srgbClr val="000000"/>
                </a:solidFill>
              </a:rPr>
              <a:t>Chú ý:</a:t>
            </a:r>
            <a:r>
              <a:rPr lang="en-US" sz="2600" b="0" smtClean="0">
                <a:solidFill>
                  <a:srgbClr val="000000"/>
                </a:solidFill>
              </a:rPr>
              <a:t> điều kiện phải đặt trong cặp dấu nháy kép "...".</a:t>
            </a:r>
          </a:p>
          <a:p>
            <a:pPr marL="0" indent="228600" algn="just" eaLnBrk="1" hangingPunct="1">
              <a:buFont typeface="Wingdings" pitchFamily="2" charset="2"/>
              <a:buNone/>
            </a:pPr>
            <a:r>
              <a:rPr lang="en-US" sz="2600" b="0" smtClean="0">
                <a:solidFill>
                  <a:srgbClr val="000000"/>
                </a:solidFill>
              </a:rPr>
              <a:t>Ví dụ: Giả sử có các dữ liệu ở địa chỉ sau: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200" smtClean="0"/>
              <a:t>Hàm SUMIF</a:t>
            </a:r>
          </a:p>
        </p:txBody>
      </p:sp>
      <p:graphicFrame>
        <p:nvGraphicFramePr>
          <p:cNvPr id="363605" name="Group 85"/>
          <p:cNvGraphicFramePr>
            <a:graphicFrameLocks noGrp="1"/>
          </p:cNvGraphicFramePr>
          <p:nvPr>
            <p:ph idx="1"/>
          </p:nvPr>
        </p:nvGraphicFramePr>
        <p:xfrm>
          <a:off x="2209800" y="1295400"/>
          <a:ext cx="4989513" cy="2638426"/>
        </p:xfrm>
        <a:graphic>
          <a:graphicData uri="http://schemas.openxmlformats.org/drawingml/2006/table">
            <a:tbl>
              <a:tblPr/>
              <a:tblGrid>
                <a:gridCol w="930275"/>
                <a:gridCol w="2028825"/>
                <a:gridCol w="2030413"/>
              </a:tblGrid>
              <a:tr h="1020763">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800" b="1" i="0" u="none" strike="noStrike" cap="none" normalizeH="0" baseline="0" smtClean="0">
                        <a:ln>
                          <a:noFill/>
                        </a:ln>
                        <a:solidFill>
                          <a:schemeClr val="accent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B</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539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1</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81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2</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97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3</a:t>
                      </a:r>
                      <a:endParaRPr kumimoji="0" lang="en-US" sz="28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0441" name="Text Box 86"/>
          <p:cNvSpPr txBox="1">
            <a:spLocks noChangeArrowheads="1"/>
          </p:cNvSpPr>
          <p:nvPr/>
        </p:nvSpPr>
        <p:spPr bwMode="auto">
          <a:xfrm>
            <a:off x="2133600" y="4419600"/>
            <a:ext cx="632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a:solidFill>
                  <a:srgbClr val="000000"/>
                </a:solidFill>
              </a:rPr>
              <a:t>SUMIF(A1:A3,"&gt;=6",B1:B3) bằng 8.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200" smtClean="0"/>
              <a:t>Nhóm hàm thống kê</a:t>
            </a:r>
          </a:p>
        </p:txBody>
      </p:sp>
      <p:sp>
        <p:nvSpPr>
          <p:cNvPr id="61443" name="Rectangle 3"/>
          <p:cNvSpPr>
            <a:spLocks noGrp="1" noChangeArrowheads="1"/>
          </p:cNvSpPr>
          <p:nvPr>
            <p:ph type="body" idx="1"/>
          </p:nvPr>
        </p:nvSpPr>
        <p:spPr>
          <a:xfrm>
            <a:off x="1030288" y="1163638"/>
            <a:ext cx="8113712" cy="5360987"/>
          </a:xfrm>
        </p:spPr>
        <p:txBody>
          <a:bodyPr/>
          <a:lstStyle/>
          <a:p>
            <a:pPr marL="0" indent="228600" eaLnBrk="1" hangingPunct="1">
              <a:buFont typeface="Wingdings" pitchFamily="2" charset="2"/>
              <a:buNone/>
            </a:pPr>
            <a:r>
              <a:rPr lang="en-US" sz="2800" smtClean="0">
                <a:solidFill>
                  <a:srgbClr val="FF0000"/>
                </a:solidFill>
              </a:rPr>
              <a:t>b</a:t>
            </a:r>
            <a:r>
              <a:rPr lang="en-US" sz="2800" baseline="-25000" smtClean="0">
                <a:solidFill>
                  <a:srgbClr val="FF0000"/>
                </a:solidFill>
              </a:rPr>
              <a:t>6</a:t>
            </a:r>
            <a:r>
              <a:rPr lang="en-US" sz="2800" smtClean="0">
                <a:solidFill>
                  <a:srgbClr val="FF0000"/>
                </a:solidFill>
              </a:rPr>
              <a:t>) Hàm MAX</a:t>
            </a:r>
          </a:p>
          <a:p>
            <a:pPr marL="0" indent="228600" eaLnBrk="1" hangingPunct="1">
              <a:buFont typeface="Wingdings" pitchFamily="2" charset="2"/>
              <a:buNone/>
            </a:pPr>
            <a:r>
              <a:rPr lang="en-US" sz="2800" smtClean="0">
                <a:solidFill>
                  <a:srgbClr val="000000"/>
                </a:solidFill>
              </a:rPr>
              <a:t>Cú pháp: </a:t>
            </a:r>
            <a:r>
              <a:rPr lang="en-US" sz="2800" b="0" smtClean="0">
                <a:solidFill>
                  <a:srgbClr val="000000"/>
                </a:solidFill>
              </a:rPr>
              <a:t>MAX(number1, number2,...)</a:t>
            </a:r>
            <a:endParaRPr lang="en-US" sz="2800" smtClean="0">
              <a:solidFill>
                <a:srgbClr val="000000"/>
              </a:solidFill>
            </a:endParaRPr>
          </a:p>
          <a:p>
            <a:pPr marL="0" indent="228600" eaLnBrk="1" hangingPunct="1">
              <a:buFont typeface="Wingdings" pitchFamily="2" charset="2"/>
              <a:buNone/>
            </a:pPr>
            <a:r>
              <a:rPr lang="en-US" sz="2800" smtClean="0">
                <a:solidFill>
                  <a:srgbClr val="000000"/>
                </a:solidFill>
              </a:rPr>
              <a:t>Chức năng:</a:t>
            </a:r>
            <a:r>
              <a:rPr lang="en-US" sz="2800" b="0" smtClean="0">
                <a:solidFill>
                  <a:srgbClr val="000000"/>
                </a:solidFill>
              </a:rPr>
              <a:t> Trả về số lớn nhất trong các đối số.</a:t>
            </a:r>
            <a:endParaRPr lang="en-US" sz="2800" smtClean="0">
              <a:solidFill>
                <a:srgbClr val="000000"/>
              </a:solidFill>
            </a:endParaRPr>
          </a:p>
          <a:p>
            <a:pPr marL="0" indent="228600" eaLnBrk="1" hangingPunct="1">
              <a:buFont typeface="Wingdings" pitchFamily="2" charset="2"/>
              <a:buNone/>
            </a:pPr>
            <a:r>
              <a:rPr lang="en-US" sz="2800" smtClean="0">
                <a:solidFill>
                  <a:srgbClr val="000000"/>
                </a:solidFill>
              </a:rPr>
              <a:t>Ví dụ: </a:t>
            </a:r>
            <a:r>
              <a:rPr lang="en-US" sz="2800" b="0" smtClean="0">
                <a:solidFill>
                  <a:srgbClr val="000000"/>
                </a:solidFill>
              </a:rPr>
              <a:t>Nếu A1:A4 chứa các dữ liệu là 1,9,5,7 thì MAX(A1:A4) bằng 9.</a:t>
            </a:r>
            <a:r>
              <a:rPr lang="en-US" sz="2800" smtClean="0">
                <a:solidFill>
                  <a:srgbClr val="000000"/>
                </a:solidFill>
              </a:rPr>
              <a:t> </a:t>
            </a:r>
            <a:endParaRPr lang="en-US" sz="2400" b="0" smtClean="0">
              <a:solidFill>
                <a:srgbClr val="000000"/>
              </a:solidFill>
            </a:endParaRPr>
          </a:p>
          <a:p>
            <a:pPr marL="0" indent="228600" eaLnBrk="1" hangingPunct="1">
              <a:buFont typeface="Wingdings" pitchFamily="2" charset="2"/>
              <a:buNone/>
            </a:pPr>
            <a:endParaRPr lang="en-US" sz="2800" b="0" smtClean="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200" smtClean="0"/>
              <a:t>Nhóm hàm thống kê</a:t>
            </a:r>
          </a:p>
        </p:txBody>
      </p:sp>
      <p:sp>
        <p:nvSpPr>
          <p:cNvPr id="62467" name="Rectangle 3"/>
          <p:cNvSpPr>
            <a:spLocks noGrp="1" noChangeArrowheads="1"/>
          </p:cNvSpPr>
          <p:nvPr>
            <p:ph type="body" idx="1"/>
          </p:nvPr>
        </p:nvSpPr>
        <p:spPr>
          <a:xfrm>
            <a:off x="1030288" y="1163638"/>
            <a:ext cx="8113712" cy="5360987"/>
          </a:xfrm>
        </p:spPr>
        <p:txBody>
          <a:bodyPr/>
          <a:lstStyle/>
          <a:p>
            <a:pPr marL="0" indent="228600" eaLnBrk="1" hangingPunct="1">
              <a:buFont typeface="Wingdings" pitchFamily="2" charset="2"/>
              <a:buNone/>
            </a:pPr>
            <a:r>
              <a:rPr lang="en-US" sz="2800" smtClean="0">
                <a:solidFill>
                  <a:srgbClr val="FF0000"/>
                </a:solidFill>
              </a:rPr>
              <a:t>b</a:t>
            </a:r>
            <a:r>
              <a:rPr lang="en-US" sz="2800" baseline="-25000" smtClean="0">
                <a:solidFill>
                  <a:srgbClr val="FF0000"/>
                </a:solidFill>
              </a:rPr>
              <a:t>7</a:t>
            </a:r>
            <a:r>
              <a:rPr lang="en-US" sz="2800" smtClean="0">
                <a:solidFill>
                  <a:srgbClr val="FF0000"/>
                </a:solidFill>
              </a:rPr>
              <a:t>) Hàm MIN</a:t>
            </a:r>
          </a:p>
          <a:p>
            <a:pPr marL="0" indent="228600" eaLnBrk="1" hangingPunct="1">
              <a:buFont typeface="Wingdings" pitchFamily="2" charset="2"/>
              <a:buNone/>
            </a:pPr>
            <a:r>
              <a:rPr lang="en-US" sz="2800" smtClean="0">
                <a:solidFill>
                  <a:srgbClr val="000000"/>
                </a:solidFill>
              </a:rPr>
              <a:t>Cú pháp: </a:t>
            </a:r>
            <a:r>
              <a:rPr lang="en-US" sz="2800" b="0" smtClean="0">
                <a:solidFill>
                  <a:srgbClr val="000000"/>
                </a:solidFill>
              </a:rPr>
              <a:t>MIN(number1, number2,...)</a:t>
            </a:r>
            <a:endParaRPr lang="en-US" sz="2800" smtClean="0">
              <a:solidFill>
                <a:srgbClr val="000000"/>
              </a:solidFill>
            </a:endParaRPr>
          </a:p>
          <a:p>
            <a:pPr marL="0" indent="228600" eaLnBrk="1" hangingPunct="1">
              <a:buFont typeface="Wingdings" pitchFamily="2" charset="2"/>
              <a:buNone/>
            </a:pPr>
            <a:r>
              <a:rPr lang="en-US" sz="2800" smtClean="0">
                <a:solidFill>
                  <a:srgbClr val="000000"/>
                </a:solidFill>
              </a:rPr>
              <a:t>Chức năng:</a:t>
            </a:r>
            <a:r>
              <a:rPr lang="en-US" sz="2800" b="0" smtClean="0">
                <a:solidFill>
                  <a:srgbClr val="000000"/>
                </a:solidFill>
              </a:rPr>
              <a:t> Trả về số nhỏ nhất trong các đối số.</a:t>
            </a:r>
            <a:endParaRPr lang="en-US" sz="2800" smtClean="0">
              <a:solidFill>
                <a:srgbClr val="000000"/>
              </a:solidFill>
            </a:endParaRPr>
          </a:p>
          <a:p>
            <a:pPr marL="0" indent="228600" eaLnBrk="1" hangingPunct="1">
              <a:buFont typeface="Wingdings" pitchFamily="2" charset="2"/>
              <a:buNone/>
            </a:pPr>
            <a:r>
              <a:rPr lang="en-US" sz="2800" smtClean="0">
                <a:solidFill>
                  <a:srgbClr val="000000"/>
                </a:solidFill>
              </a:rPr>
              <a:t>Ví dụ: </a:t>
            </a:r>
            <a:r>
              <a:rPr lang="en-US" sz="2800" b="0" smtClean="0">
                <a:solidFill>
                  <a:srgbClr val="000000"/>
                </a:solidFill>
              </a:rPr>
              <a:t>Nếu A1:A4 chứa các dữ liệu là 9,1,5,7 thì MIN(A1:A4) bằng 1.</a:t>
            </a:r>
            <a:r>
              <a:rPr lang="en-US" sz="2800" smtClean="0">
                <a:solidFill>
                  <a:srgbClr val="000000"/>
                </a:solidFill>
              </a:rPr>
              <a:t> </a:t>
            </a:r>
            <a:endParaRPr lang="en-US" sz="2400" b="0" smtClean="0">
              <a:solidFill>
                <a:srgbClr val="000000"/>
              </a:solidFill>
            </a:endParaRPr>
          </a:p>
          <a:p>
            <a:pPr marL="0" indent="228600" eaLnBrk="1" hangingPunct="1">
              <a:buFont typeface="Wingdings" pitchFamily="2" charset="2"/>
              <a:buNone/>
            </a:pPr>
            <a:endParaRPr lang="en-US" sz="2800" b="0" smtClean="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smtClean="0"/>
              <a:t>Nhóm hàm thống kê</a:t>
            </a:r>
          </a:p>
        </p:txBody>
      </p:sp>
      <p:sp>
        <p:nvSpPr>
          <p:cNvPr id="63491" name="Rectangle 3"/>
          <p:cNvSpPr>
            <a:spLocks noGrp="1" noChangeArrowheads="1"/>
          </p:cNvSpPr>
          <p:nvPr>
            <p:ph type="body" idx="1"/>
          </p:nvPr>
        </p:nvSpPr>
        <p:spPr>
          <a:xfrm>
            <a:off x="1030288" y="1219200"/>
            <a:ext cx="8113712" cy="5360988"/>
          </a:xfrm>
        </p:spPr>
        <p:txBody>
          <a:bodyPr/>
          <a:lstStyle/>
          <a:p>
            <a:pPr marL="0" indent="228600" eaLnBrk="1" hangingPunct="1">
              <a:buFont typeface="Wingdings" pitchFamily="2" charset="2"/>
              <a:buNone/>
            </a:pPr>
            <a:r>
              <a:rPr lang="en-US" sz="2800" smtClean="0">
                <a:solidFill>
                  <a:srgbClr val="FF0000"/>
                </a:solidFill>
              </a:rPr>
              <a:t>b</a:t>
            </a:r>
            <a:r>
              <a:rPr lang="en-US" sz="2800" baseline="-25000" smtClean="0">
                <a:solidFill>
                  <a:srgbClr val="FF0000"/>
                </a:solidFill>
              </a:rPr>
              <a:t>8</a:t>
            </a:r>
            <a:r>
              <a:rPr lang="en-US" sz="2800" smtClean="0">
                <a:solidFill>
                  <a:srgbClr val="FF0000"/>
                </a:solidFill>
              </a:rPr>
              <a:t>) Hàm RANK</a:t>
            </a:r>
          </a:p>
          <a:p>
            <a:pPr marL="0" indent="228600" eaLnBrk="1" hangingPunct="1">
              <a:buFont typeface="Wingdings" pitchFamily="2" charset="2"/>
              <a:buNone/>
            </a:pPr>
            <a:r>
              <a:rPr lang="en-US" sz="2800" smtClean="0">
                <a:solidFill>
                  <a:srgbClr val="000000"/>
                </a:solidFill>
              </a:rPr>
              <a:t>Cú pháp: </a:t>
            </a:r>
            <a:r>
              <a:rPr lang="en-US" sz="2800" b="0" smtClean="0">
                <a:solidFill>
                  <a:srgbClr val="000000"/>
                </a:solidFill>
              </a:rPr>
              <a:t>RANK(số, dãy số, loại thứ tự)</a:t>
            </a:r>
            <a:endParaRPr lang="en-US" sz="2800" smtClean="0">
              <a:solidFill>
                <a:srgbClr val="000000"/>
              </a:solidFill>
            </a:endParaRPr>
          </a:p>
          <a:p>
            <a:pPr marL="0" indent="228600" eaLnBrk="1" hangingPunct="1">
              <a:buFont typeface="Wingdings" pitchFamily="2" charset="2"/>
              <a:buNone/>
            </a:pPr>
            <a:r>
              <a:rPr lang="en-US" sz="2800" smtClean="0">
                <a:solidFill>
                  <a:srgbClr val="000000"/>
                </a:solidFill>
              </a:rPr>
              <a:t>Chức năng:</a:t>
            </a:r>
            <a:r>
              <a:rPr lang="en-US" sz="2800" b="0" smtClean="0">
                <a:solidFill>
                  <a:srgbClr val="000000"/>
                </a:solidFill>
              </a:rPr>
              <a:t> Hàm sẽ trả về thứ tự của </a:t>
            </a:r>
            <a:r>
              <a:rPr lang="en-US" sz="2800" smtClean="0">
                <a:solidFill>
                  <a:srgbClr val="000000"/>
                </a:solidFill>
              </a:rPr>
              <a:t>số</a:t>
            </a:r>
            <a:r>
              <a:rPr lang="en-US" sz="2800" b="0" smtClean="0">
                <a:solidFill>
                  <a:srgbClr val="000000"/>
                </a:solidFill>
              </a:rPr>
              <a:t> trong </a:t>
            </a:r>
            <a:r>
              <a:rPr lang="en-US" sz="2800" smtClean="0">
                <a:solidFill>
                  <a:srgbClr val="000000"/>
                </a:solidFill>
              </a:rPr>
              <a:t>dãy số</a:t>
            </a:r>
            <a:r>
              <a:rPr lang="en-US" sz="2800" b="0" smtClean="0">
                <a:solidFill>
                  <a:srgbClr val="000000"/>
                </a:solidFill>
              </a:rPr>
              <a:t>, </a:t>
            </a:r>
            <a:r>
              <a:rPr lang="en-US" sz="2800" smtClean="0">
                <a:solidFill>
                  <a:srgbClr val="000000"/>
                </a:solidFill>
              </a:rPr>
              <a:t>dãy số</a:t>
            </a:r>
            <a:r>
              <a:rPr lang="en-US" sz="2800" b="0" smtClean="0">
                <a:solidFill>
                  <a:srgbClr val="000000"/>
                </a:solidFill>
              </a:rPr>
              <a:t> ở đây có thể là vùng giá trị hoặc địa chỉ của vùng dãy số cần xếp thứ tự.</a:t>
            </a:r>
          </a:p>
          <a:p>
            <a:pPr marL="0" indent="228600" eaLnBrk="1" hangingPunct="1">
              <a:buFont typeface="Wingdings" pitchFamily="2" charset="2"/>
              <a:buNone/>
            </a:pPr>
            <a:r>
              <a:rPr lang="en-US" sz="2800" b="0" smtClean="0">
                <a:solidFill>
                  <a:srgbClr val="000000"/>
                </a:solidFill>
              </a:rPr>
              <a:t>Nếu </a:t>
            </a:r>
            <a:r>
              <a:rPr lang="en-US" sz="2800" smtClean="0">
                <a:solidFill>
                  <a:srgbClr val="000000"/>
                </a:solidFill>
              </a:rPr>
              <a:t>loại thứ tự</a:t>
            </a:r>
            <a:r>
              <a:rPr lang="en-US" sz="2800" b="0" smtClean="0">
                <a:solidFill>
                  <a:srgbClr val="000000"/>
                </a:solidFill>
              </a:rPr>
              <a:t> là 0 hoặc bỏ qua thì Excel sẽ xếp thứ bậc theo thứ tự giảm dần của dãy số. </a:t>
            </a:r>
          </a:p>
          <a:p>
            <a:pPr marL="0" indent="228600" eaLnBrk="1" hangingPunct="1">
              <a:buFont typeface="Wingdings" pitchFamily="2" charset="2"/>
              <a:buNone/>
            </a:pPr>
            <a:r>
              <a:rPr lang="en-US" sz="2800" b="0" smtClean="0">
                <a:solidFill>
                  <a:srgbClr val="000000"/>
                </a:solidFill>
              </a:rPr>
              <a:t>Nếu </a:t>
            </a:r>
            <a:r>
              <a:rPr lang="en-US" sz="2800" smtClean="0">
                <a:solidFill>
                  <a:srgbClr val="000000"/>
                </a:solidFill>
              </a:rPr>
              <a:t>loại thứ tự</a:t>
            </a:r>
            <a:r>
              <a:rPr lang="en-US" sz="2800" b="0" smtClean="0">
                <a:solidFill>
                  <a:srgbClr val="000000"/>
                </a:solidFill>
              </a:rPr>
              <a:t> là một giá trị bất kỳ khác 0 thì Excel sẽ xếp thứ bậc theo thứ tự tăng dần của dãy số.</a:t>
            </a:r>
            <a:endParaRPr lang="en-US" sz="2800" smtClean="0">
              <a:solidFill>
                <a:srgbClr val="000000"/>
              </a:solidFill>
            </a:endParaRPr>
          </a:p>
          <a:p>
            <a:pPr marL="0" indent="228600" eaLnBrk="1" hangingPunct="1">
              <a:buFont typeface="Wingdings" pitchFamily="2" charset="2"/>
              <a:buNone/>
            </a:pPr>
            <a:endParaRPr lang="en-US" sz="2400" b="0" smtClean="0">
              <a:solidFill>
                <a:schemeClr val="tx2"/>
              </a:solidFill>
            </a:endParaRPr>
          </a:p>
          <a:p>
            <a:pPr marL="0" indent="228600" eaLnBrk="1" hangingPunct="1">
              <a:buFont typeface="Wingdings" pitchFamily="2" charset="2"/>
              <a:buNone/>
            </a:pPr>
            <a:endParaRPr lang="en-US" sz="2800" b="0" smtClean="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200" smtClean="0"/>
              <a:t>Hàm RANK</a:t>
            </a:r>
          </a:p>
        </p:txBody>
      </p:sp>
      <p:sp>
        <p:nvSpPr>
          <p:cNvPr id="64515" name="Rectangle 3"/>
          <p:cNvSpPr>
            <a:spLocks noGrp="1" noChangeArrowheads="1"/>
          </p:cNvSpPr>
          <p:nvPr>
            <p:ph type="body" idx="1"/>
          </p:nvPr>
        </p:nvSpPr>
        <p:spPr>
          <a:xfrm>
            <a:off x="1030288" y="1112838"/>
            <a:ext cx="8113712" cy="5360987"/>
          </a:xfrm>
        </p:spPr>
        <p:txBody>
          <a:bodyPr/>
          <a:lstStyle/>
          <a:p>
            <a:pPr marL="0" indent="228600" eaLnBrk="1" hangingPunct="1">
              <a:buFont typeface="Wingdings" pitchFamily="2" charset="2"/>
              <a:buNone/>
            </a:pPr>
            <a:r>
              <a:rPr lang="en-US" sz="2800" smtClean="0">
                <a:solidFill>
                  <a:srgbClr val="000000"/>
                </a:solidFill>
              </a:rPr>
              <a:t>Ví dụ: </a:t>
            </a:r>
            <a:r>
              <a:rPr lang="en-US" sz="2800" b="0" smtClean="0">
                <a:solidFill>
                  <a:srgbClr val="000000"/>
                </a:solidFill>
              </a:rPr>
              <a:t>Nếu A1:A4 chứa các dữ liệu là 3,1,5,7 thì RANK(A1,$A$1:$A$4,0) bằng 3, trong  khi đó RANK(A1,$A$1:$A$4,1) bằng 2.</a:t>
            </a:r>
            <a:endParaRPr lang="en-US" sz="2800" i="1" smtClean="0">
              <a:solidFill>
                <a:srgbClr val="000000"/>
              </a:solidFill>
            </a:endParaRPr>
          </a:p>
          <a:p>
            <a:pPr marL="0" indent="228600" eaLnBrk="1" hangingPunct="1">
              <a:buFont typeface="Wingdings" pitchFamily="2" charset="2"/>
              <a:buNone/>
            </a:pPr>
            <a:r>
              <a:rPr lang="en-US" sz="2800" i="1" smtClean="0">
                <a:solidFill>
                  <a:srgbClr val="000000"/>
                </a:solidFill>
              </a:rPr>
              <a:t>Chú ý:</a:t>
            </a:r>
            <a:r>
              <a:rPr lang="en-US" sz="2800" b="0" smtClean="0">
                <a:solidFill>
                  <a:srgbClr val="000000"/>
                </a:solidFill>
              </a:rPr>
              <a:t> Địa chỉ ở đối số thứ hai thường sử dụng địa chỉ tuyệt đối để khi tiến hành sao chép thì không bị thay đổi.</a:t>
            </a:r>
            <a:endParaRPr lang="en-US" sz="2800" b="0" smtClean="0">
              <a:solidFill>
                <a:schemeClr val="tx2"/>
              </a:solidFill>
            </a:endParaRPr>
          </a:p>
          <a:p>
            <a:pPr marL="0" indent="228600" eaLnBrk="1" hangingPunct="1">
              <a:buFont typeface="Wingdings" pitchFamily="2" charset="2"/>
              <a:buNone/>
            </a:pPr>
            <a:endParaRPr lang="en-US" sz="2800" b="0" smtClean="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3600" smtClean="0">
                <a:solidFill>
                  <a:srgbClr val="FF0000"/>
                </a:solidFill>
              </a:rPr>
              <a:t>Sử dụng hàm trong Excel</a:t>
            </a:r>
          </a:p>
        </p:txBody>
      </p:sp>
      <p:sp>
        <p:nvSpPr>
          <p:cNvPr id="65539"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00B050"/>
                </a:solidFill>
              </a:rPr>
              <a:t>c)Nhóm hàm xử lý kí tự</a:t>
            </a:r>
          </a:p>
          <a:p>
            <a:pPr marL="0" indent="0" eaLnBrk="1" hangingPunct="1">
              <a:buFont typeface="Wingdings" pitchFamily="2" charset="2"/>
              <a:buNone/>
            </a:pPr>
            <a:r>
              <a:rPr lang="en-US" sz="2800" smtClean="0">
                <a:solidFill>
                  <a:srgbClr val="FF0000"/>
                </a:solidFill>
              </a:rPr>
              <a:t>   c</a:t>
            </a:r>
            <a:r>
              <a:rPr lang="en-US" sz="2800" baseline="-25000" smtClean="0">
                <a:solidFill>
                  <a:srgbClr val="FF0000"/>
                </a:solidFill>
              </a:rPr>
              <a:t>1</a:t>
            </a:r>
            <a:r>
              <a:rPr lang="en-US" sz="2800" smtClean="0">
                <a:solidFill>
                  <a:srgbClr val="FF0000"/>
                </a:solidFill>
              </a:rPr>
              <a:t>) Hàm LEFT</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LEFT(text,n)</a:t>
            </a: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Lấy n ký tự bên trái của text.</a:t>
            </a:r>
          </a:p>
          <a:p>
            <a:pPr marL="0" indent="0" eaLnBrk="1" hangingPunct="1">
              <a:buFont typeface="Wingdings" pitchFamily="2" charset="2"/>
              <a:buNone/>
            </a:pPr>
            <a:r>
              <a:rPr lang="en-US" sz="2800" b="0" smtClean="0">
                <a:solidFill>
                  <a:srgbClr val="000000"/>
                </a:solidFill>
              </a:rPr>
              <a:t>Ví dụ: LEFT("Khoa Công Nghệ",4) bằng "Khoa".</a:t>
            </a:r>
            <a:r>
              <a:rPr lang="en-US" sz="2800" b="0" smtClean="0"/>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3600" smtClean="0"/>
              <a:t>Nhóm hàm xử lý kí tự</a:t>
            </a:r>
          </a:p>
        </p:txBody>
      </p:sp>
      <p:sp>
        <p:nvSpPr>
          <p:cNvPr id="66563" name="Rectangle 3"/>
          <p:cNvSpPr>
            <a:spLocks noGrp="1" noChangeArrowheads="1"/>
          </p:cNvSpPr>
          <p:nvPr>
            <p:ph type="body" idx="1"/>
          </p:nvPr>
        </p:nvSpPr>
        <p:spPr>
          <a:xfrm>
            <a:off x="1030288" y="1163638"/>
            <a:ext cx="8113712" cy="5360987"/>
          </a:xfrm>
        </p:spPr>
        <p:txBody>
          <a:bodyPr/>
          <a:lstStyle/>
          <a:p>
            <a:pPr marL="0" indent="0" eaLnBrk="1" hangingPunct="1">
              <a:buFont typeface="Wingdings" pitchFamily="2" charset="2"/>
              <a:buNone/>
            </a:pPr>
            <a:r>
              <a:rPr lang="en-US" sz="2800" smtClean="0">
                <a:solidFill>
                  <a:srgbClr val="FF0000"/>
                </a:solidFill>
              </a:rPr>
              <a:t>c</a:t>
            </a:r>
            <a:r>
              <a:rPr lang="en-US" sz="2800" baseline="-25000" smtClean="0">
                <a:solidFill>
                  <a:srgbClr val="FF0000"/>
                </a:solidFill>
              </a:rPr>
              <a:t>2</a:t>
            </a:r>
            <a:r>
              <a:rPr lang="en-US" sz="2800" smtClean="0">
                <a:solidFill>
                  <a:srgbClr val="FF0000"/>
                </a:solidFill>
              </a:rPr>
              <a:t>) Hàm RIGHT</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RIGHT(text,n)</a:t>
            </a: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Lấy n ký tự bên phải của text.</a:t>
            </a:r>
          </a:p>
          <a:p>
            <a:pPr marL="0" indent="0" eaLnBrk="1" hangingPunct="1">
              <a:buFont typeface="Wingdings" pitchFamily="2" charset="2"/>
              <a:buNone/>
            </a:pPr>
            <a:r>
              <a:rPr lang="en-US" sz="2800" b="0" smtClean="0">
                <a:solidFill>
                  <a:srgbClr val="000000"/>
                </a:solidFill>
              </a:rPr>
              <a:t>Ví dụ:RIGHT("Trường Phú Xuân",4) bằng "Xuân".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t>Nhóm hàm xử lý kí tự</a:t>
            </a:r>
          </a:p>
        </p:txBody>
      </p:sp>
      <p:sp>
        <p:nvSpPr>
          <p:cNvPr id="67587"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c</a:t>
            </a:r>
            <a:r>
              <a:rPr lang="en-US" sz="2800" baseline="-25000" smtClean="0">
                <a:solidFill>
                  <a:srgbClr val="FF0000"/>
                </a:solidFill>
              </a:rPr>
              <a:t>3</a:t>
            </a:r>
            <a:r>
              <a:rPr lang="en-US" sz="2800" smtClean="0">
                <a:solidFill>
                  <a:srgbClr val="FF0000"/>
                </a:solidFill>
              </a:rPr>
              <a:t>) Hàm LEN</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LEN(text)</a:t>
            </a: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Trả về độ dài của chuỗi ký tự text</a:t>
            </a:r>
          </a:p>
          <a:p>
            <a:pPr marL="0" indent="0" eaLnBrk="1" hangingPunct="1">
              <a:buFont typeface="Wingdings" pitchFamily="2" charset="2"/>
              <a:buNone/>
            </a:pPr>
            <a:r>
              <a:rPr lang="en-US" sz="2800" b="0" smtClean="0">
                <a:solidFill>
                  <a:srgbClr val="000000"/>
                </a:solidFill>
              </a:rPr>
              <a:t>Ví dụ: LEN("Tin học") bằng 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Các khái niệm liên quan</a:t>
            </a:r>
          </a:p>
        </p:txBody>
      </p:sp>
      <p:sp>
        <p:nvSpPr>
          <p:cNvPr id="246787" name="Rectangle 3"/>
          <p:cNvSpPr>
            <a:spLocks noGrp="1" noChangeArrowheads="1"/>
          </p:cNvSpPr>
          <p:nvPr>
            <p:ph type="body" idx="1"/>
          </p:nvPr>
        </p:nvSpPr>
        <p:spPr>
          <a:xfrm>
            <a:off x="1030288" y="1163638"/>
            <a:ext cx="7885112" cy="5360987"/>
          </a:xfrm>
        </p:spPr>
        <p:txBody>
          <a:bodyPr/>
          <a:lstStyle/>
          <a:p>
            <a:pPr marL="0" indent="0" eaLnBrk="1" hangingPunct="1">
              <a:lnSpc>
                <a:spcPct val="80000"/>
              </a:lnSpc>
              <a:buFont typeface="Wingdings" pitchFamily="2" charset="2"/>
              <a:buNone/>
              <a:defRPr/>
            </a:pPr>
            <a:r>
              <a:rPr lang="en-US" sz="2800" smtClean="0">
                <a:solidFill>
                  <a:srgbClr val="FF0000"/>
                </a:solidFill>
              </a:rPr>
              <a:t>c.Các kiểu dữ liệu trong Excel</a:t>
            </a:r>
          </a:p>
          <a:p>
            <a:pPr marL="0" indent="342900" algn="just" eaLnBrk="1" hangingPunct="1">
              <a:lnSpc>
                <a:spcPct val="80000"/>
              </a:lnSpc>
              <a:buFont typeface="Wingdings" pitchFamily="2" charset="2"/>
              <a:buNone/>
              <a:defRPr/>
            </a:pPr>
            <a:r>
              <a:rPr lang="en-US" sz="2600" b="0" smtClean="0">
                <a:solidFill>
                  <a:srgbClr val="000000"/>
                </a:solidFill>
              </a:rPr>
              <a:t>Excel phân biệt hai loại dữ liệu cơ bản: </a:t>
            </a:r>
            <a:r>
              <a:rPr lang="en-US" sz="2600" smtClean="0">
                <a:solidFill>
                  <a:srgbClr val="000000"/>
                </a:solidFill>
              </a:rPr>
              <a:t>Hằng</a:t>
            </a:r>
            <a:r>
              <a:rPr lang="en-US" sz="2600" b="0" smtClean="0">
                <a:solidFill>
                  <a:srgbClr val="000000"/>
                </a:solidFill>
              </a:rPr>
              <a:t> (Constant value) và </a:t>
            </a:r>
            <a:r>
              <a:rPr lang="en-US" sz="2600" smtClean="0">
                <a:solidFill>
                  <a:srgbClr val="000000"/>
                </a:solidFill>
              </a:rPr>
              <a:t>Công thức</a:t>
            </a:r>
            <a:r>
              <a:rPr lang="en-US" sz="2600" b="0" smtClean="0">
                <a:solidFill>
                  <a:srgbClr val="000000"/>
                </a:solidFill>
              </a:rPr>
              <a:t> (Formula value):</a:t>
            </a:r>
          </a:p>
          <a:p>
            <a:pPr marL="0" indent="342900" algn="just" eaLnBrk="1" hangingPunct="1">
              <a:lnSpc>
                <a:spcPct val="80000"/>
              </a:lnSpc>
              <a:buFont typeface="Wingdings" pitchFamily="2" charset="2"/>
              <a:buNone/>
              <a:defRPr/>
            </a:pPr>
            <a:r>
              <a:rPr lang="en-US" sz="2600" b="0" smtClean="0">
                <a:solidFill>
                  <a:srgbClr val="000000"/>
                </a:solidFill>
              </a:rPr>
              <a:t>- Hằng bao gồm kiểu ký tự hoặc số. </a:t>
            </a:r>
          </a:p>
          <a:p>
            <a:pPr marL="0" indent="800100" algn="just" eaLnBrk="1" hangingPunct="1">
              <a:lnSpc>
                <a:spcPct val="80000"/>
              </a:lnSpc>
              <a:buFont typeface="Wingdings" pitchFamily="2" charset="2"/>
              <a:buNone/>
              <a:defRPr/>
            </a:pPr>
            <a:r>
              <a:rPr lang="en-US" sz="2600" b="0" smtClean="0">
                <a:solidFill>
                  <a:srgbClr val="000000"/>
                </a:solidFill>
              </a:rPr>
              <a:t>+ Nếu trong dữ liệu có một ký tự nào đó không phải là số thì Excel hiểu đó là kiểu ký tự. Kiểu ký tự Excel mặc nhiên canh đều bên trái của ô.</a:t>
            </a:r>
          </a:p>
          <a:p>
            <a:pPr marL="0" indent="800100" algn="just" eaLnBrk="1" hangingPunct="1">
              <a:lnSpc>
                <a:spcPct val="80000"/>
              </a:lnSpc>
              <a:buFont typeface="Wingdings" pitchFamily="2" charset="2"/>
              <a:buNone/>
              <a:defRPr/>
            </a:pPr>
            <a:r>
              <a:rPr lang="en-US" sz="2600" b="0" smtClean="0">
                <a:solidFill>
                  <a:srgbClr val="000000"/>
                </a:solidFill>
              </a:rPr>
              <a:t>+ Nếu trong dữ liệu toàn là số thì Excel hiểu là kiểu số. Dự liệu kiểu số Excel mặc nhiên canh đều bên phải của ô.</a:t>
            </a:r>
          </a:p>
          <a:p>
            <a:pPr marL="0" indent="342900" algn="just" eaLnBrk="1" hangingPunct="1">
              <a:lnSpc>
                <a:spcPct val="80000"/>
              </a:lnSpc>
              <a:buFont typeface="Wingdings" pitchFamily="2" charset="2"/>
              <a:buNone/>
              <a:defRPr/>
            </a:pPr>
            <a:r>
              <a:rPr lang="en-US" sz="2600" b="0" smtClean="0">
                <a:solidFill>
                  <a:srgbClr val="000000"/>
                </a:solidFill>
              </a:rPr>
              <a:t>- Kiểu công thức bao gồm biểu thức trong đó chứa địa chỉ hoặc tên của một số ô hoặc vùng khác của bảng tính. Để gõ công thức phải bắt đầu bằng dấu "=" hoặc dấu "+".</a:t>
            </a:r>
            <a:r>
              <a:rPr lang="en-US" sz="2800" b="0" smtClean="0">
                <a:solidFill>
                  <a:srgbClr val="000000"/>
                </a:solid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Nhóm hàm xử lý kí tự</a:t>
            </a:r>
          </a:p>
        </p:txBody>
      </p:sp>
      <p:sp>
        <p:nvSpPr>
          <p:cNvPr id="68611"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c</a:t>
            </a:r>
            <a:r>
              <a:rPr lang="en-US" sz="2800" baseline="-25000" smtClean="0">
                <a:solidFill>
                  <a:srgbClr val="FF0000"/>
                </a:solidFill>
              </a:rPr>
              <a:t>4</a:t>
            </a:r>
            <a:r>
              <a:rPr lang="en-US" sz="2800" smtClean="0">
                <a:solidFill>
                  <a:srgbClr val="FF0000"/>
                </a:solidFill>
              </a:rPr>
              <a:t>) Hàm LOWER</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LOWER(text)</a:t>
            </a: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Chuyển text thành chữ in thường </a:t>
            </a:r>
          </a:p>
          <a:p>
            <a:pPr marL="0" indent="0" eaLnBrk="1" hangingPunct="1">
              <a:buFont typeface="Wingdings" pitchFamily="2" charset="2"/>
              <a:buNone/>
            </a:pPr>
            <a:r>
              <a:rPr lang="en-US" sz="2800" b="0" smtClean="0">
                <a:solidFill>
                  <a:srgbClr val="000000"/>
                </a:solidFill>
              </a:rPr>
              <a:t>Ví dụ: LOWER("Học Và Hành") bằng "học và hành".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Nhóm hàm xử lý kí tự</a:t>
            </a:r>
          </a:p>
        </p:txBody>
      </p:sp>
      <p:sp>
        <p:nvSpPr>
          <p:cNvPr id="69635"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c</a:t>
            </a:r>
            <a:r>
              <a:rPr lang="en-US" sz="2800" baseline="-25000" smtClean="0">
                <a:solidFill>
                  <a:srgbClr val="FF0000"/>
                </a:solidFill>
              </a:rPr>
              <a:t>5</a:t>
            </a:r>
            <a:r>
              <a:rPr lang="en-US" sz="2800" smtClean="0">
                <a:solidFill>
                  <a:srgbClr val="FF0000"/>
                </a:solidFill>
              </a:rPr>
              <a:t>) Hàm UPPER</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UPPER(text)</a:t>
            </a: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Chuyển text chử thường thành chữ in hoa.</a:t>
            </a:r>
          </a:p>
          <a:p>
            <a:pPr marL="0" indent="0" eaLnBrk="1" hangingPunct="1">
              <a:buFont typeface="Wingdings" pitchFamily="2" charset="2"/>
              <a:buNone/>
            </a:pPr>
            <a:r>
              <a:rPr lang="en-US" sz="2800" b="0" smtClean="0">
                <a:solidFill>
                  <a:srgbClr val="000000"/>
                </a:solidFill>
              </a:rPr>
              <a:t>Ví dụ:  UPPER("Học Và Hành") bằng "HỌC VÀ HÀNH".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Nhóm hàm xử lý kí tự</a:t>
            </a:r>
          </a:p>
        </p:txBody>
      </p:sp>
      <p:sp>
        <p:nvSpPr>
          <p:cNvPr id="70659"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c</a:t>
            </a:r>
            <a:r>
              <a:rPr lang="en-US" sz="2800" baseline="-25000" smtClean="0">
                <a:solidFill>
                  <a:srgbClr val="FF0000"/>
                </a:solidFill>
              </a:rPr>
              <a:t>6</a:t>
            </a:r>
            <a:r>
              <a:rPr lang="en-US" sz="2800" smtClean="0">
                <a:solidFill>
                  <a:srgbClr val="FF0000"/>
                </a:solidFill>
              </a:rPr>
              <a:t>) Hàm PROPER</a:t>
            </a:r>
          </a:p>
          <a:p>
            <a:pPr marL="0" indent="0" eaLnBrk="1" hangingPunct="1">
              <a:buFont typeface="Wingdings" pitchFamily="2" charset="2"/>
              <a:buNone/>
            </a:pPr>
            <a:r>
              <a:rPr lang="en-US" sz="2800" smtClean="0">
                <a:solidFill>
                  <a:srgbClr val="000000"/>
                </a:solidFill>
              </a:rPr>
              <a:t>Cú pháp: </a:t>
            </a:r>
            <a:r>
              <a:rPr lang="en-US" sz="2800" b="0" smtClean="0">
                <a:solidFill>
                  <a:srgbClr val="000000"/>
                </a:solidFill>
              </a:rPr>
              <a:t>PROPER(text)</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Chuyển các chữ cái đầu từ của text thành chữ hoa và các chữ còn lại thành chữ thường.</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  PROPER("trUng tâM") bằng "Trung Tâm".</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Nhóm hàm xử lý kí tự</a:t>
            </a:r>
          </a:p>
        </p:txBody>
      </p:sp>
      <p:sp>
        <p:nvSpPr>
          <p:cNvPr id="71683"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c</a:t>
            </a:r>
            <a:r>
              <a:rPr lang="en-US" sz="2800" baseline="-25000" smtClean="0">
                <a:solidFill>
                  <a:srgbClr val="FF0000"/>
                </a:solidFill>
              </a:rPr>
              <a:t>7</a:t>
            </a:r>
            <a:r>
              <a:rPr lang="en-US" sz="2800" smtClean="0">
                <a:solidFill>
                  <a:srgbClr val="FF0000"/>
                </a:solidFill>
              </a:rPr>
              <a:t>) Hàm MID</a:t>
            </a:r>
          </a:p>
          <a:p>
            <a:pPr marL="0" indent="0" eaLnBrk="1" hangingPunct="1">
              <a:buFont typeface="Wingdings" pitchFamily="2" charset="2"/>
              <a:buNone/>
            </a:pPr>
            <a:r>
              <a:rPr lang="en-US" sz="2800" smtClean="0">
                <a:solidFill>
                  <a:srgbClr val="000000"/>
                </a:solidFill>
              </a:rPr>
              <a:t>Cú pháp: MID</a:t>
            </a:r>
            <a:r>
              <a:rPr lang="en-US" sz="2800" b="0" smtClean="0">
                <a:solidFill>
                  <a:srgbClr val="000000"/>
                </a:solidFill>
              </a:rPr>
              <a:t>(text,m,n)</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Cho kết quả là chuỗi con trích ra từ chuỗi text từ vị trí m và gồm n ký tự.</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 MID("Hoàng Thị Vui",4,5) bằng "ng Th".</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mtClean="0"/>
              <a:t>Nhóm hàm xử lý kí tự</a:t>
            </a:r>
          </a:p>
        </p:txBody>
      </p:sp>
      <p:sp>
        <p:nvSpPr>
          <p:cNvPr id="72707" name="Rectangle 3"/>
          <p:cNvSpPr>
            <a:spLocks noGrp="1" noChangeArrowheads="1"/>
          </p:cNvSpPr>
          <p:nvPr>
            <p:ph type="body" idx="1"/>
          </p:nvPr>
        </p:nvSpPr>
        <p:spPr>
          <a:xfrm>
            <a:off x="1030288" y="1163638"/>
            <a:ext cx="8113712" cy="5360987"/>
          </a:xfrm>
        </p:spPr>
        <p:txBody>
          <a:bodyPr/>
          <a:lstStyle/>
          <a:p>
            <a:pPr marL="0" indent="0" eaLnBrk="1" hangingPunct="1">
              <a:buFont typeface="Wingdings" pitchFamily="2" charset="2"/>
              <a:buNone/>
            </a:pPr>
            <a:r>
              <a:rPr lang="en-US" sz="2800" smtClean="0">
                <a:solidFill>
                  <a:srgbClr val="FF0000"/>
                </a:solidFill>
              </a:rPr>
              <a:t>c</a:t>
            </a:r>
            <a:r>
              <a:rPr lang="en-US" sz="2800" baseline="-25000" smtClean="0">
                <a:solidFill>
                  <a:srgbClr val="FF0000"/>
                </a:solidFill>
              </a:rPr>
              <a:t>8</a:t>
            </a:r>
            <a:r>
              <a:rPr lang="en-US" sz="2800" smtClean="0">
                <a:solidFill>
                  <a:srgbClr val="FF0000"/>
                </a:solidFill>
              </a:rPr>
              <a:t>) Hàm TRIM</a:t>
            </a:r>
          </a:p>
          <a:p>
            <a:pPr marL="0" indent="0" eaLnBrk="1" hangingPunct="1">
              <a:buFont typeface="Wingdings" pitchFamily="2" charset="2"/>
              <a:buNone/>
            </a:pPr>
            <a:r>
              <a:rPr lang="en-US" sz="2800" smtClean="0">
                <a:solidFill>
                  <a:srgbClr val="000000"/>
                </a:solidFill>
              </a:rPr>
              <a:t>Cú pháp:TRIM(text)</a:t>
            </a: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Cắt bỏ các ký tự trắng hai phía của </a:t>
            </a:r>
            <a:r>
              <a:rPr lang="en-US" sz="2800" smtClean="0">
                <a:solidFill>
                  <a:srgbClr val="000000"/>
                </a:solidFill>
              </a:rPr>
              <a:t>text</a:t>
            </a:r>
            <a:r>
              <a:rPr lang="en-US" sz="2800" b="0" smtClean="0">
                <a:solidFill>
                  <a:srgbClr val="000000"/>
                </a:solidFill>
              </a:rPr>
              <a:t>.</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TRIM("  Hiệu trưởng ") bằng "Hiệu trưởng".</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3600" smtClean="0">
                <a:solidFill>
                  <a:srgbClr val="FF0000"/>
                </a:solidFill>
              </a:rPr>
              <a:t>Sử dụng hàm trong Excel</a:t>
            </a:r>
          </a:p>
        </p:txBody>
      </p:sp>
      <p:sp>
        <p:nvSpPr>
          <p:cNvPr id="73731"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chemeClr val="tx2"/>
                </a:solidFill>
              </a:rPr>
              <a:t>d)Nhóm hàm ngày tháng năm</a:t>
            </a:r>
          </a:p>
          <a:p>
            <a:pPr marL="0" indent="0" eaLnBrk="1" hangingPunct="1">
              <a:buFont typeface="Wingdings" pitchFamily="2" charset="2"/>
              <a:buNone/>
            </a:pPr>
            <a:r>
              <a:rPr lang="en-US" sz="2800" smtClean="0">
                <a:solidFill>
                  <a:srgbClr val="FF0000"/>
                </a:solidFill>
              </a:rPr>
              <a:t>   d</a:t>
            </a:r>
            <a:r>
              <a:rPr lang="en-US" sz="2800" baseline="-25000" smtClean="0">
                <a:solidFill>
                  <a:srgbClr val="FF0000"/>
                </a:solidFill>
              </a:rPr>
              <a:t>1</a:t>
            </a:r>
            <a:r>
              <a:rPr lang="en-US" sz="2800" smtClean="0">
                <a:solidFill>
                  <a:srgbClr val="FF0000"/>
                </a:solidFill>
              </a:rPr>
              <a:t>) Hàm DATE</a:t>
            </a:r>
          </a:p>
          <a:p>
            <a:pPr marL="0" indent="0" eaLnBrk="1" hangingPunct="1">
              <a:buFont typeface="Wingdings" pitchFamily="2" charset="2"/>
              <a:buNone/>
            </a:pPr>
            <a:r>
              <a:rPr lang="en-US" sz="2800" smtClean="0">
                <a:solidFill>
                  <a:srgbClr val="000000"/>
                </a:solidFill>
              </a:rPr>
              <a:t>Cú pháp: </a:t>
            </a:r>
            <a:r>
              <a:rPr lang="en-US" sz="2800" b="0" smtClean="0">
                <a:solidFill>
                  <a:srgbClr val="000000"/>
                </a:solidFill>
              </a:rPr>
              <a:t>DATE(year, month, day)	</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Cho giá trị là một dữ liệu kiểu ngày ứng với các đối số được đưa vào.</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 DATE(90,10,6) sẽ trả về 10/6/90 (định dạng theo </a:t>
            </a:r>
            <a:r>
              <a:rPr lang="en-US" sz="2800" smtClean="0">
                <a:solidFill>
                  <a:srgbClr val="000000"/>
                </a:solidFill>
              </a:rPr>
              <a:t>tháng/ngày/ năm</a:t>
            </a:r>
            <a:r>
              <a:rPr lang="en-US" sz="2800" b="0" smtClean="0">
                <a:solidFill>
                  <a:srgbClr val="000000"/>
                </a:solidFill>
              </a:rPr>
              <a:t>).</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3600" smtClean="0"/>
              <a:t>Nhóm hàm ngày tháng năm</a:t>
            </a:r>
          </a:p>
        </p:txBody>
      </p:sp>
      <p:sp>
        <p:nvSpPr>
          <p:cNvPr id="74755"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d</a:t>
            </a:r>
            <a:r>
              <a:rPr lang="en-US" sz="2800" baseline="-25000" smtClean="0">
                <a:solidFill>
                  <a:srgbClr val="FF0000"/>
                </a:solidFill>
              </a:rPr>
              <a:t>2</a:t>
            </a:r>
            <a:r>
              <a:rPr lang="en-US" sz="2800" smtClean="0">
                <a:solidFill>
                  <a:srgbClr val="FF0000"/>
                </a:solidFill>
              </a:rPr>
              <a:t>) Hàm DAY</a:t>
            </a:r>
          </a:p>
          <a:p>
            <a:pPr marL="0" indent="0" eaLnBrk="1" hangingPunct="1">
              <a:buFont typeface="Wingdings" pitchFamily="2" charset="2"/>
              <a:buNone/>
            </a:pPr>
            <a:r>
              <a:rPr lang="en-US" sz="2800" smtClean="0">
                <a:solidFill>
                  <a:srgbClr val="000000"/>
                </a:solidFill>
              </a:rPr>
              <a:t>Cú pháp: </a:t>
            </a:r>
            <a:r>
              <a:rPr lang="en-US" sz="2800" b="0" smtClean="0">
                <a:solidFill>
                  <a:srgbClr val="000000"/>
                </a:solidFill>
              </a:rPr>
              <a:t>DAY(date)	</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Chức năng: </a:t>
            </a:r>
            <a:r>
              <a:rPr lang="en-US" sz="2800" b="0" smtClean="0">
                <a:solidFill>
                  <a:srgbClr val="000000"/>
                </a:solidFill>
              </a:rPr>
              <a:t>Trả về giá trị ngày trong tháng của biến ngày tháng </a:t>
            </a:r>
            <a:r>
              <a:rPr lang="en-US" sz="2800" smtClean="0">
                <a:solidFill>
                  <a:srgbClr val="000000"/>
                </a:solidFill>
              </a:rPr>
              <a:t>date</a:t>
            </a:r>
            <a:r>
              <a:rPr lang="en-US" sz="2800" b="0" smtClean="0">
                <a:solidFill>
                  <a:srgbClr val="000000"/>
                </a:solidFill>
              </a:rPr>
              <a:t>.</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 Day(11/07/2005) bằng 7 (định dạng theo kiểu </a:t>
            </a:r>
            <a:r>
              <a:rPr lang="en-US" sz="2800" smtClean="0">
                <a:solidFill>
                  <a:srgbClr val="000000"/>
                </a:solidFill>
              </a:rPr>
              <a:t>tháng/ngày/năm</a:t>
            </a:r>
            <a:r>
              <a:rPr lang="en-US" sz="2800" b="0" smtClean="0">
                <a:solidFill>
                  <a:srgbClr val="000000"/>
                </a:solidFill>
              </a:rPr>
              <a:t>)</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Nhóm hàm ngày tháng năm</a:t>
            </a:r>
          </a:p>
        </p:txBody>
      </p:sp>
      <p:sp>
        <p:nvSpPr>
          <p:cNvPr id="75779"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d</a:t>
            </a:r>
            <a:r>
              <a:rPr lang="en-US" sz="2800" baseline="-25000" smtClean="0">
                <a:solidFill>
                  <a:srgbClr val="FF0000"/>
                </a:solidFill>
              </a:rPr>
              <a:t>3</a:t>
            </a:r>
            <a:r>
              <a:rPr lang="en-US" sz="2800" smtClean="0">
                <a:solidFill>
                  <a:srgbClr val="FF0000"/>
                </a:solidFill>
              </a:rPr>
              <a:t>) Hàm MONTH</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MONTH(date)	</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Chức năng: </a:t>
            </a:r>
            <a:r>
              <a:rPr lang="en-US" sz="2800" b="0" smtClean="0">
                <a:solidFill>
                  <a:srgbClr val="000000"/>
                </a:solidFill>
              </a:rPr>
              <a:t>Trả về giá trị tháng trong năm của biến ngày tháng </a:t>
            </a:r>
            <a:r>
              <a:rPr lang="en-US" sz="2800" smtClean="0">
                <a:solidFill>
                  <a:srgbClr val="000000"/>
                </a:solidFill>
              </a:rPr>
              <a:t>date</a:t>
            </a:r>
            <a:r>
              <a:rPr lang="en-US" sz="2800" b="0" smtClean="0">
                <a:solidFill>
                  <a:srgbClr val="000000"/>
                </a:solidFill>
              </a:rPr>
              <a:t>.</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Ví dụ: </a:t>
            </a:r>
            <a:r>
              <a:rPr lang="en-US" sz="2800" b="0" smtClean="0">
                <a:solidFill>
                  <a:srgbClr val="000000"/>
                </a:solidFill>
              </a:rPr>
              <a:t>MONTH(11/07/2005) bằng 11(định dạng theo </a:t>
            </a:r>
            <a:r>
              <a:rPr lang="en-US" sz="2800" smtClean="0">
                <a:solidFill>
                  <a:srgbClr val="000000"/>
                </a:solidFill>
              </a:rPr>
              <a:t>tháng/ngày/ năm</a:t>
            </a:r>
            <a:r>
              <a:rPr lang="en-US" sz="2800" b="0" smtClean="0">
                <a:solidFill>
                  <a:srgbClr val="000000"/>
                </a:solidFill>
              </a:rPr>
              <a:t>).</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Nhóm hàm ngày tháng năm</a:t>
            </a:r>
          </a:p>
        </p:txBody>
      </p:sp>
      <p:sp>
        <p:nvSpPr>
          <p:cNvPr id="76803"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d</a:t>
            </a:r>
            <a:r>
              <a:rPr lang="en-US" sz="2800" baseline="-25000" smtClean="0">
                <a:solidFill>
                  <a:srgbClr val="FF0000"/>
                </a:solidFill>
              </a:rPr>
              <a:t>4</a:t>
            </a:r>
            <a:r>
              <a:rPr lang="en-US" sz="2800" smtClean="0">
                <a:solidFill>
                  <a:srgbClr val="FF0000"/>
                </a:solidFill>
              </a:rPr>
              <a:t>) Hàm YEAR</a:t>
            </a:r>
          </a:p>
          <a:p>
            <a:pPr marL="0" indent="0" eaLnBrk="1" hangingPunct="1">
              <a:buFont typeface="Wingdings" pitchFamily="2" charset="2"/>
              <a:buNone/>
            </a:pPr>
            <a:r>
              <a:rPr lang="en-US" sz="2800" smtClean="0">
                <a:solidFill>
                  <a:srgbClr val="000000"/>
                </a:solidFill>
              </a:rPr>
              <a:t>Cú pháp: </a:t>
            </a:r>
            <a:r>
              <a:rPr lang="en-US" sz="2800" b="0" smtClean="0">
                <a:solidFill>
                  <a:srgbClr val="000000"/>
                </a:solidFill>
              </a:rPr>
              <a:t>YEAR(date)	</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Chức năng: </a:t>
            </a:r>
            <a:r>
              <a:rPr lang="en-US" sz="2800" b="0" smtClean="0">
                <a:solidFill>
                  <a:srgbClr val="000000"/>
                </a:solidFill>
              </a:rPr>
              <a:t>Trả về giá trị năm của biến ngày tháng </a:t>
            </a:r>
            <a:r>
              <a:rPr lang="en-US" sz="2800" smtClean="0">
                <a:solidFill>
                  <a:srgbClr val="000000"/>
                </a:solidFill>
              </a:rPr>
              <a:t>date</a:t>
            </a:r>
            <a:r>
              <a:rPr lang="en-US" sz="2800" b="0" smtClean="0">
                <a:solidFill>
                  <a:srgbClr val="000000"/>
                </a:solidFill>
              </a:rPr>
              <a:t>.</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YEAR(11/07/2005) bằng 2005 (định dạng theo </a:t>
            </a:r>
            <a:r>
              <a:rPr lang="en-US" sz="2800" smtClean="0">
                <a:solidFill>
                  <a:srgbClr val="000000"/>
                </a:solidFill>
              </a:rPr>
              <a:t>tháng/ngày/ năm</a:t>
            </a:r>
            <a:r>
              <a:rPr lang="en-US" sz="2800" b="0" smtClean="0">
                <a:solidFill>
                  <a:srgbClr val="000000"/>
                </a:solidFill>
              </a:rPr>
              <a:t>).</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3600" smtClean="0">
                <a:solidFill>
                  <a:srgbClr val="FF0000"/>
                </a:solidFill>
              </a:rPr>
              <a:t>Sử dụng hàm trong Excel</a:t>
            </a:r>
          </a:p>
        </p:txBody>
      </p:sp>
      <p:sp>
        <p:nvSpPr>
          <p:cNvPr id="77827"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chemeClr val="tx2"/>
                </a:solidFill>
              </a:rPr>
              <a:t>e)Nhóm hàm logic</a:t>
            </a:r>
          </a:p>
          <a:p>
            <a:pPr marL="0" indent="0" eaLnBrk="1" hangingPunct="1">
              <a:buFont typeface="Wingdings" pitchFamily="2" charset="2"/>
              <a:buNone/>
            </a:pPr>
            <a:r>
              <a:rPr lang="en-US" sz="2800" smtClean="0">
                <a:solidFill>
                  <a:srgbClr val="FF0000"/>
                </a:solidFill>
              </a:rPr>
              <a:t>   e</a:t>
            </a:r>
            <a:r>
              <a:rPr lang="en-US" sz="2800" baseline="-25000" smtClean="0">
                <a:solidFill>
                  <a:srgbClr val="FF0000"/>
                </a:solidFill>
              </a:rPr>
              <a:t>1</a:t>
            </a:r>
            <a:r>
              <a:rPr lang="en-US" sz="2800" smtClean="0">
                <a:solidFill>
                  <a:srgbClr val="FF0000"/>
                </a:solidFill>
              </a:rPr>
              <a:t>) Hàm AND</a:t>
            </a:r>
          </a:p>
          <a:p>
            <a:pPr marL="0" indent="0" eaLnBrk="1" hangingPunct="1">
              <a:buFont typeface="Wingdings" pitchFamily="2" charset="2"/>
              <a:buNone/>
            </a:pPr>
            <a:r>
              <a:rPr lang="en-US" sz="2400" smtClean="0">
                <a:solidFill>
                  <a:srgbClr val="000000"/>
                </a:solidFill>
              </a:rPr>
              <a:t>Cú pháp:</a:t>
            </a:r>
            <a:r>
              <a:rPr lang="en-US" sz="2400" b="0" smtClean="0">
                <a:solidFill>
                  <a:srgbClr val="000000"/>
                </a:solidFill>
              </a:rPr>
              <a:t> AND(logical1,logical2, ...)</a:t>
            </a:r>
          </a:p>
          <a:p>
            <a:pPr marL="0" indent="0" eaLnBrk="1" hangingPunct="1">
              <a:buFont typeface="Wingdings" pitchFamily="2" charset="2"/>
              <a:buNone/>
            </a:pPr>
            <a:r>
              <a:rPr lang="en-US" sz="2400" b="0" smtClean="0">
                <a:solidFill>
                  <a:srgbClr val="000000"/>
                </a:solidFill>
              </a:rPr>
              <a:t>Trong đó </a:t>
            </a:r>
            <a:r>
              <a:rPr lang="en-US" sz="2400" smtClean="0">
                <a:solidFill>
                  <a:srgbClr val="000000"/>
                </a:solidFill>
              </a:rPr>
              <a:t>logical1, logical2,</a:t>
            </a:r>
            <a:r>
              <a:rPr lang="en-US" sz="2400" b="0" i="1" smtClean="0">
                <a:solidFill>
                  <a:srgbClr val="000000"/>
                </a:solidFill>
              </a:rPr>
              <a:t> </a:t>
            </a:r>
            <a:r>
              <a:rPr lang="en-US" sz="2400" b="0" smtClean="0">
                <a:solidFill>
                  <a:srgbClr val="000000"/>
                </a:solidFill>
              </a:rPr>
              <a:t>... là các đối số</a:t>
            </a:r>
            <a:r>
              <a:rPr lang="en-US" sz="2400" b="0" i="1" smtClean="0">
                <a:solidFill>
                  <a:srgbClr val="000000"/>
                </a:solidFill>
              </a:rPr>
              <a:t> </a:t>
            </a:r>
            <a:r>
              <a:rPr lang="en-US" sz="2400" b="0" smtClean="0">
                <a:solidFill>
                  <a:srgbClr val="000000"/>
                </a:solidFill>
              </a:rPr>
              <a:t>nhận một trong hai giá trị logic TRUE hoặc FALSE. Nếu đối số không nhận giá trị logic, hàm AND trả về giá trị lỗi #VALUE!</a:t>
            </a:r>
            <a:endParaRPr lang="en-US" sz="2400" smtClean="0">
              <a:solidFill>
                <a:srgbClr val="000000"/>
              </a:solidFill>
            </a:endParaRPr>
          </a:p>
          <a:p>
            <a:pPr marL="0" indent="0" eaLnBrk="1" hangingPunct="1">
              <a:buFont typeface="Wingdings" pitchFamily="2" charset="2"/>
              <a:buNone/>
            </a:pPr>
            <a:r>
              <a:rPr lang="en-US" sz="2400" smtClean="0">
                <a:solidFill>
                  <a:srgbClr val="000000"/>
                </a:solidFill>
              </a:rPr>
              <a:t>Chức năng: </a:t>
            </a:r>
            <a:r>
              <a:rPr lang="en-US" sz="2400" b="0" smtClean="0">
                <a:solidFill>
                  <a:srgbClr val="000000"/>
                </a:solidFill>
              </a:rPr>
              <a:t>Hàm sẽ trả về giá trị </a:t>
            </a:r>
            <a:r>
              <a:rPr lang="en-US" sz="2400" smtClean="0">
                <a:solidFill>
                  <a:srgbClr val="000000"/>
                </a:solidFill>
              </a:rPr>
              <a:t>TRUE</a:t>
            </a:r>
            <a:r>
              <a:rPr lang="en-US" sz="2400" b="0" smtClean="0">
                <a:solidFill>
                  <a:srgbClr val="000000"/>
                </a:solidFill>
              </a:rPr>
              <a:t> (ĐÚNG) nếu tất cả các đối số nhận giá trị TRUE; trả về giá trị </a:t>
            </a:r>
            <a:r>
              <a:rPr lang="en-US" sz="2400" smtClean="0">
                <a:solidFill>
                  <a:srgbClr val="000000"/>
                </a:solidFill>
              </a:rPr>
              <a:t>FALSE</a:t>
            </a:r>
            <a:r>
              <a:rPr lang="en-US" sz="2400" b="0" smtClean="0">
                <a:solidFill>
                  <a:srgbClr val="000000"/>
                </a:solidFill>
              </a:rPr>
              <a:t> (SAI) nếu có ít nhất một đối số nhận giá trị FALSE. </a:t>
            </a:r>
            <a:endParaRPr lang="en-US" sz="2400" smtClean="0">
              <a:solidFill>
                <a:srgbClr val="000000"/>
              </a:solidFill>
            </a:endParaRPr>
          </a:p>
          <a:p>
            <a:pPr marL="0" indent="0" eaLnBrk="1" hangingPunct="1">
              <a:buFont typeface="Wingdings" pitchFamily="2" charset="2"/>
              <a:buNone/>
            </a:pPr>
            <a:r>
              <a:rPr lang="en-US" sz="2400" smtClean="0">
                <a:solidFill>
                  <a:srgbClr val="000000"/>
                </a:solidFill>
              </a:rPr>
              <a:t>Ví dụ: </a:t>
            </a:r>
            <a:r>
              <a:rPr lang="en-US" sz="2400" b="0" smtClean="0">
                <a:solidFill>
                  <a:srgbClr val="000000"/>
                </a:solidFill>
              </a:rPr>
              <a:t>AND(2+2=4, 2+3=5) bằng TRUE.</a:t>
            </a:r>
          </a:p>
          <a:p>
            <a:pPr marL="0" indent="0" eaLnBrk="1" hangingPunct="1">
              <a:buFont typeface="Wingdings" pitchFamily="2" charset="2"/>
              <a:buNone/>
            </a:pPr>
            <a:r>
              <a:rPr lang="en-US" sz="2400" b="0" smtClean="0">
                <a:solidFill>
                  <a:srgbClr val="000000"/>
                </a:solidFill>
              </a:rPr>
              <a:t>AND(3&gt;4, 2+3=5) bằng FALSE.</a:t>
            </a:r>
            <a:r>
              <a:rPr lang="en-US" smtClean="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smtClean="0"/>
              <a:t>Các khái kiểu dữ liệu trong Excel</a:t>
            </a:r>
          </a:p>
        </p:txBody>
      </p:sp>
      <p:sp>
        <p:nvSpPr>
          <p:cNvPr id="6147"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b="0" smtClean="0">
                <a:solidFill>
                  <a:srgbClr val="000000"/>
                </a:solidFill>
              </a:rPr>
              <a:t>- Ngoài hai kiểu dữ liệu cơ bản trên, còn có kiểu Logic bao gồm các giá trị </a:t>
            </a:r>
            <a:r>
              <a:rPr lang="en-US" sz="2800" smtClean="0">
                <a:solidFill>
                  <a:srgbClr val="00B050"/>
                </a:solidFill>
              </a:rPr>
              <a:t>TRUE</a:t>
            </a:r>
            <a:r>
              <a:rPr lang="en-US" sz="2800" b="0" smtClean="0">
                <a:solidFill>
                  <a:srgbClr val="00B050"/>
                </a:solidFill>
              </a:rPr>
              <a:t> </a:t>
            </a:r>
            <a:r>
              <a:rPr lang="en-US" sz="2800" b="0" smtClean="0">
                <a:solidFill>
                  <a:srgbClr val="000000"/>
                </a:solidFill>
              </a:rPr>
              <a:t>và </a:t>
            </a:r>
            <a:r>
              <a:rPr lang="en-US" sz="2800" smtClean="0">
                <a:solidFill>
                  <a:srgbClr val="00B050"/>
                </a:solidFill>
              </a:rPr>
              <a:t>FALSE</a:t>
            </a:r>
            <a:r>
              <a:rPr lang="en-US" sz="2800" b="0" smtClean="0">
                <a:solidFill>
                  <a:srgbClr val="000000"/>
                </a:solidFill>
              </a:rPr>
              <a:t> hoặc các hàm số mang giá trị logic.</a:t>
            </a:r>
          </a:p>
          <a:p>
            <a:pPr marL="0" indent="0" eaLnBrk="1" hangingPunct="1">
              <a:buFont typeface="Wingdings" pitchFamily="2" charset="2"/>
              <a:buNone/>
            </a:pPr>
            <a:r>
              <a:rPr lang="en-US" sz="2800" b="0" smtClean="0">
                <a:solidFill>
                  <a:srgbClr val="000000"/>
                </a:solidFill>
              </a:rPr>
              <a:t>- Excel còn có kiểu ngày tháng, kiểu thời gian (để lưu giờ). Hai kiểu dữ liệu này Excel mặc nhiên canh đều bên phải của ô.</a:t>
            </a:r>
            <a:endParaRPr lang="en-US" sz="2800" i="1" smtClean="0">
              <a:solidFill>
                <a:srgbClr val="000000"/>
              </a:solidFill>
            </a:endParaRPr>
          </a:p>
          <a:p>
            <a:pPr marL="0" indent="0" eaLnBrk="1" hangingPunct="1">
              <a:buFont typeface="Wingdings" pitchFamily="2" charset="2"/>
              <a:buNone/>
            </a:pPr>
            <a:r>
              <a:rPr lang="en-US" sz="2800" i="1" smtClean="0">
                <a:solidFill>
                  <a:srgbClr val="FF0000"/>
                </a:solidFill>
              </a:rPr>
              <a:t>Chú ý: </a:t>
            </a:r>
            <a:r>
              <a:rPr lang="en-US" sz="2800" b="0" smtClean="0">
                <a:solidFill>
                  <a:srgbClr val="000000"/>
                </a:solidFill>
              </a:rPr>
              <a:t>Mỗi ô chỉ có thể chứa một loại kiểu dữ liệu.</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Nhóm hàm logic</a:t>
            </a:r>
          </a:p>
        </p:txBody>
      </p:sp>
      <p:sp>
        <p:nvSpPr>
          <p:cNvPr id="78851"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e</a:t>
            </a:r>
            <a:r>
              <a:rPr lang="en-US" sz="2800" baseline="-25000" smtClean="0">
                <a:solidFill>
                  <a:srgbClr val="FF0000"/>
                </a:solidFill>
              </a:rPr>
              <a:t>2</a:t>
            </a:r>
            <a:r>
              <a:rPr lang="en-US" sz="2800" smtClean="0">
                <a:solidFill>
                  <a:srgbClr val="FF0000"/>
                </a:solidFill>
              </a:rPr>
              <a:t>) Hàm OR</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a:t>
            </a:r>
            <a:r>
              <a:rPr lang="en-US" sz="2800" smtClean="0">
                <a:solidFill>
                  <a:srgbClr val="000000"/>
                </a:solidFill>
              </a:rPr>
              <a:t>OR(logical1, logical2...)</a:t>
            </a:r>
          </a:p>
          <a:p>
            <a:pPr marL="0" indent="0" eaLnBrk="1" hangingPunct="1">
              <a:buFont typeface="Wingdings" pitchFamily="2" charset="2"/>
              <a:buNone/>
            </a:pPr>
            <a:r>
              <a:rPr lang="en-US" sz="2800" b="0" smtClean="0">
                <a:solidFill>
                  <a:srgbClr val="000000"/>
                </a:solidFill>
              </a:rPr>
              <a:t>Trong đó logical1, logical2,... là các đối số</a:t>
            </a:r>
            <a:r>
              <a:rPr lang="en-US" sz="2800" b="0" i="1" smtClean="0">
                <a:solidFill>
                  <a:srgbClr val="000000"/>
                </a:solidFill>
              </a:rPr>
              <a:t> </a:t>
            </a:r>
            <a:r>
              <a:rPr lang="en-US" sz="2800" b="0" smtClean="0">
                <a:solidFill>
                  <a:srgbClr val="000000"/>
                </a:solidFill>
              </a:rPr>
              <a:t>nhận một trong hai giá trị logic TRUE hoặc FALSE. Nếu đối số không nhận giá trị logic, hàm OR trả về giá trị lỗi #VALUE!</a:t>
            </a: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:Trả về giá trị đúng nếu có ít nhất một đối số nhận giá trị đúng, cho giá trị sai nếu tất cả đối số đều nhận giá trị sai.</a:t>
            </a: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 </a:t>
            </a:r>
            <a:r>
              <a:rPr lang="en-US" sz="2800" smtClean="0">
                <a:solidFill>
                  <a:srgbClr val="000000"/>
                </a:solidFill>
              </a:rPr>
              <a:t>OR(2+2=4, 2+3&gt;5)</a:t>
            </a:r>
            <a:r>
              <a:rPr lang="en-US" sz="2800" b="0" smtClean="0">
                <a:solidFill>
                  <a:srgbClr val="000000"/>
                </a:solidFill>
              </a:rPr>
              <a:t> bằng TRUE.</a:t>
            </a:r>
          </a:p>
          <a:p>
            <a:pPr marL="0" indent="0" eaLnBrk="1" hangingPunct="1">
              <a:buFont typeface="Wingdings" pitchFamily="2" charset="2"/>
              <a:buNone/>
            </a:pPr>
            <a:r>
              <a:rPr lang="en-US" sz="2800" smtClean="0">
                <a:solidFill>
                  <a:srgbClr val="000000"/>
                </a:solidFill>
              </a:rPr>
              <a:t>           OR(3&gt;4, 2+3&lt;5)</a:t>
            </a:r>
            <a:r>
              <a:rPr lang="en-US" sz="2800" b="0" smtClean="0">
                <a:solidFill>
                  <a:srgbClr val="000000"/>
                </a:solidFill>
              </a:rPr>
              <a:t> bằng FALSE.</a:t>
            </a:r>
            <a:r>
              <a:rPr lang="en-US"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Nhóm hàm logic</a:t>
            </a:r>
          </a:p>
        </p:txBody>
      </p:sp>
      <p:sp>
        <p:nvSpPr>
          <p:cNvPr id="79875"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smtClean="0">
                <a:solidFill>
                  <a:srgbClr val="FF0000"/>
                </a:solidFill>
              </a:rPr>
              <a:t>e</a:t>
            </a:r>
            <a:r>
              <a:rPr lang="en-US" sz="2800" baseline="-25000" smtClean="0">
                <a:solidFill>
                  <a:srgbClr val="FF0000"/>
                </a:solidFill>
              </a:rPr>
              <a:t>3</a:t>
            </a:r>
            <a:r>
              <a:rPr lang="en-US" sz="2800" smtClean="0">
                <a:solidFill>
                  <a:srgbClr val="FF0000"/>
                </a:solidFill>
              </a:rPr>
              <a:t>) Hàm IF</a:t>
            </a:r>
          </a:p>
          <a:p>
            <a:pPr marL="0" indent="0" eaLnBrk="1" hangingPunct="1">
              <a:buFont typeface="Wingdings" pitchFamily="2" charset="2"/>
              <a:buNone/>
            </a:pPr>
            <a:r>
              <a:rPr lang="en-US" sz="2400" smtClean="0">
                <a:solidFill>
                  <a:srgbClr val="000000"/>
                </a:solidFill>
              </a:rPr>
              <a:t>Cú pháp</a:t>
            </a:r>
            <a:r>
              <a:rPr lang="en-US" sz="2400" b="0" smtClean="0">
                <a:solidFill>
                  <a:srgbClr val="000000"/>
                </a:solidFill>
              </a:rPr>
              <a:t>: IF(biểu thức logic, giá trị đúng, giá trị sai)</a:t>
            </a:r>
          </a:p>
          <a:p>
            <a:pPr marL="0" indent="0" eaLnBrk="1" hangingPunct="1">
              <a:buFont typeface="Wingdings" pitchFamily="2" charset="2"/>
              <a:buNone/>
            </a:pPr>
            <a:r>
              <a:rPr lang="en-US" sz="2400" smtClean="0">
                <a:solidFill>
                  <a:srgbClr val="000000"/>
                </a:solidFill>
              </a:rPr>
              <a:t>Chức năng</a:t>
            </a:r>
            <a:r>
              <a:rPr lang="en-US" sz="2400" b="0" smtClean="0">
                <a:solidFill>
                  <a:srgbClr val="000000"/>
                </a:solidFill>
              </a:rPr>
              <a:t>: Hàm trả về giá trị đúng nếu biểu thức logic đúng, ngược lại cho giá trị là giá trị sai.</a:t>
            </a:r>
          </a:p>
          <a:p>
            <a:pPr marL="0" indent="0" eaLnBrk="1" hangingPunct="1">
              <a:buFont typeface="Wingdings" pitchFamily="2" charset="2"/>
              <a:buNone/>
            </a:pPr>
            <a:r>
              <a:rPr lang="en-US" sz="2400" smtClean="0">
                <a:solidFill>
                  <a:srgbClr val="000000"/>
                </a:solidFill>
              </a:rPr>
              <a:t>Ví dụ</a:t>
            </a:r>
            <a:r>
              <a:rPr lang="en-US" sz="2400" b="0" smtClean="0">
                <a:solidFill>
                  <a:srgbClr val="000000"/>
                </a:solidFill>
              </a:rPr>
              <a:t>: IF(3&gt;2,"đúng","sai") bằng đúng.</a:t>
            </a:r>
          </a:p>
          <a:p>
            <a:pPr marL="0" indent="0" eaLnBrk="1" hangingPunct="1">
              <a:buFont typeface="Wingdings" pitchFamily="2" charset="2"/>
              <a:buNone/>
            </a:pPr>
            <a:r>
              <a:rPr lang="en-US" sz="2400" b="0" smtClean="0">
                <a:solidFill>
                  <a:srgbClr val="000000"/>
                </a:solidFill>
              </a:rPr>
              <a:t>- Một bảng điểm được lưu trong bảng tính như sau: ô D2 chứa Điểm trung bình, ô E2 chứa Xếp loại. Xếp loại dựa vào Điểm trung bình theo ba mức:</a:t>
            </a:r>
          </a:p>
          <a:p>
            <a:pPr marL="0" indent="0" eaLnBrk="1" hangingPunct="1">
              <a:buFont typeface="Wingdings" pitchFamily="2" charset="2"/>
              <a:buNone/>
            </a:pPr>
            <a:r>
              <a:rPr lang="en-US" sz="2400" b="0" smtClean="0">
                <a:solidFill>
                  <a:srgbClr val="000000"/>
                </a:solidFill>
              </a:rPr>
              <a:t>	ĐTB &gt;=8: Xếp loại Giỏi</a:t>
            </a:r>
          </a:p>
          <a:p>
            <a:pPr marL="0" indent="0" eaLnBrk="1" hangingPunct="1">
              <a:buFont typeface="Wingdings" pitchFamily="2" charset="2"/>
              <a:buNone/>
            </a:pPr>
            <a:r>
              <a:rPr lang="en-US" sz="2400" b="0" smtClean="0">
                <a:solidFill>
                  <a:srgbClr val="000000"/>
                </a:solidFill>
              </a:rPr>
              <a:t>	8 &gt; ĐTB &gt;=7: Xếp loại Khá</a:t>
            </a:r>
          </a:p>
          <a:p>
            <a:pPr marL="0" indent="0" eaLnBrk="1" hangingPunct="1">
              <a:buFont typeface="Wingdings" pitchFamily="2" charset="2"/>
              <a:buNone/>
            </a:pPr>
            <a:r>
              <a:rPr lang="en-US" sz="2400" b="0" smtClean="0">
                <a:solidFill>
                  <a:srgbClr val="000000"/>
                </a:solidFill>
              </a:rPr>
              <a:t>	7 &gt; ĐTB: Xếp loại Trung bình</a:t>
            </a:r>
          </a:p>
          <a:p>
            <a:pPr marL="0" indent="0" eaLnBrk="1" hangingPunct="1">
              <a:buFont typeface="Wingdings" pitchFamily="2" charset="2"/>
              <a:buNone/>
            </a:pPr>
            <a:r>
              <a:rPr lang="en-US" sz="2400" b="0" smtClean="0">
                <a:solidFill>
                  <a:srgbClr val="000000"/>
                </a:solidFill>
              </a:rPr>
              <a:t>Để xác định Xếp loại ta có thể dùng công thức ở ô E2 như sau: =If(D2&gt;=8,”Giỏi”,If(D2&gt;=7,”Khá”,”Trung bình”))</a:t>
            </a:r>
            <a:r>
              <a:rPr lang="en-US" sz="2400" b="0" smtClean="0"/>
              <a:t> </a:t>
            </a:r>
          </a:p>
        </p:txBody>
      </p:sp>
      <p:sp>
        <p:nvSpPr>
          <p:cNvPr id="79876" name="AutoShape 11"/>
          <p:cNvSpPr>
            <a:spLocks noChangeArrowheads="1"/>
          </p:cNvSpPr>
          <p:nvPr/>
        </p:nvSpPr>
        <p:spPr bwMode="auto">
          <a:xfrm rot="5400000">
            <a:off x="-762000" y="5105400"/>
            <a:ext cx="2667000" cy="838200"/>
          </a:xfrm>
          <a:prstGeom prst="notchedRightArrow">
            <a:avLst>
              <a:gd name="adj1" fmla="val 50000"/>
              <a:gd name="adj2" fmla="val 7954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000" b="1">
                <a:solidFill>
                  <a:srgbClr val="FF0000"/>
                </a:solidFill>
                <a:latin typeface="VNI-Times" pitchFamily="2" charset="0"/>
              </a:rPr>
              <a:t>Minh hoïa</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3600" smtClean="0"/>
              <a:t>Nhóm hàm tìm kiếm</a:t>
            </a:r>
          </a:p>
        </p:txBody>
      </p:sp>
      <p:sp>
        <p:nvSpPr>
          <p:cNvPr id="82947"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sz="2800" smtClean="0">
                <a:solidFill>
                  <a:srgbClr val="FF0000"/>
                </a:solidFill>
              </a:rPr>
              <a:t>f</a:t>
            </a:r>
            <a:r>
              <a:rPr lang="en-US" sz="2800" baseline="-25000" smtClean="0">
                <a:solidFill>
                  <a:srgbClr val="FF0000"/>
                </a:solidFill>
              </a:rPr>
              <a:t>1</a:t>
            </a:r>
            <a:r>
              <a:rPr lang="en-US" sz="2800" smtClean="0">
                <a:solidFill>
                  <a:srgbClr val="FF0000"/>
                </a:solidFill>
              </a:rPr>
              <a:t>) Hàm VLOOKUP</a:t>
            </a:r>
          </a:p>
          <a:p>
            <a:pPr marL="0" indent="0" eaLnBrk="1" hangingPunct="1">
              <a:buFont typeface="Wingdings" pitchFamily="2" charset="2"/>
              <a:buNone/>
            </a:pPr>
            <a:r>
              <a:rPr lang="en-US" sz="2400" smtClean="0">
                <a:solidFill>
                  <a:srgbClr val="000000"/>
                </a:solidFill>
              </a:rPr>
              <a:t>Cú pháp</a:t>
            </a:r>
            <a:r>
              <a:rPr lang="en-US" sz="2400" b="0" smtClean="0">
                <a:solidFill>
                  <a:srgbClr val="000000"/>
                </a:solidFill>
              </a:rPr>
              <a:t>: VLOOKUP(Trị dò, Bảng tham chiếu, Cột tham chiếu, Cách dò)</a:t>
            </a:r>
          </a:p>
          <a:p>
            <a:pPr marL="0" indent="0" eaLnBrk="1" hangingPunct="1">
              <a:buFont typeface="Wingdings" pitchFamily="2" charset="2"/>
              <a:buNone/>
            </a:pPr>
            <a:r>
              <a:rPr lang="en-US" sz="2400" smtClean="0">
                <a:solidFill>
                  <a:srgbClr val="000000"/>
                </a:solidFill>
              </a:rPr>
              <a:t>Chức năng</a:t>
            </a:r>
            <a:r>
              <a:rPr lang="en-US" sz="2400" b="0" smtClean="0">
                <a:solidFill>
                  <a:srgbClr val="000000"/>
                </a:solidFill>
              </a:rPr>
              <a:t>: Hàm thực hiện việc tìm kiếm Trị dò trên cột đầu tiên của Bảng tham chiếu, khi tìm thấy thì lệch qua bên phải đến Cột tham chiếu để lấy trị trong ô ở đó tương ứng với vị trí tìm thấy của Trị dò.</a:t>
            </a:r>
          </a:p>
          <a:p>
            <a:pPr marL="0" indent="0" eaLnBrk="1" hangingPunct="1">
              <a:buFont typeface="Wingdings" pitchFamily="2" charset="2"/>
              <a:buNone/>
            </a:pPr>
            <a:r>
              <a:rPr lang="en-US" sz="2400" smtClean="0">
                <a:solidFill>
                  <a:srgbClr val="000000"/>
                </a:solidFill>
              </a:rPr>
              <a:t>Bảng tham chiếu</a:t>
            </a:r>
            <a:r>
              <a:rPr lang="en-US" sz="2400" b="0" smtClean="0">
                <a:solidFill>
                  <a:srgbClr val="000000"/>
                </a:solidFill>
              </a:rPr>
              <a:t>: Gồm một khối các ô, thường gồm nhiều hàng và nhiều cột. Cột đầu tiên luôn luôn chứa các trị để dò tìm, các cột khác chứa các trị tương ứng để tham chiếu.</a:t>
            </a:r>
          </a:p>
          <a:p>
            <a:pPr marL="0" indent="0" eaLnBrk="1" hangingPunct="1">
              <a:buFont typeface="Wingdings" pitchFamily="2" charset="2"/>
              <a:buNone/>
            </a:pPr>
            <a:r>
              <a:rPr lang="en-US" sz="2400" smtClean="0">
                <a:solidFill>
                  <a:srgbClr val="000000"/>
                </a:solidFill>
              </a:rPr>
              <a:t>Cột tham chiếu</a:t>
            </a:r>
            <a:r>
              <a:rPr lang="en-US" sz="2400" b="0" smtClean="0">
                <a:solidFill>
                  <a:srgbClr val="000000"/>
                </a:solidFill>
              </a:rPr>
              <a:t>: Thứ tự của cột tính từ trái qua phải trong bảng tham chiếu, cột đầu tiên được đánh số là 1.</a:t>
            </a:r>
            <a:r>
              <a:rPr lang="en-US" smtClean="0"/>
              <a:t> </a:t>
            </a:r>
            <a:endParaRPr lang="en-US" sz="2800" smtClean="0">
              <a:solidFill>
                <a:schemeClr val="tx2"/>
              </a:solidFill>
            </a:endParaRPr>
          </a:p>
          <a:p>
            <a:pPr marL="0" indent="0"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smtClean="0"/>
              <a:t>Hàm VLOOKUP</a:t>
            </a:r>
          </a:p>
        </p:txBody>
      </p:sp>
      <p:sp>
        <p:nvSpPr>
          <p:cNvPr id="83971"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600" smtClean="0">
                <a:solidFill>
                  <a:srgbClr val="000000"/>
                </a:solidFill>
              </a:rPr>
              <a:t>Cách dò</a:t>
            </a:r>
            <a:r>
              <a:rPr lang="en-US" sz="2600" b="0" smtClean="0">
                <a:solidFill>
                  <a:srgbClr val="000000"/>
                </a:solidFill>
              </a:rPr>
              <a:t>: Có hai giá trị: </a:t>
            </a:r>
          </a:p>
          <a:p>
            <a:pPr marL="0" indent="0" eaLnBrk="1" hangingPunct="1">
              <a:buFont typeface="Wingdings" pitchFamily="2" charset="2"/>
              <a:buNone/>
            </a:pPr>
            <a:r>
              <a:rPr lang="en-US" sz="2600" b="0" smtClean="0">
                <a:solidFill>
                  <a:srgbClr val="000000"/>
                </a:solidFill>
              </a:rPr>
              <a:t>- Nếu là số 0 (hoặc FALSE, còn gọi là dò tìm chính xác): Danh sách các trị của cột 1 không cần sắp xếp theo thứ tự tăng dần. Nếu không tìm thấy trị dò ở Bảng tham chiếu, hàm sẽ trả về lỗi #N/A. </a:t>
            </a:r>
          </a:p>
          <a:p>
            <a:pPr marL="0" indent="0" eaLnBrk="1" hangingPunct="1">
              <a:buFont typeface="Wingdings" pitchFamily="2" charset="2"/>
              <a:buNone/>
            </a:pPr>
            <a:r>
              <a:rPr lang="en-US" sz="2600" b="0" smtClean="0">
                <a:solidFill>
                  <a:srgbClr val="000000"/>
                </a:solidFill>
              </a:rPr>
              <a:t>- Nếu là số 1 (hoặc TRUE, còn gọi là dò tìm lân cận hay dò tìm xấp xỉ): Danh sách các trị của cột 1 phải được sắp xếp theo thứ tự tăng dần. Nếu không tìm thấy trị dò chính xác nó sẽ lấy giá trị nhỏ hơn và gần bằng với trị dò. Nếu trị dò nhỏ hơn trị đầu tiên của cột 1 thì hàm sẽ trả về lỗi #N/A. </a:t>
            </a:r>
          </a:p>
          <a:p>
            <a:pPr marL="0" indent="0" eaLnBrk="1" hangingPunct="1">
              <a:buFont typeface="Wingdings" pitchFamily="2" charset="2"/>
              <a:buNone/>
            </a:pPr>
            <a:r>
              <a:rPr lang="en-US" sz="2600" b="0" smtClean="0">
                <a:solidFill>
                  <a:srgbClr val="000000"/>
                </a:solidFill>
              </a:rPr>
              <a:t>Mặc định cách dò là 1.</a:t>
            </a:r>
            <a:r>
              <a:rPr lang="en-US"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Hàm VLOOKUP</a:t>
            </a:r>
          </a:p>
        </p:txBody>
      </p:sp>
      <p:sp>
        <p:nvSpPr>
          <p:cNvPr id="84995" name="Rectangle 3"/>
          <p:cNvSpPr>
            <a:spLocks noGrp="1" noChangeArrowheads="1"/>
          </p:cNvSpPr>
          <p:nvPr>
            <p:ph type="body" sz="half" idx="1"/>
          </p:nvPr>
        </p:nvSpPr>
        <p:spPr>
          <a:xfrm>
            <a:off x="1030288" y="1163638"/>
            <a:ext cx="8113712" cy="5360987"/>
          </a:xfrm>
        </p:spPr>
        <p:txBody>
          <a:bodyPr/>
          <a:lstStyle/>
          <a:p>
            <a:pPr marL="0" indent="0" eaLnBrk="1" hangingPunct="1">
              <a:buFont typeface="Wingdings" pitchFamily="2" charset="2"/>
              <a:buNone/>
            </a:pPr>
            <a:r>
              <a:rPr lang="en-US" sz="2200" smtClean="0">
                <a:solidFill>
                  <a:srgbClr val="000000"/>
                </a:solidFill>
              </a:rPr>
              <a:t>Ví dụ: </a:t>
            </a:r>
            <a:r>
              <a:rPr lang="en-US" sz="2400" b="0" smtClean="0">
                <a:solidFill>
                  <a:srgbClr val="000000"/>
                </a:solidFill>
              </a:rPr>
              <a:t>Cho dữ liệu như sau:  </a:t>
            </a:r>
          </a:p>
        </p:txBody>
      </p:sp>
      <p:graphicFrame>
        <p:nvGraphicFramePr>
          <p:cNvPr id="389467" name="Group 347"/>
          <p:cNvGraphicFramePr>
            <a:graphicFrameLocks noGrp="1"/>
          </p:cNvGraphicFramePr>
          <p:nvPr>
            <p:ph sz="half" idx="2"/>
          </p:nvPr>
        </p:nvGraphicFramePr>
        <p:xfrm>
          <a:off x="2057400" y="1676400"/>
          <a:ext cx="6072189" cy="3962400"/>
        </p:xfrm>
        <a:graphic>
          <a:graphicData uri="http://schemas.openxmlformats.org/drawingml/2006/table">
            <a:tbl>
              <a:tblPr>
                <a:tableStyleId>{5DA37D80-6434-44D0-A028-1B22A696006F}</a:tableStyleId>
              </a:tblPr>
              <a:tblGrid>
                <a:gridCol w="617525"/>
                <a:gridCol w="2421778"/>
                <a:gridCol w="1356476"/>
                <a:gridCol w="1676410"/>
              </a:tblGrid>
              <a:tr h="3962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B</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L="91441" marR="91441" marT="45717" marB="45717" anchor="b" horzOverflow="overflow">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C</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L="91441" marR="91441" marT="45717" marB="45717" anchor="b" horzOverflow="overflow">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D</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L="91441" marR="91441" marT="45717" marB="45717" anchor="b" horzOverflow="overflow">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E</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L="91441" marR="91441" marT="45717" marB="45717" anchor="b" horzOverflow="overflow">
                    <a:solidFill>
                      <a:srgbClr val="FFC000"/>
                    </a:solidFill>
                  </a:tcPr>
                </a:tc>
              </a:tr>
              <a:tr h="3962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solidFill>
                            <a:srgbClr val="FF0000"/>
                          </a:solidFill>
                          <a:effectLst/>
                        </a:rPr>
                        <a:t>TT</a:t>
                      </a:r>
                      <a:endParaRPr kumimoji="0" lang="en-US" sz="2000" b="0" i="0" u="none" strike="noStrike" cap="none" normalizeH="0" baseline="0" smtClean="0">
                        <a:ln>
                          <a:noFill/>
                        </a:ln>
                        <a:solidFill>
                          <a:srgbClr val="FF0000"/>
                        </a:solidFill>
                        <a:effectLst/>
                        <a:latin typeface="Arial" pitchFamily="34" charset="0"/>
                        <a:cs typeface="Times New Roman" pitchFamily="18" charset="0"/>
                      </a:endParaRPr>
                    </a:p>
                  </a:txBody>
                  <a:tcPr marL="91441" marR="91441" marT="45717" marB="45717" anchor="b"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solidFill>
                            <a:srgbClr val="FF0000"/>
                          </a:solidFill>
                          <a:effectLst/>
                        </a:rPr>
                        <a:t>Họ tên</a:t>
                      </a:r>
                      <a:endParaRPr kumimoji="0" lang="en-US" sz="2000" b="0" i="0" u="none" strike="noStrike" cap="none" normalizeH="0" baseline="0" smtClean="0">
                        <a:ln>
                          <a:noFill/>
                        </a:ln>
                        <a:solidFill>
                          <a:srgbClr val="FF0000"/>
                        </a:solidFill>
                        <a:effectLst/>
                        <a:latin typeface="Arial" pitchFamily="34" charset="0"/>
                        <a:cs typeface="Times New Roman" pitchFamily="18" charset="0"/>
                      </a:endParaRPr>
                    </a:p>
                  </a:txBody>
                  <a:tcPr marL="91441" marR="91441" marT="45717" marB="45717" anchor="b"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solidFill>
                            <a:srgbClr val="FF0000"/>
                          </a:solidFill>
                          <a:effectLst/>
                        </a:rPr>
                        <a:t>Khu vực</a:t>
                      </a:r>
                      <a:endParaRPr kumimoji="0" lang="en-US" sz="2000" b="0" i="0" u="none" strike="noStrike" cap="none" normalizeH="0" baseline="0" smtClean="0">
                        <a:ln>
                          <a:noFill/>
                        </a:ln>
                        <a:solidFill>
                          <a:srgbClr val="FF0000"/>
                        </a:solidFill>
                        <a:effectLst/>
                        <a:latin typeface="Arial" pitchFamily="34" charset="0"/>
                        <a:cs typeface="Times New Roman" pitchFamily="18" charset="0"/>
                      </a:endParaRPr>
                    </a:p>
                  </a:txBody>
                  <a:tcPr marL="91441" marR="91441" marT="45717" marB="45717" anchor="b"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solidFill>
                            <a:srgbClr val="FF0000"/>
                          </a:solidFill>
                          <a:effectLst/>
                        </a:rPr>
                        <a:t>Điểm chuẩn</a:t>
                      </a:r>
                      <a:endParaRPr kumimoji="0" lang="en-US" sz="2000" b="0" i="0" u="none" strike="noStrike" cap="none" normalizeH="0" baseline="0" smtClean="0">
                        <a:ln>
                          <a:noFill/>
                        </a:ln>
                        <a:solidFill>
                          <a:srgbClr val="FF0000"/>
                        </a:solidFill>
                        <a:effectLst/>
                        <a:latin typeface="Arial" pitchFamily="34" charset="0"/>
                        <a:cs typeface="Times New Roman" pitchFamily="18" charset="0"/>
                      </a:endParaRPr>
                    </a:p>
                  </a:txBody>
                  <a:tcPr marL="91441" marR="91441" marT="45717" marB="45717" anchor="b" horzOverflow="overflow"/>
                </a:tc>
              </a:tr>
              <a:tr h="3962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Hoàng Phi</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horzOverflow="overflow"/>
                </a:tc>
              </a:tr>
              <a:tr h="3962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Nguyễn Thị Như</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3</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horzOverflow="overflow"/>
                </a:tc>
              </a:tr>
              <a:tr h="3962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3</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Trần Đức</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horzOverflow="overflow"/>
                </a:tc>
              </a:tr>
              <a:tr h="39624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r>
              <a:tr h="39624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solidFill>
                            <a:srgbClr val="FF0000"/>
                          </a:solidFill>
                          <a:effectLst/>
                        </a:rPr>
                        <a:t>Khu vực</a:t>
                      </a:r>
                      <a:endParaRPr kumimoji="0" lang="en-US" sz="2000" b="0" i="0" u="none" strike="noStrike" cap="none" normalizeH="0" baseline="0" smtClean="0">
                        <a:ln>
                          <a:noFill/>
                        </a:ln>
                        <a:solidFill>
                          <a:srgbClr val="FF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solidFill>
                            <a:srgbClr val="FF0000"/>
                          </a:solidFill>
                          <a:effectLst/>
                        </a:rPr>
                        <a:t>Điểm chuẩn</a:t>
                      </a:r>
                      <a:endParaRPr kumimoji="0" lang="en-US" sz="2000" b="0" i="0" u="none" strike="noStrike" cap="none" normalizeH="0" baseline="0" smtClean="0">
                        <a:ln>
                          <a:noFill/>
                        </a:ln>
                        <a:solidFill>
                          <a:srgbClr val="FF0000"/>
                        </a:solidFill>
                        <a:effectLst/>
                        <a:latin typeface="Arial" pitchFamily="34" charset="0"/>
                        <a:cs typeface="Times New Roman" pitchFamily="18" charset="0"/>
                      </a:endParaRPr>
                    </a:p>
                  </a:txBody>
                  <a:tcPr marL="91441" marR="91441" marT="45717" marB="45717" horzOverflow="overflow"/>
                </a:tc>
              </a:tr>
              <a:tr h="39624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24</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r>
              <a:tr h="39624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23</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r>
              <a:tr h="396240">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L="91441" marR="91441" marT="45717" marB="45717" anchor="b"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3</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22</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L="91441" marR="91441" marT="45717" marB="45717" horzOverflow="overflow"/>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Hàm VLOOKUP</a:t>
            </a:r>
          </a:p>
        </p:txBody>
      </p:sp>
      <p:sp>
        <p:nvSpPr>
          <p:cNvPr id="86019" name="Rectangle 3"/>
          <p:cNvSpPr>
            <a:spLocks noGrp="1" noChangeArrowheads="1"/>
          </p:cNvSpPr>
          <p:nvPr>
            <p:ph type="body" sz="half" idx="1"/>
          </p:nvPr>
        </p:nvSpPr>
        <p:spPr>
          <a:xfrm>
            <a:off x="1030288" y="1163638"/>
            <a:ext cx="8113712" cy="5360987"/>
          </a:xfrm>
        </p:spPr>
        <p:txBody>
          <a:bodyPr/>
          <a:lstStyle/>
          <a:p>
            <a:pPr marL="0" indent="342900" eaLnBrk="1" hangingPunct="1">
              <a:buFont typeface="Wingdings" pitchFamily="2" charset="2"/>
              <a:buNone/>
            </a:pPr>
            <a:r>
              <a:rPr lang="en-US" sz="2600" b="0" smtClean="0">
                <a:solidFill>
                  <a:srgbClr val="000000"/>
                </a:solidFill>
              </a:rPr>
              <a:t>Để lấy Điểm chuẩn dựa vào cột Khu vực của các thí sinh, ta có thể sử dụng hàm VLOOKUP ở ô E3 như sau:</a:t>
            </a:r>
          </a:p>
          <a:p>
            <a:pPr marL="0" indent="342900" eaLnBrk="1" hangingPunct="1">
              <a:buFont typeface="Wingdings" pitchFamily="2" charset="2"/>
              <a:buNone/>
            </a:pPr>
            <a:r>
              <a:rPr lang="en-US" sz="2600" smtClean="0">
                <a:solidFill>
                  <a:srgbClr val="FF0000"/>
                </a:solidFill>
              </a:rPr>
              <a:t>=VLOOKUP(D3,$D$8:$E$10,2,0)</a:t>
            </a:r>
            <a:r>
              <a:rPr lang="en-US" sz="2600" b="0" smtClean="0">
                <a:solidFill>
                  <a:srgbClr val="000000"/>
                </a:solidFill>
              </a:rPr>
              <a:t>, lúc đó nó sẽ trả về giá trị là 23.</a:t>
            </a:r>
            <a:endParaRPr lang="en-US" sz="2600" b="0" i="1" smtClean="0">
              <a:solidFill>
                <a:srgbClr val="000000"/>
              </a:solidFill>
            </a:endParaRPr>
          </a:p>
          <a:p>
            <a:pPr marL="0" indent="342900" eaLnBrk="1" hangingPunct="1">
              <a:buFont typeface="Wingdings" pitchFamily="2" charset="2"/>
              <a:buNone/>
            </a:pPr>
            <a:r>
              <a:rPr lang="en-US" sz="2600" smtClean="0">
                <a:solidFill>
                  <a:srgbClr val="FF0000"/>
                </a:solidFill>
              </a:rPr>
              <a:t>Chú ý</a:t>
            </a:r>
            <a:r>
              <a:rPr lang="en-US" sz="2600" b="0" smtClean="0">
                <a:solidFill>
                  <a:srgbClr val="FF0000"/>
                </a:solidFill>
              </a:rPr>
              <a:t>:</a:t>
            </a:r>
            <a:r>
              <a:rPr lang="en-US" sz="2600" b="0" smtClean="0">
                <a:solidFill>
                  <a:srgbClr val="000000"/>
                </a:solidFill>
              </a:rPr>
              <a:t> Trong công thức này đối số thứ hai phải được sử dụng địa chỉ tuyệt đối để khi tiến hành sao chép công thức thì địa chỉ của Bảng tham chiếu không bị thay đổi.</a:t>
            </a:r>
            <a:r>
              <a:rPr lang="en-US" sz="2600" smtClean="0"/>
              <a:t>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mtClean="0"/>
              <a:t>Nhóm hàm tìm kiếm</a:t>
            </a:r>
          </a:p>
        </p:txBody>
      </p:sp>
      <p:sp>
        <p:nvSpPr>
          <p:cNvPr id="326659" name="Rectangle 3"/>
          <p:cNvSpPr>
            <a:spLocks noGrp="1" noChangeArrowheads="1"/>
          </p:cNvSpPr>
          <p:nvPr>
            <p:ph type="body" idx="1"/>
          </p:nvPr>
        </p:nvSpPr>
        <p:spPr>
          <a:xfrm>
            <a:off x="1030288" y="985838"/>
            <a:ext cx="7885112" cy="5360987"/>
          </a:xfrm>
        </p:spPr>
        <p:txBody>
          <a:bodyPr/>
          <a:lstStyle/>
          <a:p>
            <a:pPr marL="0" indent="0" algn="just" eaLnBrk="1" hangingPunct="1">
              <a:buFont typeface="Wingdings" pitchFamily="2" charset="2"/>
              <a:buNone/>
              <a:defRPr/>
            </a:pPr>
            <a:r>
              <a:rPr lang="en-US" sz="2800" smtClean="0">
                <a:solidFill>
                  <a:srgbClr val="FF0000"/>
                </a:solidFill>
              </a:rPr>
              <a:t>f</a:t>
            </a:r>
            <a:r>
              <a:rPr lang="en-US" sz="2800" baseline="-25000" smtClean="0">
                <a:solidFill>
                  <a:srgbClr val="FF0000"/>
                </a:solidFill>
              </a:rPr>
              <a:t>2</a:t>
            </a:r>
            <a:r>
              <a:rPr lang="en-US" sz="2800" smtClean="0">
                <a:solidFill>
                  <a:srgbClr val="FF0000"/>
                </a:solidFill>
              </a:rPr>
              <a:t>) Hàm HLOOKUP</a:t>
            </a:r>
          </a:p>
          <a:p>
            <a:pPr marL="0" indent="342900" algn="just" eaLnBrk="1" hangingPunct="1">
              <a:buFont typeface="Wingdings" pitchFamily="2" charset="2"/>
              <a:buNone/>
              <a:defRPr/>
            </a:pPr>
            <a:r>
              <a:rPr lang="en-US" sz="2400" smtClean="0">
                <a:solidFill>
                  <a:srgbClr val="000000"/>
                </a:solidFill>
              </a:rPr>
              <a:t>Cú pháp</a:t>
            </a:r>
            <a:r>
              <a:rPr lang="en-US" sz="2400" b="0" smtClean="0">
                <a:solidFill>
                  <a:srgbClr val="000000"/>
                </a:solidFill>
              </a:rPr>
              <a:t>:HLOOKUP(Trị dò, Bảng tham chiếu, Hàng tham chiếu, Cách dò)</a:t>
            </a:r>
          </a:p>
          <a:p>
            <a:pPr marL="0" indent="342900" algn="just" eaLnBrk="1" hangingPunct="1">
              <a:buFont typeface="Wingdings" pitchFamily="2" charset="2"/>
              <a:buNone/>
              <a:defRPr/>
            </a:pPr>
            <a:r>
              <a:rPr lang="en-US" sz="2400" smtClean="0">
                <a:solidFill>
                  <a:srgbClr val="000000"/>
                </a:solidFill>
              </a:rPr>
              <a:t>Chức năng</a:t>
            </a:r>
            <a:r>
              <a:rPr lang="en-US" sz="2400" b="0" smtClean="0">
                <a:solidFill>
                  <a:srgbClr val="000000"/>
                </a:solidFill>
              </a:rPr>
              <a:t>: Hàm thực hiện việc tìm kiếm Trị dò trên hàng đầu tiên của Bảng tham chiếu, khi tìm thấy thì lệch qua bên phải đến Hàng tham chiếu để lấy trị trong ô ở đó tương ứng với vị trí tìm thấy của Trị dò.</a:t>
            </a:r>
          </a:p>
          <a:p>
            <a:pPr marL="0" indent="342900" algn="just" eaLnBrk="1" hangingPunct="1">
              <a:buFont typeface="Wingdings" pitchFamily="2" charset="2"/>
              <a:buNone/>
              <a:defRPr/>
            </a:pPr>
            <a:r>
              <a:rPr lang="en-US" sz="2400" smtClean="0">
                <a:solidFill>
                  <a:srgbClr val="000000"/>
                </a:solidFill>
              </a:rPr>
              <a:t>Bảng tham chiếu</a:t>
            </a:r>
            <a:r>
              <a:rPr lang="en-US" sz="2400" b="0" smtClean="0">
                <a:solidFill>
                  <a:srgbClr val="000000"/>
                </a:solidFill>
              </a:rPr>
              <a:t>: Gồm một khối các ô, thường gồm nhiều hàng và nhiều cột. Hàng đầu tiên luôn luôn chứa các trị để dò tìm, các hàng khác chứa các trị tương ứng để tham chiếu.</a:t>
            </a:r>
          </a:p>
          <a:p>
            <a:pPr marL="0" indent="342900" algn="just" eaLnBrk="1" hangingPunct="1">
              <a:buFont typeface="Wingdings" pitchFamily="2" charset="2"/>
              <a:buNone/>
              <a:defRPr/>
            </a:pPr>
            <a:r>
              <a:rPr lang="en-US" sz="2400" smtClean="0">
                <a:solidFill>
                  <a:srgbClr val="000000"/>
                </a:solidFill>
              </a:rPr>
              <a:t>Hàng tham chiếu</a:t>
            </a:r>
            <a:r>
              <a:rPr lang="en-US" sz="2400" b="0" smtClean="0">
                <a:solidFill>
                  <a:srgbClr val="000000"/>
                </a:solidFill>
              </a:rPr>
              <a:t>: Thứ tự của hàng tính từ trên xuống dưới trong bảng tham chiếu, hàng đầu tiên  được đánh số là 1</a:t>
            </a:r>
            <a:r>
              <a:rPr lang="en-US" smtClean="0">
                <a:solidFill>
                  <a:srgbClr val="000000"/>
                </a:solidFill>
              </a:rPr>
              <a:t>. </a:t>
            </a:r>
            <a:endParaRPr lang="en-US" sz="2800" smtClean="0">
              <a:solidFill>
                <a:srgbClr val="000000"/>
              </a:solidFill>
            </a:endParaRPr>
          </a:p>
          <a:p>
            <a:pPr marL="0" indent="0" algn="just" eaLnBrk="1" hangingPunct="1">
              <a:buFont typeface="Wingdings" pitchFamily="2" charset="2"/>
              <a:buNone/>
              <a:defRPr/>
            </a:pPr>
            <a:endParaRPr lang="en-US" sz="2400" b="0" smtClean="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Hàm HLOOKUP</a:t>
            </a:r>
          </a:p>
        </p:txBody>
      </p:sp>
      <p:sp>
        <p:nvSpPr>
          <p:cNvPr id="88067" name="Rectangle 3"/>
          <p:cNvSpPr>
            <a:spLocks noGrp="1" noChangeArrowheads="1"/>
          </p:cNvSpPr>
          <p:nvPr>
            <p:ph type="body" idx="1"/>
          </p:nvPr>
        </p:nvSpPr>
        <p:spPr>
          <a:xfrm>
            <a:off x="1030288" y="985838"/>
            <a:ext cx="7885112" cy="5360987"/>
          </a:xfrm>
        </p:spPr>
        <p:txBody>
          <a:bodyPr/>
          <a:lstStyle/>
          <a:p>
            <a:pPr marL="0" indent="0" algn="just" eaLnBrk="1" hangingPunct="1">
              <a:buFont typeface="Wingdings" pitchFamily="2" charset="2"/>
              <a:buNone/>
            </a:pPr>
            <a:r>
              <a:rPr lang="en-US" sz="2600" smtClean="0">
                <a:solidFill>
                  <a:srgbClr val="000000"/>
                </a:solidFill>
              </a:rPr>
              <a:t>Cách dò</a:t>
            </a:r>
            <a:r>
              <a:rPr lang="en-US" sz="2600" b="0" smtClean="0">
                <a:solidFill>
                  <a:srgbClr val="000000"/>
                </a:solidFill>
              </a:rPr>
              <a:t>: Có hai giá trị: </a:t>
            </a:r>
          </a:p>
          <a:p>
            <a:pPr marL="0" indent="0" algn="just" eaLnBrk="1" hangingPunct="1">
              <a:buFont typeface="Wingdings" pitchFamily="2" charset="2"/>
              <a:buNone/>
            </a:pPr>
            <a:r>
              <a:rPr lang="en-US" sz="2600" b="0" smtClean="0">
                <a:solidFill>
                  <a:srgbClr val="000000"/>
                </a:solidFill>
              </a:rPr>
              <a:t>- Nếu là số 0 (hoặc FALSE, còn gọi dò tìm chính xác): Danh sách các trị của cột 1 không cần sắp xếp theo thứ tự tăng dần. Nếu không tìm thấy trị dò ở Bảng, hàm sẽ trả về lỗi #N/A. </a:t>
            </a:r>
          </a:p>
          <a:p>
            <a:pPr marL="0" indent="0" algn="just" eaLnBrk="1" hangingPunct="1">
              <a:buFont typeface="Wingdings" pitchFamily="2" charset="2"/>
              <a:buNone/>
            </a:pPr>
            <a:r>
              <a:rPr lang="en-US" sz="2600" b="0" smtClean="0">
                <a:solidFill>
                  <a:srgbClr val="000000"/>
                </a:solidFill>
              </a:rPr>
              <a:t>- Nếu là số 1 (hoặc TRUE, còn gọi là dò tìm lân cận hay dò tìm xấp xỉ): Danh sách các trị của hàng 1 phải được sắp xếp theo thứ tự tăng dần. Nếu không tìm thấy trị dò chính xác nó sẽ lấy giá trị nhỏ hơn và gần bằng với trị dò. Nếu trị dò nhỏ hơn trị đầu tiên của hàng 1 thì hàm sẽ trả về lỗi #N/A.</a:t>
            </a:r>
          </a:p>
          <a:p>
            <a:pPr marL="0" indent="0" algn="just" eaLnBrk="1" hangingPunct="1">
              <a:buFont typeface="Wingdings" pitchFamily="2" charset="2"/>
              <a:buNone/>
            </a:pPr>
            <a:r>
              <a:rPr lang="en-US" sz="2600" b="0" smtClean="0">
                <a:solidFill>
                  <a:srgbClr val="000000"/>
                </a:solidFill>
              </a:rPr>
              <a:t>Mặc định cách dò là 1. </a:t>
            </a:r>
          </a:p>
          <a:p>
            <a:pPr marL="0" indent="0" algn="just" eaLnBrk="1" hangingPunct="1">
              <a:buFont typeface="Wingdings" pitchFamily="2" charset="2"/>
              <a:buNone/>
            </a:pPr>
            <a:endParaRPr lang="en-US" sz="2600" b="0" smtClean="0">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Hàm HLOOKUP</a:t>
            </a:r>
          </a:p>
        </p:txBody>
      </p:sp>
      <p:sp>
        <p:nvSpPr>
          <p:cNvPr id="89091" name="Rectangle 3"/>
          <p:cNvSpPr>
            <a:spLocks noGrp="1" noChangeArrowheads="1"/>
          </p:cNvSpPr>
          <p:nvPr>
            <p:ph type="body" sz="half" idx="1"/>
          </p:nvPr>
        </p:nvSpPr>
        <p:spPr>
          <a:xfrm>
            <a:off x="1030288" y="1163638"/>
            <a:ext cx="7961312" cy="5360987"/>
          </a:xfrm>
        </p:spPr>
        <p:txBody>
          <a:bodyPr/>
          <a:lstStyle/>
          <a:p>
            <a:pPr marL="0" indent="0" eaLnBrk="1" hangingPunct="1">
              <a:buFont typeface="Wingdings" pitchFamily="2" charset="2"/>
              <a:buNone/>
            </a:pPr>
            <a:r>
              <a:rPr lang="en-US" sz="2400" b="0" smtClean="0">
                <a:solidFill>
                  <a:srgbClr val="000000"/>
                </a:solidFill>
              </a:rPr>
              <a:t>Ví dụ: Cho dữ liệu như sau: </a:t>
            </a:r>
          </a:p>
        </p:txBody>
      </p:sp>
      <p:graphicFrame>
        <p:nvGraphicFramePr>
          <p:cNvPr id="392281" name="Group 89"/>
          <p:cNvGraphicFramePr>
            <a:graphicFrameLocks noGrp="1"/>
          </p:cNvGraphicFramePr>
          <p:nvPr>
            <p:ph sz="half" idx="2"/>
          </p:nvPr>
        </p:nvGraphicFramePr>
        <p:xfrm>
          <a:off x="1219200" y="1905000"/>
          <a:ext cx="7467600" cy="4375152"/>
        </p:xfrm>
        <a:graphic>
          <a:graphicData uri="http://schemas.openxmlformats.org/drawingml/2006/table">
            <a:tbl>
              <a:tblPr/>
              <a:tblGrid>
                <a:gridCol w="511175"/>
                <a:gridCol w="1685925"/>
                <a:gridCol w="2227263"/>
                <a:gridCol w="1519237"/>
                <a:gridCol w="1524000"/>
              </a:tblGrid>
              <a:tr h="428687">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chemeClr val="accent1"/>
                        </a:solidFill>
                        <a:effectLst/>
                        <a:latin typeface="Arial" pitchFamily="34" charset="0"/>
                        <a:cs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B</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C</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D</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E</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r>
              <a:tr h="70114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2</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TT</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Họ tên</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Khu vực</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Điểm chuẩn</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0645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3</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1</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Hoàng Phi</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2</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048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4</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2</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Nguyễn Thị Như</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3</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0645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5</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3</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Trần Đức</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Times New Roman" pitchFamily="18" charset="0"/>
                        </a:rPr>
                        <a:t>1</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048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6</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0645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7</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Khu vực </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1</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2</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3</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048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8</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Điểm chuẩn</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24</a:t>
                      </a: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23</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rgbClr val="000000"/>
                          </a:solidFill>
                          <a:effectLst/>
                          <a:latin typeface="Arial" pitchFamily="34" charset="0"/>
                          <a:cs typeface="Arial" pitchFamily="34" charset="0"/>
                        </a:rPr>
                        <a:t>22</a:t>
                      </a: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0645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9</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r h="40487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Arial" pitchFamily="34" charset="0"/>
                          <a:cs typeface="Times New Roman" pitchFamily="18" charset="0"/>
                        </a:rPr>
                        <a:t>10</a:t>
                      </a:r>
                      <a:endParaRPr kumimoji="0" lang="en-US" sz="2000" b="0" i="0" u="none" strike="noStrike" cap="none" normalizeH="0" baseline="0" smtClean="0">
                        <a:ln>
                          <a:noFill/>
                        </a:ln>
                        <a:solidFill>
                          <a:schemeClr val="tx1"/>
                        </a:solidFill>
                        <a:effectLst/>
                        <a:latin typeface="Arial" pitchFamily="34" charset="0"/>
                        <a:cs typeface="Times New Roman" pitchFamily="18"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endParaRPr kumimoji="0" lang="en-US" sz="2000" b="1" i="0" u="none" strike="noStrike" cap="none" normalizeH="0" baseline="0" smtClean="0">
                        <a:ln>
                          <a:noFill/>
                        </a:ln>
                        <a:solidFill>
                          <a:srgbClr val="000000"/>
                        </a:solidFill>
                        <a:effectLst/>
                        <a:latin typeface="Arial" pitchFamily="34" charset="0"/>
                        <a:cs typeface="Arial" pitchFamily="34" charset="0"/>
                      </a:endParaRPr>
                    </a:p>
                  </a:txBody>
                  <a:tcPr marT="45727" marB="4572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rgbClr val="000000"/>
                        </a:solidFill>
                        <a:effectLst/>
                        <a:latin typeface="Arial" pitchFamily="34" charset="0"/>
                        <a:cs typeface="Arial" pitchFamily="34" charset="0"/>
                      </a:endParaRPr>
                    </a:p>
                  </a:txBody>
                  <a:tcPr marT="45727" marB="4572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Hàm HLOOKUP</a:t>
            </a:r>
          </a:p>
        </p:txBody>
      </p:sp>
      <p:sp>
        <p:nvSpPr>
          <p:cNvPr id="90115" name="Rectangle 3"/>
          <p:cNvSpPr>
            <a:spLocks noGrp="1" noChangeArrowheads="1"/>
          </p:cNvSpPr>
          <p:nvPr>
            <p:ph type="body" idx="1"/>
          </p:nvPr>
        </p:nvSpPr>
        <p:spPr>
          <a:xfrm>
            <a:off x="1030288" y="985838"/>
            <a:ext cx="7885112" cy="5360987"/>
          </a:xfrm>
        </p:spPr>
        <p:txBody>
          <a:bodyPr/>
          <a:lstStyle/>
          <a:p>
            <a:pPr marL="0" indent="342900" eaLnBrk="1" hangingPunct="1">
              <a:buFont typeface="Wingdings" pitchFamily="2" charset="2"/>
              <a:buNone/>
            </a:pPr>
            <a:r>
              <a:rPr lang="en-US" sz="2600" b="0" smtClean="0">
                <a:solidFill>
                  <a:srgbClr val="000000"/>
                </a:solidFill>
              </a:rPr>
              <a:t>- Để lấy Điểm chuẩn dựa vào cột Khu vực của các thí sinh, ta có thể sử dụng hàm HLOOKUP ở ô E3 như sau: </a:t>
            </a:r>
            <a:r>
              <a:rPr lang="en-US" sz="2600" smtClean="0">
                <a:solidFill>
                  <a:srgbClr val="FF0000"/>
                </a:solidFill>
              </a:rPr>
              <a:t>=HLOOKUP(D3,$C$7:$E$8,2,0)</a:t>
            </a:r>
            <a:r>
              <a:rPr lang="en-US" sz="2600" b="0" smtClean="0">
                <a:solidFill>
                  <a:srgbClr val="000000"/>
                </a:solidFill>
              </a:rPr>
              <a:t>, lúc đó nó sẽ trả về giá trị là 24.</a:t>
            </a:r>
            <a:endParaRPr lang="en-US" sz="2600" b="0" i="1" smtClean="0">
              <a:solidFill>
                <a:srgbClr val="000000"/>
              </a:solidFill>
            </a:endParaRPr>
          </a:p>
          <a:p>
            <a:pPr marL="0" indent="342900" eaLnBrk="1" hangingPunct="1">
              <a:buFont typeface="Wingdings" pitchFamily="2" charset="2"/>
              <a:buNone/>
            </a:pPr>
            <a:r>
              <a:rPr lang="en-US" sz="2600" smtClean="0">
                <a:solidFill>
                  <a:srgbClr val="FF0000"/>
                </a:solidFill>
              </a:rPr>
              <a:t>Chú ý</a:t>
            </a:r>
            <a:r>
              <a:rPr lang="en-US" sz="2600" b="0" smtClean="0">
                <a:solidFill>
                  <a:srgbClr val="FF0000"/>
                </a:solidFill>
              </a:rPr>
              <a:t>:</a:t>
            </a:r>
            <a:r>
              <a:rPr lang="en-US" sz="2600" b="0" smtClean="0">
                <a:solidFill>
                  <a:srgbClr val="000000"/>
                </a:solidFill>
              </a:rPr>
              <a:t> Trong công thức này đối số thứ hai phải được sử dụng địa chỉ tuyệt đối để khi tiến hành sao chép công thức thì địa chỉ của Bảng tham chiếu không bị thay đổi.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3200" smtClean="0"/>
              <a:t>Các thao tác  cơ bản với Workbook</a:t>
            </a:r>
          </a:p>
        </p:txBody>
      </p:sp>
      <p:sp>
        <p:nvSpPr>
          <p:cNvPr id="21507"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r>
              <a:rPr lang="en-US" err="1" smtClean="0">
                <a:solidFill>
                  <a:srgbClr val="FF0000"/>
                </a:solidFill>
              </a:rPr>
              <a:t>Dán</a:t>
            </a:r>
            <a:r>
              <a:rPr lang="en-US" smtClean="0">
                <a:solidFill>
                  <a:srgbClr val="FF0000"/>
                </a:solidFill>
              </a:rPr>
              <a:t> </a:t>
            </a:r>
            <a:r>
              <a:rPr lang="en-US" err="1" smtClean="0">
                <a:solidFill>
                  <a:srgbClr val="FF0000"/>
                </a:solidFill>
              </a:rPr>
              <a:t>đặc</a:t>
            </a:r>
            <a:r>
              <a:rPr lang="en-US" smtClean="0">
                <a:solidFill>
                  <a:srgbClr val="FF0000"/>
                </a:solidFill>
              </a:rPr>
              <a:t> </a:t>
            </a:r>
            <a:r>
              <a:rPr lang="en-US" err="1" smtClean="0">
                <a:solidFill>
                  <a:srgbClr val="FF0000"/>
                </a:solidFill>
              </a:rPr>
              <a:t>biệt</a:t>
            </a:r>
            <a:endParaRPr lang="en-US" smtClean="0">
              <a:solidFill>
                <a:srgbClr val="FF0000"/>
              </a:solidFill>
            </a:endParaRPr>
          </a:p>
          <a:p>
            <a:pPr marL="0" indent="0" eaLnBrk="1" hangingPunct="1">
              <a:buFont typeface="Wingdings" pitchFamily="2" charset="2"/>
              <a:buNone/>
            </a:pPr>
            <a:r>
              <a:rPr lang="en-US" sz="2800" b="0" smtClean="0">
                <a:solidFill>
                  <a:srgbClr val="000000"/>
                </a:solidFill>
              </a:rPr>
              <a:t>[menu] </a:t>
            </a:r>
            <a:r>
              <a:rPr lang="en-US" sz="2800" smtClean="0">
                <a:solidFill>
                  <a:srgbClr val="00B050"/>
                </a:solidFill>
              </a:rPr>
              <a:t>Home/Paste Special</a:t>
            </a:r>
            <a:r>
              <a:rPr lang="en-US" sz="2800" b="0" smtClean="0">
                <a:solidFill>
                  <a:srgbClr val="000000"/>
                </a:solidFill>
              </a:rPr>
              <a:t>, Excel </a:t>
            </a:r>
            <a:r>
              <a:rPr lang="en-US" sz="2800" b="0" err="1" smtClean="0">
                <a:solidFill>
                  <a:srgbClr val="000000"/>
                </a:solidFill>
              </a:rPr>
              <a:t>sẽ</a:t>
            </a:r>
            <a:r>
              <a:rPr lang="en-US" sz="2800" b="0" smtClean="0">
                <a:solidFill>
                  <a:srgbClr val="000000"/>
                </a:solidFill>
              </a:rPr>
              <a:t> </a:t>
            </a:r>
            <a:r>
              <a:rPr lang="en-US" sz="2800" b="0" err="1" smtClean="0">
                <a:solidFill>
                  <a:srgbClr val="000000"/>
                </a:solidFill>
              </a:rPr>
              <a:t>hiển</a:t>
            </a:r>
            <a:r>
              <a:rPr lang="en-US" sz="2800" b="0" smtClean="0">
                <a:solidFill>
                  <a:srgbClr val="000000"/>
                </a:solidFill>
              </a:rPr>
              <a:t> </a:t>
            </a:r>
            <a:r>
              <a:rPr lang="en-US" sz="2800" b="0" err="1" smtClean="0">
                <a:solidFill>
                  <a:srgbClr val="000000"/>
                </a:solidFill>
              </a:rPr>
              <a:t>thị</a:t>
            </a:r>
            <a:r>
              <a:rPr lang="en-US" sz="2800" b="0" smtClean="0">
                <a:solidFill>
                  <a:srgbClr val="000000"/>
                </a:solidFill>
              </a:rPr>
              <a:t> </a:t>
            </a:r>
            <a:r>
              <a:rPr lang="en-US" sz="2800" b="0" err="1" smtClean="0">
                <a:solidFill>
                  <a:srgbClr val="000000"/>
                </a:solidFill>
              </a:rPr>
              <a:t>hộp</a:t>
            </a:r>
            <a:r>
              <a:rPr lang="en-US" sz="2800" b="0" smtClean="0">
                <a:solidFill>
                  <a:srgbClr val="000000"/>
                </a:solidFill>
              </a:rPr>
              <a:t> </a:t>
            </a:r>
            <a:r>
              <a:rPr lang="en-US" sz="2800" b="0" err="1" smtClean="0">
                <a:solidFill>
                  <a:srgbClr val="000000"/>
                </a:solidFill>
              </a:rPr>
              <a:t>thoại</a:t>
            </a:r>
            <a:r>
              <a:rPr lang="en-US" sz="2800" b="0" smtClean="0">
                <a:solidFill>
                  <a:srgbClr val="000000"/>
                </a:solidFill>
              </a:rPr>
              <a:t> </a:t>
            </a:r>
            <a:r>
              <a:rPr lang="en-US" sz="2800" b="0" err="1" smtClean="0">
                <a:solidFill>
                  <a:srgbClr val="000000"/>
                </a:solidFill>
              </a:rPr>
              <a:t>để</a:t>
            </a:r>
            <a:r>
              <a:rPr lang="en-US" sz="2800" b="0" smtClean="0">
                <a:solidFill>
                  <a:srgbClr val="000000"/>
                </a:solidFill>
              </a:rPr>
              <a:t> </a:t>
            </a:r>
            <a:r>
              <a:rPr lang="en-US" sz="2800" b="0" err="1" smtClean="0">
                <a:solidFill>
                  <a:srgbClr val="000000"/>
                </a:solidFill>
              </a:rPr>
              <a:t>chọn</a:t>
            </a:r>
            <a:r>
              <a:rPr lang="en-US" sz="2800" b="0" smtClean="0">
                <a:solidFill>
                  <a:srgbClr val="000000"/>
                </a:solidFill>
              </a:rPr>
              <a:t> </a:t>
            </a:r>
            <a:r>
              <a:rPr lang="en-US" sz="2800" b="0" err="1" smtClean="0">
                <a:solidFill>
                  <a:srgbClr val="000000"/>
                </a:solidFill>
              </a:rPr>
              <a:t>lệnh</a:t>
            </a:r>
            <a:r>
              <a:rPr lang="en-US" sz="2800" b="0" smtClean="0">
                <a:solidFill>
                  <a:srgbClr val="000000"/>
                </a:solidFill>
              </a:rPr>
              <a:t> </a:t>
            </a:r>
            <a:r>
              <a:rPr lang="en-US" sz="2800" b="0" err="1" smtClean="0">
                <a:solidFill>
                  <a:srgbClr val="000000"/>
                </a:solidFill>
              </a:rPr>
              <a:t>thực</a:t>
            </a:r>
            <a:r>
              <a:rPr lang="en-US" sz="2800" b="0" smtClean="0">
                <a:solidFill>
                  <a:srgbClr val="000000"/>
                </a:solidFill>
              </a:rPr>
              <a:t> </a:t>
            </a:r>
            <a:r>
              <a:rPr lang="en-US" sz="2800" b="0" err="1" smtClean="0">
                <a:solidFill>
                  <a:srgbClr val="000000"/>
                </a:solidFill>
              </a:rPr>
              <a:t>thi</a:t>
            </a:r>
            <a:r>
              <a:rPr lang="en-US" sz="2800" b="0" smtClean="0">
                <a:solidFill>
                  <a:srgbClr val="000000"/>
                </a:solidFill>
              </a:rPr>
              <a:t>.</a:t>
            </a:r>
            <a:endParaRPr lang="en-US" smtClean="0"/>
          </a:p>
          <a:p>
            <a:pPr marL="0" indent="0" eaLnBrk="1" hangingPunct="1">
              <a:buFont typeface="Wingdings" pitchFamily="2" charset="2"/>
              <a:buNone/>
            </a:pPr>
            <a:r>
              <a:rPr lang="en-US" sz="2800" b="0" smtClean="0">
                <a:solidFill>
                  <a:srgbClr val="000000"/>
                </a:solidFill>
              </a:rPr>
              <a:t>- </a:t>
            </a:r>
            <a:r>
              <a:rPr lang="en-US" sz="2800" b="0" err="1" smtClean="0">
                <a:solidFill>
                  <a:srgbClr val="000000"/>
                </a:solidFill>
              </a:rPr>
              <a:t>Đánh</a:t>
            </a:r>
            <a:r>
              <a:rPr lang="en-US" sz="2800" b="0" smtClean="0">
                <a:solidFill>
                  <a:srgbClr val="000000"/>
                </a:solidFill>
              </a:rPr>
              <a:t> </a:t>
            </a:r>
            <a:r>
              <a:rPr lang="en-US" sz="2800" b="0" err="1" smtClean="0">
                <a:solidFill>
                  <a:srgbClr val="000000"/>
                </a:solidFill>
              </a:rPr>
              <a:t>dấu</a:t>
            </a:r>
            <a:r>
              <a:rPr lang="en-US" sz="2800" b="0" smtClean="0">
                <a:solidFill>
                  <a:srgbClr val="000000"/>
                </a:solidFill>
              </a:rPr>
              <a:t> </a:t>
            </a:r>
            <a:r>
              <a:rPr lang="en-US" sz="2800" b="0" err="1" smtClean="0">
                <a:solidFill>
                  <a:srgbClr val="000000"/>
                </a:solidFill>
              </a:rPr>
              <a:t>khối</a:t>
            </a:r>
            <a:r>
              <a:rPr lang="en-US" sz="2800" b="0" smtClean="0">
                <a:solidFill>
                  <a:srgbClr val="000000"/>
                </a:solidFill>
              </a:rPr>
              <a:t> ô </a:t>
            </a:r>
            <a:r>
              <a:rPr lang="en-US" sz="2800" b="0" err="1" smtClean="0">
                <a:solidFill>
                  <a:srgbClr val="000000"/>
                </a:solidFill>
              </a:rPr>
              <a:t>trên</a:t>
            </a:r>
            <a:r>
              <a:rPr lang="en-US" sz="2800" b="0" smtClean="0">
                <a:solidFill>
                  <a:srgbClr val="000000"/>
                </a:solidFill>
              </a:rPr>
              <a:t> </a:t>
            </a:r>
            <a:r>
              <a:rPr lang="en-US" sz="2800" b="0" err="1" smtClean="0">
                <a:solidFill>
                  <a:srgbClr val="000000"/>
                </a:solidFill>
              </a:rPr>
              <a:t>bảng</a:t>
            </a:r>
            <a:r>
              <a:rPr lang="en-US" sz="2800" b="0" smtClean="0">
                <a:solidFill>
                  <a:srgbClr val="000000"/>
                </a:solidFill>
              </a:rPr>
              <a:t> </a:t>
            </a:r>
            <a:r>
              <a:rPr lang="en-US" sz="2800" b="0" err="1" smtClean="0">
                <a:solidFill>
                  <a:srgbClr val="000000"/>
                </a:solidFill>
              </a:rPr>
              <a:t>tính</a:t>
            </a:r>
            <a:r>
              <a:rPr lang="en-US" sz="2800" b="0" smtClean="0">
                <a:solidFill>
                  <a:srgbClr val="000000"/>
                </a:solidFill>
              </a:rPr>
              <a:t>, </a:t>
            </a:r>
            <a:r>
              <a:rPr lang="en-US" sz="2800" b="0" err="1" smtClean="0">
                <a:solidFill>
                  <a:srgbClr val="000000"/>
                </a:solidFill>
              </a:rPr>
              <a:t>sau</a:t>
            </a:r>
            <a:r>
              <a:rPr lang="en-US" sz="2800" b="0" smtClean="0">
                <a:solidFill>
                  <a:srgbClr val="000000"/>
                </a:solidFill>
              </a:rPr>
              <a:t> </a:t>
            </a:r>
            <a:r>
              <a:rPr lang="en-US" sz="2800" b="0" err="1" smtClean="0">
                <a:solidFill>
                  <a:srgbClr val="000000"/>
                </a:solidFill>
              </a:rPr>
              <a:t>đó</a:t>
            </a:r>
            <a:r>
              <a:rPr lang="en-US" sz="2800" b="0" smtClean="0">
                <a:solidFill>
                  <a:srgbClr val="000000"/>
                </a:solidFill>
              </a:rPr>
              <a:t> </a:t>
            </a:r>
            <a:r>
              <a:rPr lang="en-US" sz="2800" b="0" err="1" smtClean="0">
                <a:solidFill>
                  <a:srgbClr val="000000"/>
                </a:solidFill>
              </a:rPr>
              <a:t>thực</a:t>
            </a:r>
            <a:r>
              <a:rPr lang="en-US" sz="2800" b="0" smtClean="0">
                <a:solidFill>
                  <a:srgbClr val="000000"/>
                </a:solidFill>
              </a:rPr>
              <a:t> </a:t>
            </a:r>
            <a:r>
              <a:rPr lang="en-US" sz="2800" b="0" err="1" smtClean="0">
                <a:solidFill>
                  <a:srgbClr val="000000"/>
                </a:solidFill>
              </a:rPr>
              <a:t>hiện</a:t>
            </a:r>
            <a:r>
              <a:rPr lang="en-US" sz="2800" b="0" smtClean="0">
                <a:solidFill>
                  <a:srgbClr val="000000"/>
                </a:solidFill>
              </a:rPr>
              <a:t> </a:t>
            </a:r>
            <a:r>
              <a:rPr lang="en-US" sz="2800" b="0" err="1" smtClean="0">
                <a:solidFill>
                  <a:srgbClr val="000000"/>
                </a:solidFill>
              </a:rPr>
              <a:t>thao</a:t>
            </a:r>
            <a:r>
              <a:rPr lang="en-US" sz="2800" b="0" smtClean="0">
                <a:solidFill>
                  <a:srgbClr val="000000"/>
                </a:solidFill>
              </a:rPr>
              <a:t> </a:t>
            </a:r>
            <a:r>
              <a:rPr lang="en-US" sz="2800" b="0" err="1" smtClean="0">
                <a:solidFill>
                  <a:srgbClr val="000000"/>
                </a:solidFill>
              </a:rPr>
              <a:t>tác</a:t>
            </a:r>
            <a:r>
              <a:rPr lang="en-US" sz="2800" b="0" smtClean="0">
                <a:solidFill>
                  <a:srgbClr val="000000"/>
                </a:solidFill>
              </a:rPr>
              <a:t> copy. </a:t>
            </a:r>
          </a:p>
          <a:p>
            <a:pPr marL="0" indent="0" eaLnBrk="1" hangingPunct="1">
              <a:buFont typeface="Wingdings" pitchFamily="2" charset="2"/>
              <a:buNone/>
            </a:pPr>
            <a:r>
              <a:rPr lang="en-US" sz="2800" b="0" smtClean="0">
                <a:solidFill>
                  <a:srgbClr val="000000"/>
                </a:solidFill>
              </a:rPr>
              <a:t>- </a:t>
            </a:r>
            <a:r>
              <a:rPr lang="en-US" sz="2800" b="0" err="1" smtClean="0">
                <a:solidFill>
                  <a:srgbClr val="000000"/>
                </a:solidFill>
              </a:rPr>
              <a:t>Thực</a:t>
            </a:r>
            <a:r>
              <a:rPr lang="en-US" sz="2800" b="0" smtClean="0">
                <a:solidFill>
                  <a:srgbClr val="000000"/>
                </a:solidFill>
              </a:rPr>
              <a:t> </a:t>
            </a:r>
            <a:r>
              <a:rPr lang="en-US" sz="2800" b="0" err="1" smtClean="0">
                <a:solidFill>
                  <a:srgbClr val="000000"/>
                </a:solidFill>
              </a:rPr>
              <a:t>hiện</a:t>
            </a:r>
            <a:r>
              <a:rPr lang="en-US" sz="2800" b="0" smtClean="0">
                <a:solidFill>
                  <a:srgbClr val="000000"/>
                </a:solidFill>
              </a:rPr>
              <a:t> </a:t>
            </a:r>
            <a:r>
              <a:rPr lang="en-US" sz="2800" b="0" err="1" smtClean="0">
                <a:solidFill>
                  <a:srgbClr val="000000"/>
                </a:solidFill>
              </a:rPr>
              <a:t>lệnh</a:t>
            </a:r>
            <a:r>
              <a:rPr lang="en-US" sz="2800" b="0" smtClean="0">
                <a:solidFill>
                  <a:srgbClr val="000000"/>
                </a:solidFill>
              </a:rPr>
              <a:t>: </a:t>
            </a:r>
            <a:r>
              <a:rPr lang="en-US" sz="2800" smtClean="0">
                <a:solidFill>
                  <a:srgbClr val="00B050"/>
                </a:solidFill>
              </a:rPr>
              <a:t>Home/Paste Special</a:t>
            </a:r>
            <a:r>
              <a:rPr lang="en-US" sz="2800" b="0" smtClean="0">
                <a:solidFill>
                  <a:srgbClr val="000000"/>
                </a:solidFill>
              </a:rPr>
              <a:t>, </a:t>
            </a:r>
            <a:r>
              <a:rPr lang="en-US" sz="2800" b="0" err="1" smtClean="0">
                <a:solidFill>
                  <a:srgbClr val="000000"/>
                </a:solidFill>
              </a:rPr>
              <a:t>màn</a:t>
            </a:r>
            <a:r>
              <a:rPr lang="en-US" sz="2800" b="0" smtClean="0">
                <a:solidFill>
                  <a:srgbClr val="000000"/>
                </a:solidFill>
              </a:rPr>
              <a:t> </a:t>
            </a:r>
            <a:r>
              <a:rPr lang="en-US" sz="2800" b="0" err="1" smtClean="0">
                <a:solidFill>
                  <a:srgbClr val="000000"/>
                </a:solidFill>
              </a:rPr>
              <a:t>hình</a:t>
            </a:r>
            <a:r>
              <a:rPr lang="en-US" sz="2800" b="0" smtClean="0">
                <a:solidFill>
                  <a:srgbClr val="000000"/>
                </a:solidFill>
              </a:rPr>
              <a:t> </a:t>
            </a:r>
            <a:r>
              <a:rPr lang="en-US" sz="2800" b="0" err="1" smtClean="0">
                <a:solidFill>
                  <a:srgbClr val="000000"/>
                </a:solidFill>
              </a:rPr>
              <a:t>hiển</a:t>
            </a:r>
            <a:r>
              <a:rPr lang="en-US" sz="2800" b="0" smtClean="0">
                <a:solidFill>
                  <a:srgbClr val="000000"/>
                </a:solidFill>
              </a:rPr>
              <a:t> </a:t>
            </a:r>
            <a:r>
              <a:rPr lang="en-US" sz="2800" b="0" err="1" smtClean="0">
                <a:solidFill>
                  <a:srgbClr val="000000"/>
                </a:solidFill>
              </a:rPr>
              <a:t>thị</a:t>
            </a:r>
            <a:r>
              <a:rPr lang="en-US" sz="2800" b="0" smtClean="0">
                <a:solidFill>
                  <a:srgbClr val="000000"/>
                </a:solidFill>
              </a:rPr>
              <a:t> </a:t>
            </a:r>
            <a:r>
              <a:rPr lang="en-US" sz="2800" b="0" err="1" smtClean="0">
                <a:solidFill>
                  <a:srgbClr val="000000"/>
                </a:solidFill>
              </a:rPr>
              <a:t>hộp</a:t>
            </a:r>
            <a:r>
              <a:rPr lang="en-US" sz="2800" b="0" smtClean="0">
                <a:solidFill>
                  <a:srgbClr val="000000"/>
                </a:solidFill>
              </a:rPr>
              <a:t> </a:t>
            </a:r>
            <a:r>
              <a:rPr lang="en-US" sz="2800" b="0" err="1" smtClean="0">
                <a:solidFill>
                  <a:srgbClr val="000000"/>
                </a:solidFill>
              </a:rPr>
              <a:t>hội</a:t>
            </a:r>
            <a:r>
              <a:rPr lang="en-US" sz="2800" b="0" smtClean="0">
                <a:solidFill>
                  <a:srgbClr val="000000"/>
                </a:solidFill>
              </a:rPr>
              <a:t> </a:t>
            </a:r>
            <a:r>
              <a:rPr lang="en-US" sz="2800" b="0" err="1" smtClean="0">
                <a:solidFill>
                  <a:srgbClr val="000000"/>
                </a:solidFill>
              </a:rPr>
              <a:t>thoại</a:t>
            </a:r>
            <a:r>
              <a:rPr lang="en-US" sz="2800" b="0" smtClean="0">
                <a:solidFill>
                  <a:srgbClr val="000000"/>
                </a:solidFill>
              </a:rPr>
              <a:t>: </a:t>
            </a:r>
          </a:p>
          <a:p>
            <a:pPr marL="0" indent="0" eaLnBrk="1" hangingPunct="1">
              <a:buFont typeface="Wingdings" pitchFamily="2" charset="2"/>
              <a:buNone/>
            </a:pPr>
            <a:endParaRPr lang="en-US" sz="2800" b="0" smtClean="0">
              <a:solidFill>
                <a:srgbClr val="000000"/>
              </a:solidFill>
            </a:endParaRPr>
          </a:p>
          <a:p>
            <a:pPr marL="0" indent="0" eaLnBrk="1" hangingPunct="1">
              <a:buFont typeface="Wingdings" pitchFamily="2" charset="2"/>
              <a:buNone/>
            </a:pPr>
            <a:endParaRPr lang="en-US" sz="2800" smtClean="0">
              <a:solidFill>
                <a:srgbClr val="00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3200" smtClean="0"/>
              <a:t> Định dạng bảng tính</a:t>
            </a:r>
          </a:p>
        </p:txBody>
      </p:sp>
      <p:sp>
        <p:nvSpPr>
          <p:cNvPr id="331779" name="Rectangle 3"/>
          <p:cNvSpPr>
            <a:spLocks noGrp="1" noChangeArrowheads="1"/>
          </p:cNvSpPr>
          <p:nvPr>
            <p:ph type="body" idx="1"/>
          </p:nvPr>
        </p:nvSpPr>
        <p:spPr>
          <a:xfrm>
            <a:off x="1030288" y="985838"/>
            <a:ext cx="7885112" cy="5360987"/>
          </a:xfrm>
        </p:spPr>
        <p:txBody>
          <a:bodyPr/>
          <a:lstStyle/>
          <a:p>
            <a:pPr algn="just" eaLnBrk="1" hangingPunct="1">
              <a:buFontTx/>
              <a:buChar char="-"/>
              <a:defRPr/>
            </a:pPr>
            <a:r>
              <a:rPr lang="en-US" sz="2600" b="0" smtClean="0">
                <a:solidFill>
                  <a:srgbClr val="000000"/>
                </a:solidFill>
              </a:rPr>
              <a:t>Đánh dấu khối ô bảng tính cần định dạng</a:t>
            </a:r>
          </a:p>
          <a:p>
            <a:pPr algn="just" eaLnBrk="1" hangingPunct="1">
              <a:buFontTx/>
              <a:buChar char="-"/>
              <a:defRPr/>
            </a:pPr>
            <a:r>
              <a:rPr lang="en-US" sz="2600" b="0" smtClean="0">
                <a:solidFill>
                  <a:schemeClr val="tx1"/>
                </a:solidFill>
              </a:rPr>
              <a:t> Vào tab Home</a:t>
            </a:r>
            <a:r>
              <a:rPr lang="en-US" sz="2600" b="0" smtClean="0">
                <a:solidFill>
                  <a:schemeClr val="tx1"/>
                </a:solidFill>
                <a:sym typeface="Wingdings" pitchFamily="2" charset="2"/>
              </a:rPr>
              <a:t></a:t>
            </a:r>
            <a:r>
              <a:rPr lang="en-US" sz="2600" b="0" smtClean="0">
                <a:solidFill>
                  <a:schemeClr val="tx1"/>
                </a:solidFill>
              </a:rPr>
              <a:t>Format</a:t>
            </a:r>
            <a:r>
              <a:rPr lang="en-US" sz="2600" b="0" smtClean="0">
                <a:solidFill>
                  <a:schemeClr val="tx1"/>
                </a:solidFill>
                <a:sym typeface="Wingdings" pitchFamily="2" charset="2"/>
              </a:rPr>
              <a:t></a:t>
            </a:r>
            <a:r>
              <a:rPr lang="en-US" sz="2600" b="0" smtClean="0">
                <a:solidFill>
                  <a:schemeClr val="tx1"/>
                </a:solidFill>
              </a:rPr>
              <a:t>Format Cells (hoặc tổ hợp phím Ctrl -1)</a:t>
            </a:r>
            <a:r>
              <a:rPr lang="en-US" sz="2600" b="0" smtClean="0">
                <a:solidFill>
                  <a:schemeClr val="tx1"/>
                </a:solidFill>
                <a:sym typeface="Wingdings" pitchFamily="2" charset="2"/>
              </a:rPr>
              <a:t>X</a:t>
            </a:r>
            <a:r>
              <a:rPr lang="en-US" sz="2600" b="0" smtClean="0">
                <a:solidFill>
                  <a:schemeClr val="tx1"/>
                </a:solidFill>
              </a:rPr>
              <a:t>uất hiện hộp thoại</a:t>
            </a:r>
            <a:endParaRPr lang="en-US" sz="2600" b="0">
              <a:solidFill>
                <a:schemeClr val="tx1"/>
              </a:solidFill>
            </a:endParaRPr>
          </a:p>
          <a:p>
            <a:pPr marL="0" indent="0" algn="just" eaLnBrk="1" hangingPunct="1">
              <a:buNone/>
              <a:defRPr/>
            </a:pPr>
            <a:r>
              <a:rPr lang="en-US" sz="2600" b="0" smtClean="0">
                <a:solidFill>
                  <a:schemeClr val="tx1"/>
                </a:solidFill>
              </a:rPr>
              <a:t>(Hoặc Click chuột phải</a:t>
            </a:r>
            <a:r>
              <a:rPr lang="en-US" sz="2600" b="0" smtClean="0">
                <a:solidFill>
                  <a:schemeClr val="tx1"/>
                </a:solidFill>
                <a:sym typeface="Wingdings" pitchFamily="2" charset="2"/>
              </a:rPr>
              <a:t> Format cells…)</a:t>
            </a:r>
            <a:endParaRPr lang="en-US" sz="2600" b="0" smtClean="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3200" smtClean="0"/>
              <a:t> Định dạng bảng tính</a:t>
            </a:r>
          </a:p>
        </p:txBody>
      </p:sp>
      <p:sp>
        <p:nvSpPr>
          <p:cNvPr id="333827"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defRPr/>
            </a:pPr>
            <a:r>
              <a:rPr lang="en-US" sz="2600" smtClean="0">
                <a:solidFill>
                  <a:srgbClr val="00B050"/>
                </a:solidFill>
              </a:rPr>
              <a:t>a</a:t>
            </a:r>
            <a:r>
              <a:rPr lang="en-US" sz="2600" baseline="-25000" smtClean="0">
                <a:solidFill>
                  <a:srgbClr val="00B050"/>
                </a:solidFill>
              </a:rPr>
              <a:t>1</a:t>
            </a:r>
            <a:r>
              <a:rPr lang="en-US" sz="2600" smtClean="0">
                <a:solidFill>
                  <a:srgbClr val="00B050"/>
                </a:solidFill>
              </a:rPr>
              <a:t>) Định dạng cho số (Number)</a:t>
            </a:r>
          </a:p>
          <a:p>
            <a:pPr marL="0" indent="342900" algn="just" eaLnBrk="1" hangingPunct="1">
              <a:buFont typeface="Wingdings" pitchFamily="2" charset="2"/>
              <a:buNone/>
              <a:defRPr/>
            </a:pPr>
            <a:r>
              <a:rPr lang="en-US" sz="2600" b="0" smtClean="0">
                <a:solidFill>
                  <a:srgbClr val="000000"/>
                </a:solidFill>
              </a:rPr>
              <a:t>Trong hộp </a:t>
            </a:r>
            <a:r>
              <a:rPr lang="en-US" sz="2600" smtClean="0">
                <a:solidFill>
                  <a:srgbClr val="000000"/>
                </a:solidFill>
              </a:rPr>
              <a:t>Category </a:t>
            </a:r>
            <a:r>
              <a:rPr lang="en-US" sz="2600" b="0" smtClean="0">
                <a:solidFill>
                  <a:srgbClr val="000000"/>
                </a:solidFill>
              </a:rPr>
              <a:t>chọn kiểu dữ liệu cần trình bày và chọn tiếp các thông số tương ứng với kiểu dữ liệu đã chọn. Ta có thể quan sát mục </a:t>
            </a:r>
            <a:r>
              <a:rPr lang="en-US" sz="2600" i="1" smtClean="0">
                <a:solidFill>
                  <a:srgbClr val="000000"/>
                </a:solidFill>
              </a:rPr>
              <a:t>Sample</a:t>
            </a:r>
            <a:r>
              <a:rPr lang="en-US" sz="2600" b="0" i="1" smtClean="0">
                <a:solidFill>
                  <a:srgbClr val="000000"/>
                </a:solidFill>
              </a:rPr>
              <a:t> </a:t>
            </a:r>
            <a:r>
              <a:rPr lang="en-US" sz="2600" b="0" smtClean="0">
                <a:solidFill>
                  <a:srgbClr val="000000"/>
                </a:solidFill>
              </a:rPr>
              <a:t>để xem mẫu định dạng. Cụ thể:</a:t>
            </a:r>
          </a:p>
          <a:p>
            <a:pPr marL="0" indent="342900" algn="just" eaLnBrk="1" hangingPunct="1">
              <a:buFont typeface="Wingdings" pitchFamily="2" charset="2"/>
              <a:buNone/>
              <a:defRPr/>
            </a:pPr>
            <a:r>
              <a:rPr lang="en-US" sz="2600" b="0" smtClean="0">
                <a:solidFill>
                  <a:srgbClr val="000000"/>
                </a:solidFill>
              </a:rPr>
              <a:t>- </a:t>
            </a:r>
            <a:r>
              <a:rPr lang="en-US" sz="2600" smtClean="0">
                <a:solidFill>
                  <a:srgbClr val="000000"/>
                </a:solidFill>
              </a:rPr>
              <a:t>General</a:t>
            </a:r>
            <a:r>
              <a:rPr lang="en-US" sz="2600" b="0" smtClean="0">
                <a:solidFill>
                  <a:srgbClr val="000000"/>
                </a:solidFill>
              </a:rPr>
              <a:t>: định dạng chung. Với kiểu định dạng này, dữ liệu kiểu ký tự gõ vào sẽ được canh hàng bên trái và dữ liệu kiểu số sau khi gõ vào bảng tính sẽ được canh hàng bên phải ô.</a:t>
            </a:r>
          </a:p>
          <a:p>
            <a:pPr marL="0" indent="342900" algn="just" eaLnBrk="1" hangingPunct="1">
              <a:buFont typeface="Wingdings" pitchFamily="2" charset="2"/>
              <a:buNone/>
              <a:defRPr/>
            </a:pPr>
            <a:r>
              <a:rPr lang="en-US" sz="2600" b="0" smtClean="0">
                <a:solidFill>
                  <a:srgbClr val="000000"/>
                </a:solidFill>
              </a:rPr>
              <a:t>- </a:t>
            </a:r>
            <a:r>
              <a:rPr lang="en-US" sz="2600" smtClean="0">
                <a:solidFill>
                  <a:srgbClr val="000000"/>
                </a:solidFill>
              </a:rPr>
              <a:t>Number</a:t>
            </a:r>
            <a:r>
              <a:rPr lang="en-US" sz="2600" b="0" smtClean="0">
                <a:solidFill>
                  <a:srgbClr val="000000"/>
                </a:solidFill>
              </a:rPr>
              <a:t>:</a:t>
            </a:r>
            <a:r>
              <a:rPr lang="en-US" sz="2600" b="0" i="1" smtClean="0">
                <a:solidFill>
                  <a:srgbClr val="000000"/>
                </a:solidFill>
              </a:rPr>
              <a:t> </a:t>
            </a:r>
            <a:r>
              <a:rPr lang="en-US" sz="2600" b="0" smtClean="0">
                <a:solidFill>
                  <a:srgbClr val="000000"/>
                </a:solidFill>
              </a:rPr>
              <a:t>dùng để định dạng các số thông thường. Chọn tiếp các thông số sau:</a:t>
            </a:r>
            <a:r>
              <a:rPr lang="en-US" sz="2600" smtClean="0">
                <a:solidFill>
                  <a:srgbClr val="000000"/>
                </a:solidFill>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z="3200" smtClean="0"/>
              <a:t> Định dạng cho số</a:t>
            </a:r>
          </a:p>
        </p:txBody>
      </p:sp>
      <p:sp>
        <p:nvSpPr>
          <p:cNvPr id="95235" name="Rectangle 3"/>
          <p:cNvSpPr>
            <a:spLocks noGrp="1" noChangeArrowheads="1"/>
          </p:cNvSpPr>
          <p:nvPr>
            <p:ph type="body" idx="1"/>
          </p:nvPr>
        </p:nvSpPr>
        <p:spPr>
          <a:xfrm>
            <a:off x="1030288" y="985838"/>
            <a:ext cx="7885112" cy="4348162"/>
          </a:xfrm>
        </p:spPr>
        <p:txBody>
          <a:bodyPr/>
          <a:lstStyle/>
          <a:p>
            <a:pPr marL="0" indent="0" eaLnBrk="1" hangingPunct="1">
              <a:buFont typeface="Wingdings" pitchFamily="2" charset="2"/>
              <a:buNone/>
            </a:pPr>
            <a:r>
              <a:rPr lang="en-US" sz="2400" smtClean="0">
                <a:solidFill>
                  <a:srgbClr val="00B050"/>
                </a:solidFill>
              </a:rPr>
              <a:t>- Decimal places:</a:t>
            </a:r>
            <a:r>
              <a:rPr lang="en-US" sz="2400" b="0" smtClean="0">
                <a:solidFill>
                  <a:srgbClr val="000000"/>
                </a:solidFill>
              </a:rPr>
              <a:t> khai báo số chữ số sau dấu chấm thập phân.</a:t>
            </a:r>
            <a:endParaRPr lang="en-US" sz="2400" b="0" i="1" smtClean="0">
              <a:solidFill>
                <a:srgbClr val="000000"/>
              </a:solidFill>
            </a:endParaRPr>
          </a:p>
          <a:p>
            <a:pPr marL="0" indent="0" eaLnBrk="1" hangingPunct="1">
              <a:buFont typeface="Wingdings" pitchFamily="2" charset="2"/>
              <a:buNone/>
            </a:pPr>
            <a:r>
              <a:rPr lang="en-US" sz="2400" smtClean="0">
                <a:solidFill>
                  <a:srgbClr val="00B050"/>
                </a:solidFill>
              </a:rPr>
              <a:t>- Use 1000 Separators(,):</a:t>
            </a:r>
            <a:r>
              <a:rPr lang="en-US" sz="2400" b="0" smtClean="0">
                <a:solidFill>
                  <a:srgbClr val="000000"/>
                </a:solidFill>
              </a:rPr>
              <a:t> click chọn khi muốn dùng dấu phẩy để phân cách hàng nghìn</a:t>
            </a:r>
            <a:endParaRPr lang="en-US" sz="2400" b="0" i="1" smtClean="0">
              <a:solidFill>
                <a:srgbClr val="000000"/>
              </a:solidFill>
            </a:endParaRPr>
          </a:p>
          <a:p>
            <a:pPr marL="0" indent="0" eaLnBrk="1" hangingPunct="1">
              <a:buFont typeface="Wingdings" pitchFamily="2" charset="2"/>
              <a:buNone/>
            </a:pPr>
            <a:r>
              <a:rPr lang="en-US" sz="2400" smtClean="0">
                <a:solidFill>
                  <a:srgbClr val="00B050"/>
                </a:solidFill>
              </a:rPr>
              <a:t>- Negative numbers:</a:t>
            </a:r>
            <a:r>
              <a:rPr lang="en-US" sz="2400" b="0" smtClean="0">
                <a:solidFill>
                  <a:srgbClr val="000000"/>
                </a:solidFill>
              </a:rPr>
              <a:t> chọn cách định dạng số âm.</a:t>
            </a:r>
          </a:p>
          <a:p>
            <a:pPr marL="0" indent="0" eaLnBrk="1" hangingPunct="1">
              <a:buFont typeface="Wingdings" pitchFamily="2" charset="2"/>
              <a:buNone/>
            </a:pPr>
            <a:r>
              <a:rPr lang="en-US" sz="2400" smtClean="0">
                <a:solidFill>
                  <a:srgbClr val="00B050"/>
                </a:solidFill>
              </a:rPr>
              <a:t>- Currency: </a:t>
            </a:r>
            <a:r>
              <a:rPr lang="en-US" sz="2400" b="0" smtClean="0">
                <a:solidFill>
                  <a:srgbClr val="000000"/>
                </a:solidFill>
              </a:rPr>
              <a:t>Chọn cách hiện ký hiệu tiền tệ.</a:t>
            </a:r>
          </a:p>
          <a:p>
            <a:pPr marL="0" indent="0" eaLnBrk="1" hangingPunct="1">
              <a:buFont typeface="Wingdings" pitchFamily="2" charset="2"/>
              <a:buNone/>
            </a:pPr>
            <a:r>
              <a:rPr lang="en-US" sz="2400" smtClean="0">
                <a:solidFill>
                  <a:srgbClr val="00B050"/>
                </a:solidFill>
              </a:rPr>
              <a:t>- Date: </a:t>
            </a:r>
            <a:r>
              <a:rPr lang="en-US" sz="2400" b="0" smtClean="0">
                <a:solidFill>
                  <a:srgbClr val="000000"/>
                </a:solidFill>
              </a:rPr>
              <a:t>Chọn cách hiện giá trị ngày tháng.</a:t>
            </a:r>
          </a:p>
          <a:p>
            <a:pPr marL="0" indent="0" eaLnBrk="1" hangingPunct="1">
              <a:buFontTx/>
              <a:buChar char="-"/>
            </a:pPr>
            <a:r>
              <a:rPr lang="en-US" sz="2400" smtClean="0">
                <a:solidFill>
                  <a:srgbClr val="00B050"/>
                </a:solidFill>
              </a:rPr>
              <a:t> Percentage: </a:t>
            </a:r>
            <a:r>
              <a:rPr lang="en-US" sz="2400" b="0" smtClean="0">
                <a:solidFill>
                  <a:srgbClr val="000000"/>
                </a:solidFill>
              </a:rPr>
              <a:t>Chọn cách hiện ký hiệu phần trăm.</a:t>
            </a:r>
          </a:p>
          <a:p>
            <a:pPr marL="0" indent="0" eaLnBrk="1" hangingPunct="1">
              <a:buFont typeface="Wingdings" pitchFamily="2" charset="2"/>
              <a:buNone/>
            </a:pPr>
            <a:r>
              <a:rPr lang="en-US" sz="2400" smtClean="0">
                <a:solidFill>
                  <a:srgbClr val="00B050"/>
                </a:solidFill>
              </a:rPr>
              <a:t>- Fraction: </a:t>
            </a:r>
            <a:r>
              <a:rPr lang="en-US" sz="2400" b="0" smtClean="0">
                <a:solidFill>
                  <a:srgbClr val="000000"/>
                </a:solidFill>
              </a:rPr>
              <a:t>Chọn cách hiện giá trị phân số.</a:t>
            </a:r>
          </a:p>
          <a:p>
            <a:pPr marL="0" indent="0" eaLnBrk="1" hangingPunct="1">
              <a:buFont typeface="Wingdings" pitchFamily="2" charset="2"/>
              <a:buNone/>
            </a:pPr>
            <a:r>
              <a:rPr lang="en-US" sz="2400" smtClean="0">
                <a:solidFill>
                  <a:srgbClr val="00B050"/>
                </a:solidFill>
              </a:rPr>
              <a:t>- Scientific: </a:t>
            </a:r>
            <a:r>
              <a:rPr lang="en-US" sz="2400" b="0" smtClean="0">
                <a:solidFill>
                  <a:srgbClr val="000000"/>
                </a:solidFill>
              </a:rPr>
              <a:t>Chọn cách hiện số dưới dạng khoa học.</a:t>
            </a:r>
            <a:r>
              <a:rPr lang="en-US" sz="2400" smtClean="0"/>
              <a:t> </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z="3200" smtClean="0"/>
              <a:t> Định dạng cho số</a:t>
            </a:r>
          </a:p>
        </p:txBody>
      </p:sp>
      <p:sp>
        <p:nvSpPr>
          <p:cNvPr id="96259" name="Rectangle 3"/>
          <p:cNvSpPr>
            <a:spLocks noGrp="1" noChangeArrowheads="1"/>
          </p:cNvSpPr>
          <p:nvPr>
            <p:ph type="body" idx="1"/>
          </p:nvPr>
        </p:nvSpPr>
        <p:spPr>
          <a:xfrm>
            <a:off x="1030288" y="985838"/>
            <a:ext cx="7504112" cy="5360987"/>
          </a:xfrm>
        </p:spPr>
        <p:txBody>
          <a:bodyPr/>
          <a:lstStyle/>
          <a:p>
            <a:pPr marL="0" indent="0" algn="just" eaLnBrk="1" hangingPunct="1">
              <a:buFont typeface="Wingdings" pitchFamily="2" charset="2"/>
              <a:buNone/>
            </a:pPr>
            <a:r>
              <a:rPr lang="en-US" sz="2400" b="0" smtClean="0">
                <a:solidFill>
                  <a:srgbClr val="00B050"/>
                </a:solidFill>
              </a:rPr>
              <a:t>- </a:t>
            </a:r>
            <a:r>
              <a:rPr lang="en-US" sz="2400" smtClean="0">
                <a:solidFill>
                  <a:srgbClr val="00B050"/>
                </a:solidFill>
              </a:rPr>
              <a:t>Text</a:t>
            </a:r>
            <a:r>
              <a:rPr lang="en-US" sz="2400" b="0" smtClean="0">
                <a:solidFill>
                  <a:srgbClr val="00B050"/>
                </a:solidFill>
              </a:rPr>
              <a:t>: </a:t>
            </a:r>
            <a:r>
              <a:rPr lang="en-US" sz="2400" b="0" smtClean="0">
                <a:solidFill>
                  <a:srgbClr val="000000"/>
                </a:solidFill>
              </a:rPr>
              <a:t>định dạng số theo kiểu ký tự.</a:t>
            </a:r>
          </a:p>
          <a:p>
            <a:pPr marL="0" indent="0" algn="just" eaLnBrk="1" hangingPunct="1">
              <a:buFont typeface="Wingdings" pitchFamily="2" charset="2"/>
              <a:buNone/>
            </a:pPr>
            <a:r>
              <a:rPr lang="en-US" sz="2400" b="0" smtClean="0">
                <a:solidFill>
                  <a:srgbClr val="00B050"/>
                </a:solidFill>
              </a:rPr>
              <a:t>- </a:t>
            </a:r>
            <a:r>
              <a:rPr lang="en-US" sz="2400" smtClean="0">
                <a:solidFill>
                  <a:srgbClr val="00B050"/>
                </a:solidFill>
              </a:rPr>
              <a:t>Special</a:t>
            </a:r>
            <a:r>
              <a:rPr lang="en-US" sz="2400" b="0" smtClean="0">
                <a:solidFill>
                  <a:srgbClr val="00B050"/>
                </a:solidFill>
              </a:rPr>
              <a:t>: </a:t>
            </a:r>
            <a:r>
              <a:rPr lang="en-US" sz="2400" b="0" smtClean="0">
                <a:solidFill>
                  <a:srgbClr val="000000"/>
                </a:solidFill>
              </a:rPr>
              <a:t>định dạng theo mã vùng và số điện thoại</a:t>
            </a:r>
          </a:p>
          <a:p>
            <a:pPr marL="0" indent="0" algn="just" eaLnBrk="1" hangingPunct="1">
              <a:buFont typeface="Wingdings" pitchFamily="2" charset="2"/>
              <a:buNone/>
            </a:pPr>
            <a:r>
              <a:rPr lang="en-US" sz="2400" b="0" smtClean="0">
                <a:solidFill>
                  <a:srgbClr val="00B050"/>
                </a:solidFill>
              </a:rPr>
              <a:t>- </a:t>
            </a:r>
            <a:r>
              <a:rPr lang="en-US" sz="2400" smtClean="0">
                <a:solidFill>
                  <a:srgbClr val="00B050"/>
                </a:solidFill>
              </a:rPr>
              <a:t>Custom</a:t>
            </a:r>
            <a:r>
              <a:rPr lang="en-US" sz="2400" b="0" smtClean="0">
                <a:solidFill>
                  <a:srgbClr val="00B050"/>
                </a:solidFill>
              </a:rPr>
              <a:t>: </a:t>
            </a:r>
            <a:r>
              <a:rPr lang="en-US" sz="2400" b="0" smtClean="0">
                <a:solidFill>
                  <a:srgbClr val="000000"/>
                </a:solidFill>
              </a:rPr>
              <a:t>tuỳ biến theo khuôn dạng được gõ trong hộp Type. Nút Delete được dùng để xoá khuôn dạng không cần dùng đến.</a:t>
            </a:r>
          </a:p>
          <a:p>
            <a:pPr marL="0" indent="0" algn="just" eaLnBrk="1" hangingPunct="1">
              <a:buFont typeface="Wingdings" pitchFamily="2" charset="2"/>
              <a:buNone/>
            </a:pPr>
            <a:r>
              <a:rPr lang="en-US" sz="2400" b="0" smtClean="0">
                <a:solidFill>
                  <a:srgbClr val="000000"/>
                </a:solidFill>
              </a:rPr>
              <a:t>Chọn &lt;</a:t>
            </a:r>
            <a:r>
              <a:rPr lang="en-US" sz="2400" smtClean="0">
                <a:solidFill>
                  <a:srgbClr val="000000"/>
                </a:solidFill>
              </a:rPr>
              <a:t>OK</a:t>
            </a:r>
            <a:r>
              <a:rPr lang="en-US" sz="2400" b="0" smtClean="0">
                <a:solidFill>
                  <a:srgbClr val="000000"/>
                </a:solidFill>
              </a:rPr>
              <a:t>&gt; để kết thúc.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z="3200" smtClean="0"/>
              <a:t> Định dạng bảng tính</a:t>
            </a:r>
          </a:p>
        </p:txBody>
      </p:sp>
      <p:sp>
        <p:nvSpPr>
          <p:cNvPr id="336899"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defRPr/>
            </a:pPr>
            <a:r>
              <a:rPr lang="en-US" sz="2400" smtClean="0">
                <a:solidFill>
                  <a:srgbClr val="00B050"/>
                </a:solidFill>
              </a:rPr>
              <a:t>a</a:t>
            </a:r>
            <a:r>
              <a:rPr lang="en-US" sz="2400" baseline="-25000" smtClean="0">
                <a:solidFill>
                  <a:srgbClr val="00B050"/>
                </a:solidFill>
              </a:rPr>
              <a:t>2</a:t>
            </a:r>
            <a:r>
              <a:rPr lang="en-US" sz="2400" smtClean="0">
                <a:solidFill>
                  <a:srgbClr val="00B050"/>
                </a:solidFill>
              </a:rPr>
              <a:t>) Định dạng ngày tháng</a:t>
            </a:r>
          </a:p>
          <a:p>
            <a:pPr marL="0" indent="342900" algn="just" eaLnBrk="1" hangingPunct="1">
              <a:buFont typeface="Wingdings" pitchFamily="2" charset="2"/>
              <a:buNone/>
              <a:defRPr/>
            </a:pPr>
            <a:r>
              <a:rPr lang="en-US" sz="2300" b="0" smtClean="0">
                <a:solidFill>
                  <a:srgbClr val="000000"/>
                </a:solidFill>
              </a:rPr>
              <a:t>Excel cho phép ta hiển thị ngày tháng theo nhiều kiểu định dạng khác nhau. Ta có thể sử dụng những mẫu định dạng đã có sẵn hoặc có thể tự định nghĩa những kiểu định dạng mới theo ý thích.</a:t>
            </a:r>
          </a:p>
          <a:p>
            <a:pPr marL="0" indent="342900" algn="just" eaLnBrk="1" hangingPunct="1">
              <a:buFont typeface="Wingdings" pitchFamily="2" charset="2"/>
              <a:buNone/>
              <a:defRPr/>
            </a:pPr>
            <a:r>
              <a:rPr lang="en-US" sz="2300" b="0" smtClean="0">
                <a:solidFill>
                  <a:srgbClr val="000000"/>
                </a:solidFill>
              </a:rPr>
              <a:t>- Sử dụng những mẫu định dạng có sẵn: Ở khung Category chọn mục Date, và chọn kiểu hiển thị bên khung </a:t>
            </a:r>
            <a:r>
              <a:rPr lang="en-US" sz="2300" b="0" i="1" smtClean="0">
                <a:solidFill>
                  <a:srgbClr val="000000"/>
                </a:solidFill>
              </a:rPr>
              <a:t>Type</a:t>
            </a:r>
            <a:r>
              <a:rPr lang="en-US" sz="2300" b="0" smtClean="0">
                <a:solidFill>
                  <a:srgbClr val="000000"/>
                </a:solidFill>
              </a:rPr>
              <a:t>. Excel thường hiển thị ngày tháng theo dạng tổng quát m/d/yy (tháng/ngày/năm) </a:t>
            </a:r>
          </a:p>
          <a:p>
            <a:pPr marL="0" indent="342900" algn="just" eaLnBrk="1" hangingPunct="1">
              <a:buFont typeface="Wingdings" pitchFamily="2" charset="2"/>
              <a:buNone/>
              <a:defRPr/>
            </a:pPr>
            <a:r>
              <a:rPr lang="en-US" sz="2300" b="0" smtClean="0">
                <a:solidFill>
                  <a:srgbClr val="000000"/>
                </a:solidFill>
              </a:rPr>
              <a:t>- Sử dụng những định dạng tự định nghĩa: Nếu không vừa ý với các dạng có sẵn, ta có thể tạo ra một dạng hiển thị riêng bằng cách sau:</a:t>
            </a:r>
          </a:p>
          <a:p>
            <a:pPr marL="0" indent="342900" algn="just" eaLnBrk="1" hangingPunct="1">
              <a:buFont typeface="Wingdings" pitchFamily="2" charset="2"/>
              <a:buNone/>
              <a:defRPr/>
            </a:pPr>
            <a:r>
              <a:rPr lang="en-US" sz="2300" b="0" smtClean="0">
                <a:solidFill>
                  <a:srgbClr val="000000"/>
                </a:solidFill>
              </a:rPr>
              <a:t>Chọn mục Start/Control Panel xuất hiện hộp thoại Control Panel chọn vào biểu tượng       </a:t>
            </a:r>
          </a:p>
          <a:p>
            <a:pPr marL="0" indent="342900" algn="just" eaLnBrk="1" hangingPunct="1">
              <a:buFont typeface="Wingdings" pitchFamily="2" charset="2"/>
              <a:buNone/>
              <a:defRPr/>
            </a:pPr>
            <a:r>
              <a:rPr lang="en-US" sz="2300" b="0" smtClean="0">
                <a:solidFill>
                  <a:srgbClr val="000000"/>
                </a:solidFill>
              </a:rPr>
              <a:t>xuất hiện hộp thoại sau: </a:t>
            </a:r>
          </a:p>
        </p:txBody>
      </p:sp>
      <p:pic>
        <p:nvPicPr>
          <p:cNvPr id="9728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943600"/>
            <a:ext cx="32766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3200" smtClean="0"/>
              <a:t> Định dạng ngày tháng</a:t>
            </a:r>
          </a:p>
        </p:txBody>
      </p:sp>
      <p:pic>
        <p:nvPicPr>
          <p:cNvPr id="9830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206500"/>
            <a:ext cx="4543425"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3200" smtClean="0"/>
              <a:t> Định dạng ngày tháng</a:t>
            </a:r>
          </a:p>
        </p:txBody>
      </p:sp>
      <p:sp>
        <p:nvSpPr>
          <p:cNvPr id="99331" name="Rectangle 3"/>
          <p:cNvSpPr>
            <a:spLocks noGrp="1" noChangeArrowheads="1"/>
          </p:cNvSpPr>
          <p:nvPr>
            <p:ph type="body" idx="1"/>
          </p:nvPr>
        </p:nvSpPr>
        <p:spPr>
          <a:xfrm>
            <a:off x="1030288" y="985838"/>
            <a:ext cx="7885112" cy="5360987"/>
          </a:xfrm>
        </p:spPr>
        <p:txBody>
          <a:bodyPr/>
          <a:lstStyle/>
          <a:p>
            <a:pPr marL="0" indent="342900" algn="just" eaLnBrk="1" hangingPunct="1">
              <a:buFont typeface="Wingdings" pitchFamily="2" charset="2"/>
              <a:buNone/>
            </a:pPr>
            <a:r>
              <a:rPr lang="en-US" sz="2600" b="0" smtClean="0">
                <a:solidFill>
                  <a:srgbClr val="000000"/>
                </a:solidFill>
              </a:rPr>
              <a:t>Chọn vào nút </a:t>
            </a:r>
            <a:r>
              <a:rPr lang="en-US" sz="2600" b="0" smtClean="0">
                <a:solidFill>
                  <a:srgbClr val="00B050"/>
                </a:solidFill>
              </a:rPr>
              <a:t>Additional settings</a:t>
            </a:r>
            <a:r>
              <a:rPr lang="en-US" sz="2600" b="0" smtClean="0">
                <a:solidFill>
                  <a:srgbClr val="000000"/>
                </a:solidFill>
              </a:rPr>
              <a:t> xuất hiện hộp thoại tiếp theo chọn vào tab </a:t>
            </a:r>
            <a:r>
              <a:rPr lang="en-US" sz="2600" smtClean="0">
                <a:solidFill>
                  <a:srgbClr val="FF0000"/>
                </a:solidFill>
              </a:rPr>
              <a:t>Date</a:t>
            </a:r>
            <a:r>
              <a:rPr lang="en-US" sz="2600" b="0" smtClean="0">
                <a:solidFill>
                  <a:srgbClr val="000000"/>
                </a:solidFill>
              </a:rPr>
              <a:t> thì hộp thoại có dạng sau:</a:t>
            </a:r>
            <a:r>
              <a:rPr lang="en-US" sz="2600" smtClean="0"/>
              <a:t> </a:t>
            </a:r>
          </a:p>
        </p:txBody>
      </p:sp>
      <p:pic>
        <p:nvPicPr>
          <p:cNvPr id="338949" name="Picture 5"/>
          <p:cNvPicPr>
            <a:picLocks noChangeAspect="1" noChangeArrowheads="1"/>
          </p:cNvPicPr>
          <p:nvPr/>
        </p:nvPicPr>
        <p:blipFill>
          <a:blip r:embed="rId2"/>
          <a:srcRect/>
          <a:stretch>
            <a:fillRect/>
          </a:stretch>
        </p:blipFill>
        <p:spPr bwMode="auto">
          <a:xfrm>
            <a:off x="2628900" y="1981200"/>
            <a:ext cx="3810000" cy="46624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3200" smtClean="0"/>
              <a:t> Định dạng ngày tháng</a:t>
            </a:r>
          </a:p>
        </p:txBody>
      </p:sp>
      <p:sp>
        <p:nvSpPr>
          <p:cNvPr id="100355" name="Rectangle 3"/>
          <p:cNvSpPr>
            <a:spLocks noGrp="1" noChangeArrowheads="1"/>
          </p:cNvSpPr>
          <p:nvPr>
            <p:ph type="body" idx="1"/>
          </p:nvPr>
        </p:nvSpPr>
        <p:spPr>
          <a:xfrm>
            <a:off x="1030288" y="985838"/>
            <a:ext cx="7885112" cy="5360987"/>
          </a:xfrm>
        </p:spPr>
        <p:txBody>
          <a:bodyPr/>
          <a:lstStyle/>
          <a:p>
            <a:pPr marL="0" indent="342900" algn="just" eaLnBrk="1" hangingPunct="1">
              <a:buFont typeface="Wingdings" pitchFamily="2" charset="2"/>
              <a:buNone/>
            </a:pPr>
            <a:r>
              <a:rPr lang="en-US" sz="2400" b="0" smtClean="0">
                <a:solidFill>
                  <a:srgbClr val="000000"/>
                </a:solidFill>
              </a:rPr>
              <a:t>Trong khung </a:t>
            </a:r>
            <a:r>
              <a:rPr lang="en-US" sz="2400" smtClean="0">
                <a:solidFill>
                  <a:srgbClr val="00B050"/>
                </a:solidFill>
              </a:rPr>
              <a:t>Short date </a:t>
            </a:r>
            <a:r>
              <a:rPr lang="en-US" sz="2400" b="0" smtClean="0">
                <a:solidFill>
                  <a:srgbClr val="000000"/>
                </a:solidFill>
              </a:rPr>
              <a:t>(định nghĩa kiểu thể hiện kiểu ngày rút gọn)</a:t>
            </a:r>
          </a:p>
          <a:p>
            <a:pPr marL="0" indent="342900" algn="just" eaLnBrk="1" hangingPunct="1">
              <a:buFont typeface="Wingdings" pitchFamily="2" charset="2"/>
              <a:buNone/>
            </a:pPr>
            <a:r>
              <a:rPr lang="en-US" sz="2400" smtClean="0">
                <a:solidFill>
                  <a:srgbClr val="FF0000"/>
                </a:solidFill>
              </a:rPr>
              <a:t>Short date sample</a:t>
            </a:r>
            <a:r>
              <a:rPr lang="en-US" sz="2400" b="0" smtClean="0">
                <a:solidFill>
                  <a:srgbClr val="FF0000"/>
                </a:solidFill>
              </a:rPr>
              <a:t>: </a:t>
            </a:r>
            <a:r>
              <a:rPr lang="en-US" sz="2400" b="0" smtClean="0">
                <a:solidFill>
                  <a:srgbClr val="000000"/>
                </a:solidFill>
              </a:rPr>
              <a:t>ví dụ về cách thể hiện định dạng ngày đã được định nghĩa.</a:t>
            </a:r>
          </a:p>
          <a:p>
            <a:pPr marL="0" indent="342900" algn="just" eaLnBrk="1" hangingPunct="1">
              <a:buFont typeface="Wingdings" pitchFamily="2" charset="2"/>
              <a:buNone/>
            </a:pPr>
            <a:r>
              <a:rPr lang="en-US" sz="2400" smtClean="0">
                <a:solidFill>
                  <a:srgbClr val="FF0000"/>
                </a:solidFill>
              </a:rPr>
              <a:t>Short date format: </a:t>
            </a:r>
            <a:r>
              <a:rPr lang="en-US" sz="2400" b="0" smtClean="0">
                <a:solidFill>
                  <a:srgbClr val="000000"/>
                </a:solidFill>
              </a:rPr>
              <a:t>kiểu ngày đang được định nghĩa, ta có thể click chọn vào đây để chọn kiểu định nghĩa mới hoặc có thể gõ trực tiếp vào khung này.</a:t>
            </a:r>
          </a:p>
          <a:p>
            <a:pPr marL="0" indent="342900" algn="just" eaLnBrk="1" hangingPunct="1">
              <a:buFont typeface="Wingdings" pitchFamily="2" charset="2"/>
              <a:buNone/>
            </a:pPr>
            <a:r>
              <a:rPr lang="en-US" sz="2400" smtClean="0">
                <a:solidFill>
                  <a:srgbClr val="FF0000"/>
                </a:solidFill>
              </a:rPr>
              <a:t>Date separator: </a:t>
            </a:r>
            <a:r>
              <a:rPr lang="en-US" sz="2400" b="0" smtClean="0">
                <a:solidFill>
                  <a:srgbClr val="000000"/>
                </a:solidFill>
              </a:rPr>
              <a:t>Dấu phân cách giữa ngày, tháng và năm (dấu – hoặc /)</a:t>
            </a:r>
          </a:p>
          <a:p>
            <a:pPr marL="0" indent="342900" algn="just" eaLnBrk="1" hangingPunct="1">
              <a:buFont typeface="Wingdings" pitchFamily="2" charset="2"/>
              <a:buNone/>
            </a:pPr>
            <a:r>
              <a:rPr lang="en-US" sz="2400" smtClean="0">
                <a:solidFill>
                  <a:srgbClr val="000000"/>
                </a:solidFill>
              </a:rPr>
              <a:t>Ví dụ</a:t>
            </a:r>
            <a:r>
              <a:rPr lang="en-US" sz="2400" b="0" smtClean="0">
                <a:solidFill>
                  <a:srgbClr val="000000"/>
                </a:solidFill>
              </a:rPr>
              <a:t>: Muốn ngày tháng hiển thị theo định dạng ngày/tháng/năm chẳng hạn như 25/10/2005, ta nhập dd/mm/yyyy (2 số cho ngày/2 số cho tháng/4 số cho năm) .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3200" smtClean="0"/>
              <a:t> Định dạng ngày tháng</a:t>
            </a:r>
          </a:p>
        </p:txBody>
      </p:sp>
      <p:sp>
        <p:nvSpPr>
          <p:cNvPr id="101379" name="Rectangle 3"/>
          <p:cNvSpPr>
            <a:spLocks noGrp="1" noChangeArrowheads="1"/>
          </p:cNvSpPr>
          <p:nvPr>
            <p:ph type="body" idx="1"/>
          </p:nvPr>
        </p:nvSpPr>
        <p:spPr>
          <a:xfrm>
            <a:off x="1030288" y="985838"/>
            <a:ext cx="7885112" cy="5360987"/>
          </a:xfrm>
        </p:spPr>
        <p:txBody>
          <a:bodyPr/>
          <a:lstStyle/>
          <a:p>
            <a:pPr marL="0" indent="342900" algn="just" eaLnBrk="1" hangingPunct="1">
              <a:buFont typeface="Wingdings" pitchFamily="2" charset="2"/>
              <a:buNone/>
            </a:pPr>
            <a:r>
              <a:rPr lang="en-US" sz="2600" b="0" smtClean="0">
                <a:solidFill>
                  <a:srgbClr val="000000"/>
                </a:solidFill>
              </a:rPr>
              <a:t>Trong khung </a:t>
            </a:r>
            <a:r>
              <a:rPr lang="en-US" sz="2600" smtClean="0">
                <a:solidFill>
                  <a:srgbClr val="000000"/>
                </a:solidFill>
              </a:rPr>
              <a:t>Long date</a:t>
            </a:r>
            <a:r>
              <a:rPr lang="en-US" sz="2600" b="0" smtClean="0">
                <a:solidFill>
                  <a:srgbClr val="000000"/>
                </a:solidFill>
              </a:rPr>
              <a:t> (định nghĩa kiểu thể hiện kiểu ngày chi tiết)</a:t>
            </a:r>
          </a:p>
          <a:p>
            <a:pPr marL="0" indent="342900" algn="just" eaLnBrk="1" hangingPunct="1">
              <a:buFont typeface="Wingdings" pitchFamily="2" charset="2"/>
              <a:buNone/>
            </a:pPr>
            <a:r>
              <a:rPr lang="en-US" sz="2600" smtClean="0">
                <a:solidFill>
                  <a:srgbClr val="FF0000"/>
                </a:solidFill>
              </a:rPr>
              <a:t>Long date sample</a:t>
            </a:r>
            <a:r>
              <a:rPr lang="en-US" sz="2600" b="0" smtClean="0">
                <a:solidFill>
                  <a:srgbClr val="000000"/>
                </a:solidFill>
              </a:rPr>
              <a:t>: ví dụ về cách thể hiện định dạng ngày đã được định nghĩa.</a:t>
            </a:r>
          </a:p>
          <a:p>
            <a:pPr marL="0" indent="342900" algn="just" eaLnBrk="1" hangingPunct="1">
              <a:buFont typeface="Wingdings" pitchFamily="2" charset="2"/>
              <a:buNone/>
            </a:pPr>
            <a:r>
              <a:rPr lang="en-US" sz="2600" smtClean="0">
                <a:solidFill>
                  <a:srgbClr val="FF0000"/>
                </a:solidFill>
              </a:rPr>
              <a:t>Long date format</a:t>
            </a:r>
            <a:r>
              <a:rPr lang="en-US" sz="2600" b="0" smtClean="0">
                <a:solidFill>
                  <a:srgbClr val="000000"/>
                </a:solidFill>
              </a:rPr>
              <a:t>: kiểu ngày đang được định nghĩa, ta có thể click chọn vào đây để chọn kiểu định nghĩa mới hoặc có thể gõ trực tiếp vào khung này.</a:t>
            </a:r>
          </a:p>
          <a:p>
            <a:pPr marL="0" indent="342900" algn="just" eaLnBrk="1" hangingPunct="1">
              <a:buFont typeface="Wingdings" pitchFamily="2" charset="2"/>
              <a:buNone/>
            </a:pPr>
            <a:r>
              <a:rPr lang="en-US" sz="2600" b="0" smtClean="0">
                <a:solidFill>
                  <a:srgbClr val="000000"/>
                </a:solidFill>
              </a:rPr>
              <a:t>- Nhấn nút </a:t>
            </a:r>
            <a:r>
              <a:rPr lang="en-US" sz="2600" b="0" i="1" smtClean="0">
                <a:solidFill>
                  <a:srgbClr val="000000"/>
                </a:solidFill>
              </a:rPr>
              <a:t>&lt;</a:t>
            </a:r>
            <a:r>
              <a:rPr lang="en-US" sz="2600" i="1" smtClean="0">
                <a:solidFill>
                  <a:srgbClr val="000000"/>
                </a:solidFill>
              </a:rPr>
              <a:t>Apply</a:t>
            </a:r>
            <a:r>
              <a:rPr lang="en-US" sz="2600" b="0" i="1" smtClean="0">
                <a:solidFill>
                  <a:srgbClr val="000000"/>
                </a:solidFill>
              </a:rPr>
              <a:t>&gt;</a:t>
            </a:r>
            <a:r>
              <a:rPr lang="en-US" sz="2600" b="0" smtClean="0">
                <a:solidFill>
                  <a:srgbClr val="000000"/>
                </a:solidFill>
              </a:rPr>
              <a:t>  để áp dụng kiểu định dạng mới sau đó nhấn </a:t>
            </a:r>
            <a:r>
              <a:rPr lang="en-US" sz="2600" b="0" i="1" smtClean="0">
                <a:solidFill>
                  <a:srgbClr val="000000"/>
                </a:solidFill>
              </a:rPr>
              <a:t>&lt;</a:t>
            </a:r>
            <a:r>
              <a:rPr lang="en-US" sz="2600" i="1" smtClean="0">
                <a:solidFill>
                  <a:srgbClr val="000000"/>
                </a:solidFill>
              </a:rPr>
              <a:t>OK</a:t>
            </a:r>
            <a:r>
              <a:rPr lang="en-US" sz="2600" b="0" i="1" smtClean="0">
                <a:solidFill>
                  <a:srgbClr val="000000"/>
                </a:solidFill>
              </a:rPr>
              <a:t>&gt; </a:t>
            </a:r>
            <a:r>
              <a:rPr lang="en-US" sz="2600" b="0" smtClean="0">
                <a:solidFill>
                  <a:srgbClr val="000000"/>
                </a:solidFill>
              </a:rPr>
              <a:t>để kết thúc.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z="3200" smtClean="0"/>
              <a:t> Định dạng bảng tính</a:t>
            </a:r>
          </a:p>
        </p:txBody>
      </p:sp>
      <p:sp>
        <p:nvSpPr>
          <p:cNvPr id="102403"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smtClean="0">
                <a:solidFill>
                  <a:srgbClr val="FF0000"/>
                </a:solidFill>
              </a:rPr>
              <a:t>a</a:t>
            </a:r>
            <a:r>
              <a:rPr lang="en-US" sz="2800" baseline="-25000" smtClean="0">
                <a:solidFill>
                  <a:srgbClr val="FF0000"/>
                </a:solidFill>
              </a:rPr>
              <a:t>3</a:t>
            </a:r>
            <a:r>
              <a:rPr lang="en-US" sz="2800" smtClean="0">
                <a:solidFill>
                  <a:srgbClr val="FF0000"/>
                </a:solidFill>
              </a:rPr>
              <a:t>)Canh hàng dữ liệu (Alignment)</a:t>
            </a:r>
          </a:p>
          <a:p>
            <a:pPr marL="0" indent="0" algn="just" eaLnBrk="1" hangingPunct="1">
              <a:buFont typeface="Wingdings" pitchFamily="2" charset="2"/>
              <a:buNone/>
            </a:pPr>
            <a:r>
              <a:rPr lang="en-US" sz="2800" b="0" smtClean="0">
                <a:solidFill>
                  <a:srgbClr val="000000"/>
                </a:solidFill>
              </a:rPr>
              <a:t>Chọn thẻ </a:t>
            </a:r>
            <a:r>
              <a:rPr lang="en-US" sz="2800" smtClean="0">
                <a:solidFill>
                  <a:srgbClr val="00B050"/>
                </a:solidFill>
              </a:rPr>
              <a:t>Alignment</a:t>
            </a:r>
            <a:r>
              <a:rPr lang="en-US" sz="2800" b="0" smtClean="0">
                <a:solidFill>
                  <a:srgbClr val="000000"/>
                </a:solidFill>
              </a:rPr>
              <a:t>, hộp thoại xuất hiện như sau:</a:t>
            </a:r>
          </a:p>
        </p:txBody>
      </p:sp>
      <p:pic>
        <p:nvPicPr>
          <p:cNvPr id="342021" name="Picture 5"/>
          <p:cNvPicPr>
            <a:picLocks noChangeAspect="1" noChangeArrowheads="1"/>
          </p:cNvPicPr>
          <p:nvPr/>
        </p:nvPicPr>
        <p:blipFill>
          <a:blip r:embed="rId2"/>
          <a:srcRect/>
          <a:stretch>
            <a:fillRect/>
          </a:stretch>
        </p:blipFill>
        <p:spPr bwMode="auto">
          <a:xfrm>
            <a:off x="2374900" y="2057400"/>
            <a:ext cx="4972050" cy="4476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200" smtClean="0"/>
              <a:t>Dán đặc biệt</a:t>
            </a:r>
          </a:p>
        </p:txBody>
      </p:sp>
      <p:sp>
        <p:nvSpPr>
          <p:cNvPr id="22531" name="Rectangle 3"/>
          <p:cNvSpPr>
            <a:spLocks noGrp="1" noChangeArrowheads="1"/>
          </p:cNvSpPr>
          <p:nvPr>
            <p:ph type="body" idx="1"/>
          </p:nvPr>
        </p:nvSpPr>
        <p:spPr>
          <a:xfrm>
            <a:off x="1030288" y="1163638"/>
            <a:ext cx="7885112" cy="5360987"/>
          </a:xfrm>
        </p:spPr>
        <p:txBody>
          <a:bodyPr/>
          <a:lstStyle/>
          <a:p>
            <a:pPr marL="0" indent="0" eaLnBrk="1" hangingPunct="1">
              <a:buFont typeface="Wingdings" pitchFamily="2" charset="2"/>
              <a:buNone/>
            </a:pPr>
            <a:endParaRPr lang="en-US" smtClean="0">
              <a:solidFill>
                <a:srgbClr val="000000"/>
              </a:solidFill>
            </a:endParaRPr>
          </a:p>
          <a:p>
            <a:pPr marL="0" indent="0" eaLnBrk="1" hangingPunct="1">
              <a:buFont typeface="Wingdings" pitchFamily="2" charset="2"/>
              <a:buNone/>
            </a:pPr>
            <a:endParaRPr lang="en-US" sz="2800" b="0" smtClean="0">
              <a:solidFill>
                <a:srgbClr val="000000"/>
              </a:solidFill>
            </a:endParaRPr>
          </a:p>
          <a:p>
            <a:pPr marL="0" indent="0" eaLnBrk="1" hangingPunct="1">
              <a:buFont typeface="Wingdings" pitchFamily="2" charset="2"/>
              <a:buNone/>
            </a:pPr>
            <a:endParaRPr lang="en-US" sz="2800" smtClean="0">
              <a:solidFill>
                <a:srgbClr val="000000"/>
              </a:solidFill>
            </a:endParaRPr>
          </a:p>
        </p:txBody>
      </p:sp>
      <p:sp>
        <p:nvSpPr>
          <p:cNvPr id="22532" name="Text Box 5"/>
          <p:cNvSpPr txBox="1">
            <a:spLocks noChangeArrowheads="1"/>
          </p:cNvSpPr>
          <p:nvPr/>
        </p:nvSpPr>
        <p:spPr bwMode="auto">
          <a:xfrm>
            <a:off x="4495800" y="1143000"/>
            <a:ext cx="4419600" cy="258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rgbClr val="00B050"/>
                </a:solidFill>
              </a:rPr>
              <a:t>Một số tùy chọn cần thiết:</a:t>
            </a:r>
          </a:p>
          <a:p>
            <a:pPr eaLnBrk="1" hangingPunct="1"/>
            <a:r>
              <a:rPr lang="en-US">
                <a:solidFill>
                  <a:srgbClr val="FF0000"/>
                </a:solidFill>
              </a:rPr>
              <a:t>- </a:t>
            </a:r>
            <a:r>
              <a:rPr lang="en-US" b="1">
                <a:solidFill>
                  <a:srgbClr val="FF0000"/>
                </a:solidFill>
              </a:rPr>
              <a:t>All:</a:t>
            </a:r>
            <a:r>
              <a:rPr lang="en-US">
                <a:solidFill>
                  <a:srgbClr val="FF0000"/>
                </a:solidFill>
              </a:rPr>
              <a:t> </a:t>
            </a:r>
            <a:r>
              <a:rPr lang="en-US">
                <a:solidFill>
                  <a:srgbClr val="000000"/>
                </a:solidFill>
              </a:rPr>
              <a:t>Dán toàn bộ cả giá trị và kiểu định dạng.</a:t>
            </a:r>
          </a:p>
          <a:p>
            <a:pPr eaLnBrk="1" hangingPunct="1"/>
            <a:r>
              <a:rPr lang="en-US" b="1">
                <a:solidFill>
                  <a:srgbClr val="FF0000"/>
                </a:solidFill>
              </a:rPr>
              <a:t>- Formulas: </a:t>
            </a:r>
            <a:r>
              <a:rPr lang="en-US">
                <a:solidFill>
                  <a:srgbClr val="000000"/>
                </a:solidFill>
              </a:rPr>
              <a:t>Dán công thức tính toán.</a:t>
            </a:r>
          </a:p>
          <a:p>
            <a:pPr eaLnBrk="1" hangingPunct="1"/>
            <a:r>
              <a:rPr lang="en-US" b="1">
                <a:solidFill>
                  <a:srgbClr val="FF0000"/>
                </a:solidFill>
              </a:rPr>
              <a:t>- Values: </a:t>
            </a:r>
            <a:r>
              <a:rPr lang="en-US">
                <a:solidFill>
                  <a:srgbClr val="000000"/>
                </a:solidFill>
              </a:rPr>
              <a:t>Chỉ dán giá trị dữ liệu, còn không dán công thức và kiểu định dạng.</a:t>
            </a:r>
          </a:p>
          <a:p>
            <a:pPr eaLnBrk="1" hangingPunct="1"/>
            <a:r>
              <a:rPr lang="en-US" b="1">
                <a:solidFill>
                  <a:srgbClr val="FF0000"/>
                </a:solidFill>
              </a:rPr>
              <a:t>- Formats: </a:t>
            </a:r>
            <a:r>
              <a:rPr lang="en-US">
                <a:solidFill>
                  <a:srgbClr val="000000"/>
                </a:solidFill>
              </a:rPr>
              <a:t>Dán kiểu định dạng dữ liệu.</a:t>
            </a:r>
            <a:endParaRPr lang="fr-FR" b="1">
              <a:solidFill>
                <a:srgbClr val="000000"/>
              </a:solidFill>
            </a:endParaRPr>
          </a:p>
          <a:p>
            <a:pPr eaLnBrk="1" hangingPunct="1"/>
            <a:r>
              <a:rPr lang="fr-FR" b="1">
                <a:solidFill>
                  <a:srgbClr val="FF0000"/>
                </a:solidFill>
              </a:rPr>
              <a:t>- Comments: </a:t>
            </a:r>
            <a:r>
              <a:rPr lang="fr-FR">
                <a:solidFill>
                  <a:srgbClr val="000000"/>
                </a:solidFill>
              </a:rPr>
              <a:t>Chỉ dán các ghi chú.</a:t>
            </a:r>
          </a:p>
          <a:p>
            <a:pPr eaLnBrk="1" hangingPunct="1"/>
            <a:r>
              <a:rPr lang="fr-FR">
                <a:solidFill>
                  <a:srgbClr val="000000"/>
                </a:solidFill>
              </a:rPr>
              <a:t>Nhấn chuột vào nút </a:t>
            </a:r>
            <a:r>
              <a:rPr lang="fr-FR" b="1" i="1">
                <a:solidFill>
                  <a:srgbClr val="000000"/>
                </a:solidFill>
              </a:rPr>
              <a:t>&lt;OK&gt;</a:t>
            </a:r>
            <a:r>
              <a:rPr lang="fr-FR">
                <a:solidFill>
                  <a:srgbClr val="000000"/>
                </a:solidFill>
              </a:rPr>
              <a:t> để kết thúc.</a:t>
            </a:r>
            <a:endParaRPr lang="en-US">
              <a:solidFill>
                <a:srgbClr val="000000"/>
              </a:solidFill>
            </a:endParaRPr>
          </a:p>
        </p:txBody>
      </p:sp>
      <p:pic>
        <p:nvPicPr>
          <p:cNvPr id="2253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3276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z="3200" smtClean="0"/>
              <a:t>Canh hàng dữ liệu</a:t>
            </a:r>
          </a:p>
        </p:txBody>
      </p:sp>
      <p:sp>
        <p:nvSpPr>
          <p:cNvPr id="103427" name="Rectangle 3"/>
          <p:cNvSpPr>
            <a:spLocks noGrp="1" noChangeArrowheads="1"/>
          </p:cNvSpPr>
          <p:nvPr>
            <p:ph type="body" idx="1"/>
          </p:nvPr>
        </p:nvSpPr>
        <p:spPr>
          <a:xfrm>
            <a:off x="1030288" y="985838"/>
            <a:ext cx="7885112" cy="5360987"/>
          </a:xfrm>
        </p:spPr>
        <p:txBody>
          <a:bodyPr/>
          <a:lstStyle/>
          <a:p>
            <a:pPr marL="0" indent="342900" algn="just" eaLnBrk="1" hangingPunct="1">
              <a:buFont typeface="Wingdings" pitchFamily="2" charset="2"/>
              <a:buNone/>
            </a:pPr>
            <a:r>
              <a:rPr lang="en-US" sz="2400" b="0" smtClean="0">
                <a:solidFill>
                  <a:srgbClr val="000000"/>
                </a:solidFill>
              </a:rPr>
              <a:t>Mục </a:t>
            </a:r>
            <a:r>
              <a:rPr lang="en-US" sz="2400" b="0" smtClean="0">
                <a:solidFill>
                  <a:srgbClr val="FF0000"/>
                </a:solidFill>
              </a:rPr>
              <a:t>Horizontal</a:t>
            </a:r>
            <a:r>
              <a:rPr lang="en-US" sz="2400" b="0" smtClean="0">
                <a:solidFill>
                  <a:srgbClr val="000000"/>
                </a:solidFill>
              </a:rPr>
              <a:t>: Dùng để canh chỉnh theo chiều ngang</a:t>
            </a:r>
            <a:endParaRPr lang="en-US" sz="2400" b="0" i="1" smtClean="0">
              <a:solidFill>
                <a:srgbClr val="000000"/>
              </a:solidFill>
            </a:endParaRPr>
          </a:p>
          <a:p>
            <a:pPr marL="0" indent="342900" algn="just" eaLnBrk="1" hangingPunct="1">
              <a:buFont typeface="Wingdings" pitchFamily="2" charset="2"/>
              <a:buNone/>
            </a:pPr>
            <a:r>
              <a:rPr lang="en-US" sz="2400" smtClean="0">
                <a:solidFill>
                  <a:srgbClr val="00B050"/>
                </a:solidFill>
              </a:rPr>
              <a:t>General</a:t>
            </a:r>
            <a:r>
              <a:rPr lang="en-US" sz="2400" b="0" smtClean="0">
                <a:solidFill>
                  <a:srgbClr val="00B050"/>
                </a:solidFill>
              </a:rPr>
              <a:t>:</a:t>
            </a:r>
            <a:r>
              <a:rPr lang="en-US" sz="2400" b="0" smtClean="0">
                <a:solidFill>
                  <a:srgbClr val="000000"/>
                </a:solidFill>
              </a:rPr>
              <a:t> Trở về cách sắp xếp ngầm định (dữ liệu kiểu ký tự được canh trái, dữ liệu kiểu số được canh phải, các giá trị logic và lỗi được canh giữa).</a:t>
            </a:r>
            <a:endParaRPr lang="en-US" sz="2400" b="0" i="1" smtClean="0">
              <a:solidFill>
                <a:srgbClr val="000000"/>
              </a:solidFill>
            </a:endParaRPr>
          </a:p>
          <a:p>
            <a:pPr marL="0" indent="342900" algn="just" eaLnBrk="1" hangingPunct="1">
              <a:buFont typeface="Wingdings" pitchFamily="2" charset="2"/>
              <a:buNone/>
            </a:pPr>
            <a:r>
              <a:rPr lang="en-US" sz="2400" smtClean="0">
                <a:solidFill>
                  <a:srgbClr val="00B050"/>
                </a:solidFill>
              </a:rPr>
              <a:t>Left:</a:t>
            </a:r>
            <a:r>
              <a:rPr lang="en-US" sz="2400" b="0" smtClean="0">
                <a:solidFill>
                  <a:srgbClr val="000000"/>
                </a:solidFill>
              </a:rPr>
              <a:t> Canh trái các ô.</a:t>
            </a:r>
            <a:endParaRPr lang="en-US" sz="2400" b="0" i="1" smtClean="0">
              <a:solidFill>
                <a:srgbClr val="000000"/>
              </a:solidFill>
            </a:endParaRPr>
          </a:p>
          <a:p>
            <a:pPr marL="0" indent="342900" algn="just" eaLnBrk="1" hangingPunct="1">
              <a:buFont typeface="Wingdings" pitchFamily="2" charset="2"/>
              <a:buNone/>
            </a:pPr>
            <a:r>
              <a:rPr lang="en-US" sz="2400" smtClean="0">
                <a:solidFill>
                  <a:srgbClr val="00B050"/>
                </a:solidFill>
              </a:rPr>
              <a:t>Center:</a:t>
            </a:r>
            <a:r>
              <a:rPr lang="en-US" sz="2400" b="0" smtClean="0">
                <a:solidFill>
                  <a:srgbClr val="000000"/>
                </a:solidFill>
              </a:rPr>
              <a:t> Canh giữa các ô.</a:t>
            </a:r>
            <a:endParaRPr lang="en-US" sz="2400" b="0" i="1" smtClean="0">
              <a:solidFill>
                <a:srgbClr val="000000"/>
              </a:solidFill>
            </a:endParaRPr>
          </a:p>
          <a:p>
            <a:pPr marL="0" indent="342900" algn="just" eaLnBrk="1" hangingPunct="1">
              <a:buFont typeface="Wingdings" pitchFamily="2" charset="2"/>
              <a:buNone/>
            </a:pPr>
            <a:r>
              <a:rPr lang="en-US" sz="2400" smtClean="0">
                <a:solidFill>
                  <a:srgbClr val="00B050"/>
                </a:solidFill>
              </a:rPr>
              <a:t>Right: </a:t>
            </a:r>
            <a:r>
              <a:rPr lang="en-US" sz="2400" b="0" smtClean="0">
                <a:solidFill>
                  <a:srgbClr val="000000"/>
                </a:solidFill>
              </a:rPr>
              <a:t>Canh phải các ô.</a:t>
            </a:r>
            <a:endParaRPr lang="en-US" sz="2400" b="0" i="1" smtClean="0">
              <a:solidFill>
                <a:srgbClr val="000000"/>
              </a:solidFill>
            </a:endParaRPr>
          </a:p>
          <a:p>
            <a:pPr marL="0" indent="342900" algn="just" eaLnBrk="1" hangingPunct="1">
              <a:buFont typeface="Wingdings" pitchFamily="2" charset="2"/>
              <a:buNone/>
            </a:pPr>
            <a:r>
              <a:rPr lang="en-US" sz="2400" smtClean="0">
                <a:solidFill>
                  <a:srgbClr val="00B050"/>
                </a:solidFill>
              </a:rPr>
              <a:t>Justify:</a:t>
            </a:r>
            <a:r>
              <a:rPr lang="en-US" sz="2400" b="0" smtClean="0">
                <a:solidFill>
                  <a:srgbClr val="000000"/>
                </a:solidFill>
              </a:rPr>
              <a:t> Canh đều hai bên các ô.</a:t>
            </a:r>
            <a:endParaRPr lang="en-US" sz="2400" b="0" smtClean="0">
              <a:solidFill>
                <a:srgbClr val="000000"/>
              </a:solidFill>
              <a:sym typeface="Wingdings" pitchFamily="2" charset="2"/>
            </a:endParaRPr>
          </a:p>
          <a:p>
            <a:pPr marL="0" indent="342900" algn="just" eaLnBrk="1" hangingPunct="1">
              <a:buFont typeface="Wingdings" pitchFamily="2" charset="2"/>
              <a:buNone/>
            </a:pPr>
            <a:r>
              <a:rPr lang="en-US" sz="2400" b="0" smtClean="0">
                <a:solidFill>
                  <a:srgbClr val="000000"/>
                </a:solidFill>
                <a:sym typeface="Wingdings" pitchFamily="2" charset="2"/>
              </a:rPr>
              <a:t></a:t>
            </a:r>
            <a:r>
              <a:rPr lang="en-US" sz="2400" b="0" smtClean="0">
                <a:solidFill>
                  <a:srgbClr val="000000"/>
                </a:solidFill>
              </a:rPr>
              <a:t> Mục </a:t>
            </a:r>
            <a:r>
              <a:rPr lang="en-US" sz="2400" b="0" smtClean="0">
                <a:solidFill>
                  <a:srgbClr val="FF0000"/>
                </a:solidFill>
              </a:rPr>
              <a:t>Vertical</a:t>
            </a:r>
            <a:r>
              <a:rPr lang="en-US" sz="2400" b="0" smtClean="0">
                <a:solidFill>
                  <a:srgbClr val="000000"/>
                </a:solidFill>
              </a:rPr>
              <a:t>: Dùng để canh chỉnh theo chiều dọc</a:t>
            </a:r>
            <a:endParaRPr lang="en-US" sz="2400" b="0" i="1" smtClean="0">
              <a:solidFill>
                <a:srgbClr val="000000"/>
              </a:solidFill>
            </a:endParaRPr>
          </a:p>
          <a:p>
            <a:pPr marL="0" indent="342900" algn="just" eaLnBrk="1" hangingPunct="1">
              <a:buFont typeface="Wingdings" pitchFamily="2" charset="2"/>
              <a:buNone/>
            </a:pPr>
            <a:r>
              <a:rPr lang="en-US" sz="2400" smtClean="0">
                <a:solidFill>
                  <a:srgbClr val="00B050"/>
                </a:solidFill>
              </a:rPr>
              <a:t>Top:</a:t>
            </a:r>
            <a:r>
              <a:rPr lang="en-US" sz="2400" b="0" smtClean="0">
                <a:solidFill>
                  <a:srgbClr val="000000"/>
                </a:solidFill>
              </a:rPr>
              <a:t> Ký tự hiện sát đỉnh ô</a:t>
            </a:r>
            <a:endParaRPr lang="en-US" sz="2400" b="0" i="1" smtClean="0">
              <a:solidFill>
                <a:srgbClr val="000000"/>
              </a:solidFill>
            </a:endParaRPr>
          </a:p>
          <a:p>
            <a:pPr marL="0" indent="342900" algn="just" eaLnBrk="1" hangingPunct="1">
              <a:buFont typeface="Wingdings" pitchFamily="2" charset="2"/>
              <a:buNone/>
            </a:pPr>
            <a:r>
              <a:rPr lang="en-US" sz="2400" smtClean="0">
                <a:solidFill>
                  <a:srgbClr val="00B050"/>
                </a:solidFill>
              </a:rPr>
              <a:t>Center:</a:t>
            </a:r>
            <a:r>
              <a:rPr lang="en-US" sz="2400" b="0" smtClean="0">
                <a:solidFill>
                  <a:srgbClr val="000000"/>
                </a:solidFill>
              </a:rPr>
              <a:t> Ký tự hiện giữa ô.</a:t>
            </a:r>
            <a:endParaRPr lang="en-US" sz="2400" b="0" i="1" smtClean="0">
              <a:solidFill>
                <a:srgbClr val="000000"/>
              </a:solidFill>
            </a:endParaRPr>
          </a:p>
          <a:p>
            <a:pPr marL="0" indent="342900" algn="just" eaLnBrk="1" hangingPunct="1">
              <a:buFont typeface="Wingdings" pitchFamily="2" charset="2"/>
              <a:buNone/>
            </a:pPr>
            <a:r>
              <a:rPr lang="en-US" sz="2400" smtClean="0">
                <a:solidFill>
                  <a:srgbClr val="00B050"/>
                </a:solidFill>
              </a:rPr>
              <a:t>Bottom:</a:t>
            </a:r>
            <a:r>
              <a:rPr lang="en-US" sz="2400" b="0" smtClean="0">
                <a:solidFill>
                  <a:srgbClr val="000000"/>
                </a:solidFill>
              </a:rPr>
              <a:t> Ký tự hiện ở đáy ô.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3200" smtClean="0"/>
              <a:t>Canh hàng dữ liệu</a:t>
            </a:r>
          </a:p>
        </p:txBody>
      </p:sp>
      <p:sp>
        <p:nvSpPr>
          <p:cNvPr id="104451" name="Rectangle 3"/>
          <p:cNvSpPr>
            <a:spLocks noGrp="1" noChangeArrowheads="1"/>
          </p:cNvSpPr>
          <p:nvPr>
            <p:ph type="body" idx="1"/>
          </p:nvPr>
        </p:nvSpPr>
        <p:spPr>
          <a:xfrm>
            <a:off x="1030288" y="985838"/>
            <a:ext cx="7885112" cy="5360987"/>
          </a:xfrm>
        </p:spPr>
        <p:txBody>
          <a:bodyPr/>
          <a:lstStyle/>
          <a:p>
            <a:pPr marL="0" indent="342900" algn="just" eaLnBrk="1" hangingPunct="1">
              <a:buFont typeface="Wingdings" pitchFamily="2" charset="2"/>
              <a:buNone/>
            </a:pPr>
            <a:r>
              <a:rPr lang="en-US" sz="2400" b="0" smtClean="0">
                <a:solidFill>
                  <a:srgbClr val="000000"/>
                </a:solidFill>
                <a:sym typeface="Wingdings" pitchFamily="2" charset="2"/>
              </a:rPr>
              <a:t></a:t>
            </a:r>
            <a:r>
              <a:rPr lang="en-US" sz="2400" b="0" smtClean="0">
                <a:solidFill>
                  <a:srgbClr val="000000"/>
                </a:solidFill>
              </a:rPr>
              <a:t> Mục </a:t>
            </a:r>
            <a:r>
              <a:rPr lang="en-US" sz="2400" smtClean="0">
                <a:solidFill>
                  <a:srgbClr val="00B050"/>
                </a:solidFill>
              </a:rPr>
              <a:t>Text control</a:t>
            </a:r>
            <a:r>
              <a:rPr lang="en-US" sz="2400" b="0" smtClean="0">
                <a:solidFill>
                  <a:srgbClr val="000000"/>
                </a:solidFill>
              </a:rPr>
              <a:t>: dùng để điều kiển dữ liệu trong khối ô được chọn</a:t>
            </a:r>
          </a:p>
          <a:p>
            <a:pPr marL="0" indent="342900" algn="just" eaLnBrk="1" hangingPunct="1">
              <a:buFont typeface="Wingdings" pitchFamily="2" charset="2"/>
              <a:buNone/>
            </a:pPr>
            <a:r>
              <a:rPr lang="en-US" sz="2400" b="0" smtClean="0">
                <a:solidFill>
                  <a:srgbClr val="FF0000"/>
                </a:solidFill>
              </a:rPr>
              <a:t>Wrap text</a:t>
            </a:r>
            <a:r>
              <a:rPr lang="en-US" sz="2400" b="0" smtClean="0">
                <a:solidFill>
                  <a:srgbClr val="000000"/>
                </a:solidFill>
              </a:rPr>
              <a:t>: Khi click chọn thì độ rộng cột sẽ cố định, dữ liệu nhập vào tự động xuống hàng.</a:t>
            </a:r>
          </a:p>
          <a:p>
            <a:pPr marL="0" indent="342900" algn="just" eaLnBrk="1" hangingPunct="1">
              <a:buFont typeface="Wingdings" pitchFamily="2" charset="2"/>
              <a:buNone/>
            </a:pPr>
            <a:r>
              <a:rPr lang="en-US" sz="2400" b="0" smtClean="0">
                <a:solidFill>
                  <a:srgbClr val="FF0000"/>
                </a:solidFill>
              </a:rPr>
              <a:t>Shrink to fit</a:t>
            </a:r>
            <a:r>
              <a:rPr lang="en-US" sz="2400" b="0" smtClean="0">
                <a:solidFill>
                  <a:srgbClr val="000000"/>
                </a:solidFill>
              </a:rPr>
              <a:t>: khi click chọn vào mục này thì dữ liệu trọng ô sẽ co lại vừa bằng kích thước của ô.</a:t>
            </a:r>
          </a:p>
          <a:p>
            <a:pPr marL="0" indent="342900" algn="just" eaLnBrk="1" hangingPunct="1">
              <a:buFont typeface="Wingdings" pitchFamily="2" charset="2"/>
              <a:buNone/>
            </a:pPr>
            <a:r>
              <a:rPr lang="en-US" sz="2400" b="0" smtClean="0">
                <a:solidFill>
                  <a:srgbClr val="FF0000"/>
                </a:solidFill>
              </a:rPr>
              <a:t>Merge cells</a:t>
            </a:r>
            <a:r>
              <a:rPr lang="en-US" sz="2400" b="0" smtClean="0">
                <a:solidFill>
                  <a:srgbClr val="000000"/>
                </a:solidFill>
              </a:rPr>
              <a:t>: Khi click chọn thì Excel sẽ sát nhập các ô đã chọn lại thành một ô.</a:t>
            </a:r>
            <a:endParaRPr lang="en-US" sz="2400" b="0" smtClean="0">
              <a:solidFill>
                <a:srgbClr val="000000"/>
              </a:solidFill>
              <a:sym typeface="Wingdings" pitchFamily="2" charset="2"/>
            </a:endParaRPr>
          </a:p>
          <a:p>
            <a:pPr marL="0" indent="342900" algn="just" eaLnBrk="1" hangingPunct="1">
              <a:buFont typeface="Wingdings" pitchFamily="2" charset="2"/>
              <a:buNone/>
            </a:pPr>
            <a:r>
              <a:rPr lang="en-US" sz="2400" b="0" smtClean="0">
                <a:solidFill>
                  <a:srgbClr val="000000"/>
                </a:solidFill>
                <a:sym typeface="Wingdings" pitchFamily="2" charset="2"/>
              </a:rPr>
              <a:t></a:t>
            </a:r>
            <a:r>
              <a:rPr lang="en-US" sz="2400" b="0" smtClean="0">
                <a:solidFill>
                  <a:srgbClr val="000000"/>
                </a:solidFill>
              </a:rPr>
              <a:t> Hộp </a:t>
            </a:r>
            <a:r>
              <a:rPr lang="en-US" sz="2400" smtClean="0">
                <a:solidFill>
                  <a:srgbClr val="00B050"/>
                </a:solidFill>
              </a:rPr>
              <a:t>Orientation</a:t>
            </a:r>
            <a:r>
              <a:rPr lang="en-US" sz="2400" b="0" smtClean="0">
                <a:solidFill>
                  <a:srgbClr val="000000"/>
                </a:solidFill>
              </a:rPr>
              <a:t>: Dùng để chỉnh độ nghiêng của dữ liệu trong ô dựa theo các lựa chọn về cách sắp xếp của từ </a:t>
            </a:r>
            <a:r>
              <a:rPr lang="en-US" sz="2400" smtClean="0">
                <a:solidFill>
                  <a:srgbClr val="000000"/>
                </a:solidFill>
              </a:rPr>
              <a:t>Text</a:t>
            </a:r>
            <a:r>
              <a:rPr lang="en-US" sz="2400" b="0" smtClean="0">
                <a:solidFill>
                  <a:srgbClr val="000000"/>
                </a:solidFill>
              </a:rPr>
              <a:t>. Ta có thể nhấn vào giữ chuột để điều chỉnh hoặc có thể nhập giá trị vào ô </a:t>
            </a:r>
            <a:r>
              <a:rPr lang="en-US" sz="2400" smtClean="0">
                <a:solidFill>
                  <a:srgbClr val="000000"/>
                </a:solidFill>
              </a:rPr>
              <a:t>Degrees</a:t>
            </a:r>
            <a:r>
              <a:rPr lang="en-US" sz="2400" b="0" smtClean="0">
                <a:solidFill>
                  <a:srgbClr val="000000"/>
                </a:solidFill>
              </a:rPr>
              <a:t>.</a:t>
            </a:r>
          </a:p>
          <a:p>
            <a:pPr marL="0" indent="342900" algn="just" eaLnBrk="1" hangingPunct="1">
              <a:buFont typeface="Wingdings" pitchFamily="2" charset="2"/>
              <a:buNone/>
            </a:pPr>
            <a:r>
              <a:rPr lang="en-US" sz="2400" b="0" smtClean="0">
                <a:solidFill>
                  <a:srgbClr val="000000"/>
                </a:solidFill>
              </a:rPr>
              <a:t>Kết thúc ta nhấn nút </a:t>
            </a:r>
            <a:r>
              <a:rPr lang="en-US" sz="2400" smtClean="0">
                <a:solidFill>
                  <a:srgbClr val="000000"/>
                </a:solidFill>
              </a:rPr>
              <a:t>OK</a:t>
            </a:r>
            <a:r>
              <a:rPr lang="en-US" sz="2400" b="0" smtClean="0">
                <a:solidFill>
                  <a:srgbClr val="000000"/>
                </a:solidFill>
              </a:rPr>
              <a:t>.</a:t>
            </a:r>
            <a:endParaRPr lang="en-US" sz="2400" u="sng" smtClean="0">
              <a:solidFill>
                <a:srgbClr val="00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z="3200" smtClean="0"/>
              <a:t>Canh hàng dữ liệu</a:t>
            </a:r>
          </a:p>
        </p:txBody>
      </p:sp>
      <p:sp>
        <p:nvSpPr>
          <p:cNvPr id="105475" name="Rectangle 3"/>
          <p:cNvSpPr>
            <a:spLocks noGrp="1" noChangeArrowheads="1"/>
          </p:cNvSpPr>
          <p:nvPr>
            <p:ph type="body" idx="1"/>
          </p:nvPr>
        </p:nvSpPr>
        <p:spPr>
          <a:xfrm>
            <a:off x="1030288" y="985838"/>
            <a:ext cx="7885112" cy="5360987"/>
          </a:xfrm>
        </p:spPr>
        <p:txBody>
          <a:bodyPr/>
          <a:lstStyle/>
          <a:p>
            <a:pPr marL="0" indent="0" algn="just" eaLnBrk="1" hangingPunct="1">
              <a:buFont typeface="Wingdings" pitchFamily="2" charset="2"/>
              <a:buNone/>
            </a:pPr>
            <a:r>
              <a:rPr lang="en-US" sz="2400" b="0" smtClean="0">
                <a:solidFill>
                  <a:srgbClr val="000000"/>
                </a:solidFill>
                <a:sym typeface="Wingdings" pitchFamily="2" charset="2"/>
              </a:rPr>
              <a:t></a:t>
            </a:r>
            <a:r>
              <a:rPr lang="en-US" sz="2400" b="0" smtClean="0">
                <a:solidFill>
                  <a:srgbClr val="000000"/>
                </a:solidFill>
              </a:rPr>
              <a:t> </a:t>
            </a:r>
            <a:r>
              <a:rPr lang="en-US" sz="2400" smtClean="0">
                <a:solidFill>
                  <a:srgbClr val="FF0000"/>
                </a:solidFill>
              </a:rPr>
              <a:t>Chú ý</a:t>
            </a:r>
            <a:r>
              <a:rPr lang="en-US" sz="2400" b="0" smtClean="0">
                <a:solidFill>
                  <a:srgbClr val="000000"/>
                </a:solidFill>
              </a:rPr>
              <a:t>: Ta có thể sử dụng các nút lệnh trên thanh định dang Formatting để trình bày khối ô.</a:t>
            </a:r>
          </a:p>
          <a:p>
            <a:pPr marL="0" indent="0" algn="just" eaLnBrk="1" hangingPunct="1">
              <a:buFont typeface="Wingdings" pitchFamily="2" charset="2"/>
              <a:buNone/>
            </a:pPr>
            <a:r>
              <a:rPr lang="en-US" sz="2400" b="0" smtClean="0">
                <a:solidFill>
                  <a:srgbClr val="000000"/>
                </a:solidFill>
              </a:rPr>
              <a:t>Nút    : Canh trái các ô trong khối đã chọn.</a:t>
            </a:r>
          </a:p>
          <a:p>
            <a:pPr marL="0" indent="0" algn="just" eaLnBrk="1" hangingPunct="1">
              <a:buFont typeface="Wingdings" pitchFamily="2" charset="2"/>
              <a:buNone/>
            </a:pPr>
            <a:r>
              <a:rPr lang="en-US" sz="2400" b="0" smtClean="0">
                <a:solidFill>
                  <a:srgbClr val="000000"/>
                </a:solidFill>
              </a:rPr>
              <a:t>Nút    : Canh giữa các ô trong khối đã chọn.</a:t>
            </a:r>
          </a:p>
          <a:p>
            <a:pPr marL="0" indent="0" algn="just" eaLnBrk="1" hangingPunct="1">
              <a:buFont typeface="Wingdings" pitchFamily="2" charset="2"/>
              <a:buNone/>
            </a:pPr>
            <a:r>
              <a:rPr lang="en-US" sz="2400" b="0" smtClean="0">
                <a:solidFill>
                  <a:srgbClr val="000000"/>
                </a:solidFill>
              </a:rPr>
              <a:t>Nút    : Canh phải các ô trong khối đã chọn.</a:t>
            </a:r>
          </a:p>
          <a:p>
            <a:pPr marL="0" indent="0" algn="just" eaLnBrk="1" hangingPunct="1">
              <a:buFont typeface="Wingdings" pitchFamily="2" charset="2"/>
              <a:buNone/>
            </a:pPr>
            <a:r>
              <a:rPr lang="en-US" sz="2400" b="0" smtClean="0">
                <a:solidFill>
                  <a:srgbClr val="000000"/>
                </a:solidFill>
              </a:rPr>
              <a:t>Nút    : Sát nhập các ô đã chọn lại thành một ô. </a:t>
            </a:r>
          </a:p>
        </p:txBody>
      </p:sp>
      <p:pic>
        <p:nvPicPr>
          <p:cNvPr id="105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00400"/>
            <a:ext cx="2413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819400"/>
            <a:ext cx="233363"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362200"/>
            <a:ext cx="2333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1905000"/>
            <a:ext cx="2333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z="3200" smtClean="0"/>
              <a:t>2.8 Cơ sở dữ liệu trong Excel</a:t>
            </a:r>
          </a:p>
        </p:txBody>
      </p:sp>
      <p:sp>
        <p:nvSpPr>
          <p:cNvPr id="106499"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smtClean="0">
                <a:solidFill>
                  <a:srgbClr val="00B050"/>
                </a:solidFill>
              </a:rPr>
              <a:t>a)Khái niệm CSDL trong Excel</a:t>
            </a:r>
          </a:p>
          <a:p>
            <a:pPr marL="0" indent="0" eaLnBrk="1" hangingPunct="1">
              <a:buFont typeface="Wingdings" pitchFamily="2" charset="2"/>
              <a:buNone/>
            </a:pPr>
            <a:r>
              <a:rPr lang="en-US" sz="2800" smtClean="0">
                <a:solidFill>
                  <a:srgbClr val="00B050"/>
                </a:solidFill>
              </a:rPr>
              <a:t>b)Sắp xếp CSDL</a:t>
            </a:r>
          </a:p>
          <a:p>
            <a:pPr marL="0" indent="0" eaLnBrk="1" hangingPunct="1">
              <a:buFont typeface="Wingdings" pitchFamily="2" charset="2"/>
              <a:buNone/>
            </a:pPr>
            <a:r>
              <a:rPr lang="en-US" sz="2800" smtClean="0">
                <a:solidFill>
                  <a:srgbClr val="00B050"/>
                </a:solidFill>
              </a:rPr>
              <a:t>c)Lọc dữ liệu</a:t>
            </a:r>
          </a:p>
          <a:p>
            <a:pPr marL="0" indent="0" eaLnBrk="1" hangingPunct="1">
              <a:buFont typeface="Wingdings" pitchFamily="2" charset="2"/>
              <a:buNone/>
            </a:pPr>
            <a:r>
              <a:rPr lang="en-US" sz="2800" smtClean="0">
                <a:solidFill>
                  <a:srgbClr val="00B050"/>
                </a:solidFill>
              </a:rPr>
              <a:t>d)Các hàm trong CSDL</a:t>
            </a:r>
          </a:p>
          <a:p>
            <a:pPr marL="0" indent="0" eaLnBrk="1" hangingPunct="1">
              <a:buFont typeface="Wingdings" pitchFamily="2" charset="2"/>
              <a:buNone/>
            </a:pPr>
            <a:r>
              <a:rPr lang="en-US" sz="2800" smtClean="0">
                <a:solidFill>
                  <a:srgbClr val="00B050"/>
                </a:solidFill>
              </a:rPr>
              <a:t>e)Tổng hợp số liệu theo nhóm</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3200" smtClean="0"/>
              <a:t>Cơ sở dữ liệu trong Excel</a:t>
            </a:r>
          </a:p>
        </p:txBody>
      </p:sp>
      <p:sp>
        <p:nvSpPr>
          <p:cNvPr id="347139"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defRPr/>
            </a:pPr>
            <a:r>
              <a:rPr lang="en-US" sz="2800" smtClean="0">
                <a:solidFill>
                  <a:srgbClr val="00B050"/>
                </a:solidFill>
              </a:rPr>
              <a:t>a)Khái niệm CSDL trong Excel</a:t>
            </a:r>
          </a:p>
          <a:p>
            <a:pPr marL="0" indent="342900" algn="just" eaLnBrk="1" hangingPunct="1">
              <a:buFont typeface="Wingdings" pitchFamily="2" charset="2"/>
              <a:buNone/>
              <a:defRPr/>
            </a:pPr>
            <a:r>
              <a:rPr lang="en-US" sz="2400" b="0" smtClean="0">
                <a:solidFill>
                  <a:srgbClr val="000000"/>
                </a:solidFill>
              </a:rPr>
              <a:t>- CSDL trong Excel thường được tổ chức dưới dạng bảng gồm có các dòng và các cột.</a:t>
            </a:r>
          </a:p>
          <a:p>
            <a:pPr marL="0" indent="342900" algn="just" eaLnBrk="1" hangingPunct="1">
              <a:buFont typeface="Wingdings" pitchFamily="2" charset="2"/>
              <a:buNone/>
              <a:defRPr/>
            </a:pPr>
            <a:r>
              <a:rPr lang="en-US" sz="2400" b="0" smtClean="0">
                <a:solidFill>
                  <a:srgbClr val="000000"/>
                </a:solidFill>
              </a:rPr>
              <a:t>- Các cột gồm các ô chứa dữ liệu cùng kiểu gọi là các trường (</a:t>
            </a:r>
            <a:r>
              <a:rPr lang="en-US" sz="2400" smtClean="0">
                <a:solidFill>
                  <a:srgbClr val="000000"/>
                </a:solidFill>
              </a:rPr>
              <a:t>Field</a:t>
            </a:r>
            <a:r>
              <a:rPr lang="en-US" sz="2400" b="0" smtClean="0">
                <a:solidFill>
                  <a:srgbClr val="000000"/>
                </a:solidFill>
              </a:rPr>
              <a:t>) và các dòng, kể từ dòng thứ hai trở đi chứa đầy đủ thông tin của các trường.</a:t>
            </a:r>
          </a:p>
          <a:p>
            <a:pPr marL="0" indent="342900" algn="just" eaLnBrk="1" hangingPunct="1">
              <a:buFont typeface="Wingdings" pitchFamily="2" charset="2"/>
              <a:buNone/>
              <a:defRPr/>
            </a:pPr>
            <a:r>
              <a:rPr lang="en-US" sz="2400" b="0" smtClean="0">
                <a:solidFill>
                  <a:srgbClr val="000000"/>
                </a:solidFill>
              </a:rPr>
              <a:t>- Dòng đầu của bảng chứa các tiêu đề cột gọi là tên trường (</a:t>
            </a:r>
            <a:r>
              <a:rPr lang="en-US" sz="2400" smtClean="0">
                <a:solidFill>
                  <a:srgbClr val="000000"/>
                </a:solidFill>
              </a:rPr>
              <a:t>Field name</a:t>
            </a:r>
            <a:r>
              <a:rPr lang="en-US" sz="2400" b="0" smtClean="0">
                <a:solidFill>
                  <a:srgbClr val="000000"/>
                </a:solidFill>
              </a:rPr>
              <a:t>). Dòng thứ hai trở đi chứa thông tin của các trường gọi là bản ghi (</a:t>
            </a:r>
            <a:r>
              <a:rPr lang="en-US" sz="2400" smtClean="0">
                <a:solidFill>
                  <a:srgbClr val="000000"/>
                </a:solidFill>
              </a:rPr>
              <a:t>Record</a:t>
            </a:r>
            <a:r>
              <a:rPr lang="en-US" sz="2400" b="0" smtClean="0">
                <a:solidFill>
                  <a:srgbClr val="000000"/>
                </a:solidFill>
              </a:rPr>
              <a:t>).</a:t>
            </a:r>
          </a:p>
          <a:p>
            <a:pPr marL="0" indent="342900" algn="just" eaLnBrk="1" hangingPunct="1">
              <a:buFont typeface="Wingdings" pitchFamily="2" charset="2"/>
              <a:buNone/>
              <a:defRPr/>
            </a:pPr>
            <a:r>
              <a:rPr lang="en-US" sz="2400" b="0" smtClean="0">
                <a:solidFill>
                  <a:srgbClr val="000000"/>
                </a:solidFill>
              </a:rPr>
              <a:t>- Để Excel nhận biết CSDL một cách dễ dàng thì vùng CSDL phải tách biệt hẳn với các phần khác của bảng tính bởi các dòng trắng và cột trắng.</a:t>
            </a:r>
          </a:p>
          <a:p>
            <a:pPr marL="0" indent="342900" algn="just" eaLnBrk="1" hangingPunct="1">
              <a:buFont typeface="Wingdings" pitchFamily="2" charset="2"/>
              <a:buNone/>
              <a:defRPr/>
            </a:pPr>
            <a:r>
              <a:rPr lang="en-US" sz="2400" b="0" smtClean="0">
                <a:solidFill>
                  <a:srgbClr val="000000"/>
                </a:solidFill>
              </a:rPr>
              <a:t>- Giữa dòng các tên trường và bản ghi đầu tiên không được có dòng trắng.</a:t>
            </a:r>
            <a:r>
              <a:rPr lang="en-US" sz="2400" smtClean="0">
                <a:solidFill>
                  <a:srgbClr val="000000"/>
                </a:solidFill>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z="3200" smtClean="0"/>
              <a:t>Cơ sở dữ liệu trong Excel</a:t>
            </a:r>
          </a:p>
        </p:txBody>
      </p:sp>
      <p:sp>
        <p:nvSpPr>
          <p:cNvPr id="108547" name="Rectangle 3"/>
          <p:cNvSpPr>
            <a:spLocks noGrp="1" noChangeArrowheads="1"/>
          </p:cNvSpPr>
          <p:nvPr>
            <p:ph type="body" sz="half" idx="1"/>
          </p:nvPr>
        </p:nvSpPr>
        <p:spPr>
          <a:xfrm>
            <a:off x="1066800" y="1143000"/>
            <a:ext cx="3903663" cy="5360988"/>
          </a:xfrm>
        </p:spPr>
        <p:txBody>
          <a:bodyPr/>
          <a:lstStyle/>
          <a:p>
            <a:pPr marL="0" indent="0" eaLnBrk="1" hangingPunct="1">
              <a:buFont typeface="Wingdings" pitchFamily="2" charset="2"/>
              <a:buNone/>
            </a:pPr>
            <a:r>
              <a:rPr lang="en-US" sz="2400" b="0" smtClean="0">
                <a:solidFill>
                  <a:srgbClr val="000000"/>
                </a:solidFill>
              </a:rPr>
              <a:t>Ví dụ:</a:t>
            </a:r>
          </a:p>
          <a:p>
            <a:pPr marL="0" indent="0" eaLnBrk="1" hangingPunct="1">
              <a:buFont typeface="Wingdings" pitchFamily="2" charset="2"/>
              <a:buNone/>
            </a:pPr>
            <a:endParaRPr lang="en-US" sz="2400" b="0" smtClean="0">
              <a:solidFill>
                <a:srgbClr val="000000"/>
              </a:solidFill>
            </a:endParaRPr>
          </a:p>
        </p:txBody>
      </p:sp>
      <p:graphicFrame>
        <p:nvGraphicFramePr>
          <p:cNvPr id="416961" name="Group 193"/>
          <p:cNvGraphicFramePr>
            <a:graphicFrameLocks noGrp="1"/>
          </p:cNvGraphicFramePr>
          <p:nvPr>
            <p:ph sz="half" idx="2"/>
          </p:nvPr>
        </p:nvGraphicFramePr>
        <p:xfrm>
          <a:off x="1143000" y="2133600"/>
          <a:ext cx="7656513" cy="2662239"/>
        </p:xfrm>
        <a:graphic>
          <a:graphicData uri="http://schemas.openxmlformats.org/drawingml/2006/table">
            <a:tbl>
              <a:tblPr/>
              <a:tblGrid>
                <a:gridCol w="855663"/>
                <a:gridCol w="2557462"/>
                <a:gridCol w="1331913"/>
                <a:gridCol w="2911475"/>
              </a:tblGrid>
              <a:tr h="531813">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1" i="0" u="none" strike="noStrike" cap="none" normalizeH="0" baseline="0" smtClean="0">
                          <a:ln>
                            <a:noFill/>
                          </a:ln>
                          <a:solidFill>
                            <a:schemeClr val="accent1"/>
                          </a:solidFill>
                          <a:effectLst/>
                          <a:latin typeface="Arial" pitchFamily="34" charset="0"/>
                        </a:rPr>
                        <a:t>STT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1" i="0" u="none" strike="noStrike" cap="none" normalizeH="0" baseline="0" smtClean="0">
                          <a:ln>
                            <a:noFill/>
                          </a:ln>
                          <a:solidFill>
                            <a:schemeClr val="accent1"/>
                          </a:solidFill>
                          <a:effectLst/>
                          <a:latin typeface="Arial" pitchFamily="34" charset="0"/>
                        </a:rPr>
                        <a:t>Họ và tên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1" i="0" u="none" strike="noStrike" cap="none" normalizeH="0" baseline="0" smtClean="0">
                          <a:ln>
                            <a:noFill/>
                          </a:ln>
                          <a:solidFill>
                            <a:schemeClr val="accent1"/>
                          </a:solidFill>
                          <a:effectLst/>
                          <a:latin typeface="Arial" pitchFamily="34" charset="0"/>
                        </a:rPr>
                        <a:t>Lớp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1" i="0" u="none" strike="noStrike" cap="none" normalizeH="0" baseline="0" smtClean="0">
                          <a:ln>
                            <a:noFill/>
                          </a:ln>
                          <a:solidFill>
                            <a:schemeClr val="accent1"/>
                          </a:solidFill>
                          <a:effectLst/>
                          <a:latin typeface="Arial" pitchFamily="34" charset="0"/>
                        </a:rPr>
                        <a:t>Điểm trung bình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Võ Thị Hồng Túy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chemeClr val="accent1"/>
                          </a:solidFill>
                          <a:effectLst/>
                          <a:latin typeface="Arial" pitchFamily="34" charset="0"/>
                        </a:rPr>
                        <a:t>CNTT1</a:t>
                      </a:r>
                      <a:endParaRPr kumimoji="0" lang="en-US" sz="2800" b="1" i="0" u="none" strike="noStrike" cap="none" normalizeH="0" baseline="0" smtClean="0">
                        <a:ln>
                          <a:noFill/>
                        </a:ln>
                        <a:solidFill>
                          <a:schemeClr val="accent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Đoàn Viết Thạnh</a:t>
                      </a:r>
                      <a:r>
                        <a:rPr kumimoji="0" lang="en-US" sz="2400" b="1" i="0" u="none" strike="noStrike" cap="none" normalizeH="0" baseline="0" smtClean="0">
                          <a:ln>
                            <a:noFill/>
                          </a:ln>
                          <a:solidFill>
                            <a:schemeClr val="accent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chemeClr val="accent1"/>
                          </a:solidFill>
                          <a:effectLst/>
                          <a:latin typeface="Arial" pitchFamily="34" charset="0"/>
                        </a:rPr>
                        <a:t>CNTT2</a:t>
                      </a:r>
                      <a:endParaRPr kumimoji="0" lang="en-US" sz="2800" b="1" i="0" u="none" strike="noStrike" cap="none" normalizeH="0" baseline="0" smtClean="0">
                        <a:ln>
                          <a:noFill/>
                        </a:ln>
                        <a:solidFill>
                          <a:schemeClr val="accent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7.3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Trần Quang Nhu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chemeClr val="accent1"/>
                          </a:solidFill>
                          <a:effectLst/>
                          <a:latin typeface="Arial" pitchFamily="34" charset="0"/>
                        </a:rPr>
                        <a:t>CNTT3</a:t>
                      </a:r>
                      <a:endParaRPr kumimoji="0" lang="en-US" sz="2800" b="1" i="0" u="none" strike="noStrike" cap="none" normalizeH="0" baseline="0" smtClean="0">
                        <a:ln>
                          <a:noFill/>
                        </a:ln>
                        <a:solidFill>
                          <a:schemeClr val="accent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1813">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Hoàng Thị Minh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800" b="0" i="0" u="none" strike="noStrike" cap="none" normalizeH="0" baseline="0" smtClean="0">
                          <a:ln>
                            <a:noFill/>
                          </a:ln>
                          <a:solidFill>
                            <a:schemeClr val="accent1"/>
                          </a:solidFill>
                          <a:effectLst/>
                          <a:latin typeface="Arial" pitchFamily="34" charset="0"/>
                        </a:rPr>
                        <a:t>CNTT4</a:t>
                      </a:r>
                      <a:endParaRPr kumimoji="0" lang="en-US" sz="2800" b="1" i="0" u="none" strike="noStrike" cap="none" normalizeH="0" baseline="0" smtClean="0">
                        <a:ln>
                          <a:noFill/>
                        </a:ln>
                        <a:solidFill>
                          <a:schemeClr val="accent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 typeface="Wingdings" pitchFamily="2" charset="2"/>
                        <a:buNone/>
                        <a:tabLst/>
                      </a:pPr>
                      <a:r>
                        <a:rPr kumimoji="0" lang="en-US" sz="2400" b="0" i="0" u="none" strike="noStrike" cap="none" normalizeH="0" baseline="0" smtClean="0">
                          <a:ln>
                            <a:noFill/>
                          </a:ln>
                          <a:solidFill>
                            <a:schemeClr val="accent1"/>
                          </a:solidFill>
                          <a:effectLst/>
                          <a:latin typeface="Arial" pitchFamily="34" charset="0"/>
                        </a:rPr>
                        <a:t>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80" name="Line 202"/>
          <p:cNvSpPr>
            <a:spLocks noChangeShapeType="1"/>
          </p:cNvSpPr>
          <p:nvPr/>
        </p:nvSpPr>
        <p:spPr bwMode="auto">
          <a:xfrm>
            <a:off x="1524000" y="1828800"/>
            <a:ext cx="0" cy="244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1" name="Line 203"/>
          <p:cNvSpPr>
            <a:spLocks noChangeShapeType="1"/>
          </p:cNvSpPr>
          <p:nvPr/>
        </p:nvSpPr>
        <p:spPr bwMode="auto">
          <a:xfrm>
            <a:off x="3268663" y="1809750"/>
            <a:ext cx="0" cy="244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2" name="Line 204"/>
          <p:cNvSpPr>
            <a:spLocks noChangeShapeType="1"/>
          </p:cNvSpPr>
          <p:nvPr/>
        </p:nvSpPr>
        <p:spPr bwMode="auto">
          <a:xfrm>
            <a:off x="5083175" y="1817688"/>
            <a:ext cx="0" cy="244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3" name="Line 205"/>
          <p:cNvSpPr>
            <a:spLocks noChangeShapeType="1"/>
          </p:cNvSpPr>
          <p:nvPr/>
        </p:nvSpPr>
        <p:spPr bwMode="auto">
          <a:xfrm>
            <a:off x="6704013" y="1817688"/>
            <a:ext cx="0" cy="244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84" name="Text Box 208"/>
          <p:cNvSpPr txBox="1">
            <a:spLocks noChangeArrowheads="1"/>
          </p:cNvSpPr>
          <p:nvPr/>
        </p:nvSpPr>
        <p:spPr bwMode="auto">
          <a:xfrm>
            <a:off x="457200" y="5181600"/>
            <a:ext cx="2438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solidFill>
                  <a:srgbClr val="000000"/>
                </a:solidFill>
              </a:rPr>
              <a:t>Record (Bản ghi)</a:t>
            </a:r>
          </a:p>
        </p:txBody>
      </p:sp>
      <p:sp>
        <p:nvSpPr>
          <p:cNvPr id="108585" name="Line 209"/>
          <p:cNvSpPr>
            <a:spLocks noChangeShapeType="1"/>
          </p:cNvSpPr>
          <p:nvPr/>
        </p:nvSpPr>
        <p:spPr bwMode="auto">
          <a:xfrm flipV="1">
            <a:off x="838200" y="28956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6" name="Line 210"/>
          <p:cNvSpPr>
            <a:spLocks noChangeShapeType="1"/>
          </p:cNvSpPr>
          <p:nvPr/>
        </p:nvSpPr>
        <p:spPr bwMode="auto">
          <a:xfrm>
            <a:off x="838200" y="28956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7" name="Line 213"/>
          <p:cNvSpPr>
            <a:spLocks noChangeShapeType="1"/>
          </p:cNvSpPr>
          <p:nvPr/>
        </p:nvSpPr>
        <p:spPr bwMode="auto">
          <a:xfrm>
            <a:off x="838200" y="3962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8" name="Line 214"/>
          <p:cNvSpPr>
            <a:spLocks noChangeShapeType="1"/>
          </p:cNvSpPr>
          <p:nvPr/>
        </p:nvSpPr>
        <p:spPr bwMode="auto">
          <a:xfrm>
            <a:off x="838200" y="4495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89" name="Text Box 215"/>
          <p:cNvSpPr txBox="1">
            <a:spLocks noChangeArrowheads="1"/>
          </p:cNvSpPr>
          <p:nvPr/>
        </p:nvSpPr>
        <p:spPr bwMode="auto">
          <a:xfrm>
            <a:off x="457200" y="5181600"/>
            <a:ext cx="2438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solidFill>
                  <a:srgbClr val="000000"/>
                </a:solidFill>
              </a:rPr>
              <a:t>Record (Bản ghi)</a:t>
            </a:r>
          </a:p>
        </p:txBody>
      </p:sp>
      <p:sp>
        <p:nvSpPr>
          <p:cNvPr id="108590" name="Line 216"/>
          <p:cNvSpPr>
            <a:spLocks noChangeShapeType="1"/>
          </p:cNvSpPr>
          <p:nvPr/>
        </p:nvSpPr>
        <p:spPr bwMode="auto">
          <a:xfrm flipV="1">
            <a:off x="838200" y="28956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91" name="Line 217"/>
          <p:cNvSpPr>
            <a:spLocks noChangeShapeType="1"/>
          </p:cNvSpPr>
          <p:nvPr/>
        </p:nvSpPr>
        <p:spPr bwMode="auto">
          <a:xfrm>
            <a:off x="838200" y="44958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92" name="Text Box 218"/>
          <p:cNvSpPr txBox="1">
            <a:spLocks noChangeArrowheads="1"/>
          </p:cNvSpPr>
          <p:nvPr/>
        </p:nvSpPr>
        <p:spPr bwMode="auto">
          <a:xfrm>
            <a:off x="457200" y="5181600"/>
            <a:ext cx="2438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solidFill>
                  <a:srgbClr val="000000"/>
                </a:solidFill>
              </a:rPr>
              <a:t>Record (Bản ghi)</a:t>
            </a:r>
          </a:p>
        </p:txBody>
      </p:sp>
      <p:sp>
        <p:nvSpPr>
          <p:cNvPr id="108593" name="Line 219"/>
          <p:cNvSpPr>
            <a:spLocks noChangeShapeType="1"/>
          </p:cNvSpPr>
          <p:nvPr/>
        </p:nvSpPr>
        <p:spPr bwMode="auto">
          <a:xfrm flipV="1">
            <a:off x="838200" y="2895600"/>
            <a:ext cx="0" cy="2209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594" name="Line 290"/>
          <p:cNvSpPr>
            <a:spLocks noChangeShapeType="1"/>
          </p:cNvSpPr>
          <p:nvPr/>
        </p:nvSpPr>
        <p:spPr bwMode="auto">
          <a:xfrm>
            <a:off x="1531938" y="1847850"/>
            <a:ext cx="0" cy="244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595" name="Line 291"/>
          <p:cNvSpPr>
            <a:spLocks noChangeShapeType="1"/>
          </p:cNvSpPr>
          <p:nvPr/>
        </p:nvSpPr>
        <p:spPr bwMode="auto">
          <a:xfrm>
            <a:off x="3276600" y="1828800"/>
            <a:ext cx="0" cy="2444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8596" name="Group 318"/>
          <p:cNvGrpSpPr>
            <a:grpSpLocks/>
          </p:cNvGrpSpPr>
          <p:nvPr/>
        </p:nvGrpSpPr>
        <p:grpSpPr bwMode="auto">
          <a:xfrm>
            <a:off x="457200" y="1295400"/>
            <a:ext cx="6248400" cy="4229100"/>
            <a:chOff x="288" y="816"/>
            <a:chExt cx="3936" cy="2664"/>
          </a:xfrm>
        </p:grpSpPr>
        <p:grpSp>
          <p:nvGrpSpPr>
            <p:cNvPr id="108597" name="Group 287"/>
            <p:cNvGrpSpPr>
              <a:grpSpLocks/>
            </p:cNvGrpSpPr>
            <p:nvPr/>
          </p:nvGrpSpPr>
          <p:grpSpPr bwMode="auto">
            <a:xfrm>
              <a:off x="288" y="1824"/>
              <a:ext cx="1536" cy="1656"/>
              <a:chOff x="288" y="1824"/>
              <a:chExt cx="1536" cy="1656"/>
            </a:xfrm>
          </p:grpSpPr>
          <p:sp>
            <p:nvSpPr>
              <p:cNvPr id="108606" name="Line 211"/>
              <p:cNvSpPr>
                <a:spLocks noChangeShapeType="1"/>
              </p:cNvSpPr>
              <p:nvPr/>
            </p:nvSpPr>
            <p:spPr bwMode="auto">
              <a:xfrm>
                <a:off x="528" y="2160"/>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07" name="Line 220"/>
              <p:cNvSpPr>
                <a:spLocks noChangeShapeType="1"/>
              </p:cNvSpPr>
              <p:nvPr/>
            </p:nvSpPr>
            <p:spPr bwMode="auto">
              <a:xfrm>
                <a:off x="528" y="2496"/>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08" name="Line 221"/>
              <p:cNvSpPr>
                <a:spLocks noChangeShapeType="1"/>
              </p:cNvSpPr>
              <p:nvPr/>
            </p:nvSpPr>
            <p:spPr bwMode="auto">
              <a:xfrm>
                <a:off x="528" y="2832"/>
                <a:ext cx="1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609" name="Text Box 222"/>
              <p:cNvSpPr txBox="1">
                <a:spLocks noChangeArrowheads="1"/>
              </p:cNvSpPr>
              <p:nvPr/>
            </p:nvSpPr>
            <p:spPr bwMode="auto">
              <a:xfrm>
                <a:off x="288" y="3264"/>
                <a:ext cx="153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solidFill>
                      <a:srgbClr val="000000"/>
                    </a:solidFill>
                  </a:rPr>
                  <a:t>Record (Bản ghi)</a:t>
                </a:r>
              </a:p>
            </p:txBody>
          </p:sp>
          <p:sp>
            <p:nvSpPr>
              <p:cNvPr id="108610" name="Line 223"/>
              <p:cNvSpPr>
                <a:spLocks noChangeShapeType="1"/>
              </p:cNvSpPr>
              <p:nvPr/>
            </p:nvSpPr>
            <p:spPr bwMode="auto">
              <a:xfrm flipV="1">
                <a:off x="528" y="1824"/>
                <a:ext cx="0" cy="139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8598" name="Group 317"/>
            <p:cNvGrpSpPr>
              <a:grpSpLocks/>
            </p:cNvGrpSpPr>
            <p:nvPr/>
          </p:nvGrpSpPr>
          <p:grpSpPr bwMode="auto">
            <a:xfrm>
              <a:off x="947" y="816"/>
              <a:ext cx="3277" cy="509"/>
              <a:chOff x="947" y="816"/>
              <a:chExt cx="3277" cy="509"/>
            </a:xfrm>
          </p:grpSpPr>
          <p:sp>
            <p:nvSpPr>
              <p:cNvPr id="108599" name="Line 201"/>
              <p:cNvSpPr>
                <a:spLocks noChangeShapeType="1"/>
              </p:cNvSpPr>
              <p:nvPr/>
            </p:nvSpPr>
            <p:spPr bwMode="auto">
              <a:xfrm>
                <a:off x="947" y="1140"/>
                <a:ext cx="327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00" name="Line 206"/>
              <p:cNvSpPr>
                <a:spLocks noChangeShapeType="1"/>
              </p:cNvSpPr>
              <p:nvPr/>
            </p:nvSpPr>
            <p:spPr bwMode="auto">
              <a:xfrm flipV="1">
                <a:off x="2530" y="992"/>
                <a:ext cx="0" cy="14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01" name="Text Box 207"/>
              <p:cNvSpPr txBox="1">
                <a:spLocks noChangeArrowheads="1"/>
              </p:cNvSpPr>
              <p:nvPr/>
            </p:nvSpPr>
            <p:spPr bwMode="auto">
              <a:xfrm>
                <a:off x="1468" y="816"/>
                <a:ext cx="224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Times New Roman" pitchFamily="18" charset="0"/>
                  </a:rPr>
                  <a:t>Field name (Tên trường)</a:t>
                </a:r>
                <a:endParaRPr lang="en-US" sz="2000" b="1"/>
              </a:p>
            </p:txBody>
          </p:sp>
          <p:sp>
            <p:nvSpPr>
              <p:cNvPr id="108602" name="Line 295"/>
              <p:cNvSpPr>
                <a:spLocks noChangeShapeType="1"/>
              </p:cNvSpPr>
              <p:nvPr/>
            </p:nvSpPr>
            <p:spPr bwMode="auto">
              <a:xfrm>
                <a:off x="3203" y="1152"/>
                <a:ext cx="0"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03" name="Line 296"/>
              <p:cNvSpPr>
                <a:spLocks noChangeShapeType="1"/>
              </p:cNvSpPr>
              <p:nvPr/>
            </p:nvSpPr>
            <p:spPr bwMode="auto">
              <a:xfrm>
                <a:off x="4224" y="1152"/>
                <a:ext cx="0"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04" name="Line 297"/>
              <p:cNvSpPr>
                <a:spLocks noChangeShapeType="1"/>
              </p:cNvSpPr>
              <p:nvPr/>
            </p:nvSpPr>
            <p:spPr bwMode="auto">
              <a:xfrm>
                <a:off x="966" y="1171"/>
                <a:ext cx="0"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8605" name="Line 298"/>
              <p:cNvSpPr>
                <a:spLocks noChangeShapeType="1"/>
              </p:cNvSpPr>
              <p:nvPr/>
            </p:nvSpPr>
            <p:spPr bwMode="auto">
              <a:xfrm>
                <a:off x="2065" y="1159"/>
                <a:ext cx="0" cy="1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z="3200" smtClean="0"/>
              <a:t>Cơ sở dữ liệu trong Excel</a:t>
            </a:r>
          </a:p>
        </p:txBody>
      </p:sp>
      <p:sp>
        <p:nvSpPr>
          <p:cNvPr id="109571"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400" smtClean="0">
                <a:solidFill>
                  <a:srgbClr val="00B050"/>
                </a:solidFill>
              </a:rPr>
              <a:t>b)Sắp xếp CSDL</a:t>
            </a:r>
          </a:p>
          <a:p>
            <a:pPr marL="0" indent="0" eaLnBrk="1" hangingPunct="1">
              <a:buClr>
                <a:schemeClr val="tx2"/>
              </a:buClr>
              <a:buFont typeface="Wingdings" pitchFamily="2" charset="2"/>
              <a:buNone/>
            </a:pPr>
            <a:r>
              <a:rPr lang="en-US" sz="2400" b="0" smtClean="0">
                <a:solidFill>
                  <a:srgbClr val="FFC000"/>
                </a:solidFill>
              </a:rPr>
              <a:t>b</a:t>
            </a:r>
            <a:r>
              <a:rPr lang="en-US" sz="2400" b="0" baseline="-25000" smtClean="0">
                <a:solidFill>
                  <a:srgbClr val="FFC000"/>
                </a:solidFill>
              </a:rPr>
              <a:t>1</a:t>
            </a:r>
            <a:r>
              <a:rPr lang="en-US" sz="2400" b="0" smtClean="0">
                <a:solidFill>
                  <a:srgbClr val="FFC000"/>
                </a:solidFill>
              </a:rPr>
              <a:t>) Sắp xếp nhanh:</a:t>
            </a:r>
          </a:p>
          <a:p>
            <a:pPr marL="0" indent="0" eaLnBrk="1" hangingPunct="1">
              <a:buFont typeface="Wingdings" pitchFamily="2" charset="2"/>
              <a:buNone/>
            </a:pPr>
            <a:r>
              <a:rPr lang="en-US" sz="2400" b="0" smtClean="0">
                <a:solidFill>
                  <a:srgbClr val="000000"/>
                </a:solidFill>
              </a:rPr>
              <a:t>- Click chuột vào ô bất kỳ trong trường muốn sắp xếp.</a:t>
            </a:r>
          </a:p>
          <a:p>
            <a:pPr marL="0" indent="0" eaLnBrk="1" hangingPunct="1">
              <a:buFont typeface="Wingdings" pitchFamily="2" charset="2"/>
              <a:buNone/>
            </a:pPr>
            <a:r>
              <a:rPr lang="en-US" sz="2400" b="0" smtClean="0">
                <a:solidFill>
                  <a:srgbClr val="000000"/>
                </a:solidFill>
              </a:rPr>
              <a:t>- Click vào nút </a:t>
            </a:r>
            <a:r>
              <a:rPr lang="en-US" sz="2400" smtClean="0">
                <a:solidFill>
                  <a:srgbClr val="000000"/>
                </a:solidFill>
              </a:rPr>
              <a:t>Sort Ascending</a:t>
            </a:r>
            <a:r>
              <a:rPr lang="en-US" sz="2400" b="0" smtClean="0">
                <a:solidFill>
                  <a:srgbClr val="000000"/>
                </a:solidFill>
              </a:rPr>
              <a:t>      để sắp xếp tăng dần.</a:t>
            </a:r>
          </a:p>
          <a:p>
            <a:pPr marL="0" indent="0" eaLnBrk="1" hangingPunct="1">
              <a:buFont typeface="Wingdings" pitchFamily="2" charset="2"/>
              <a:buNone/>
            </a:pPr>
            <a:r>
              <a:rPr lang="en-US" sz="2400" b="0" smtClean="0">
                <a:solidFill>
                  <a:srgbClr val="000000"/>
                </a:solidFill>
              </a:rPr>
              <a:t>- Click vào nút </a:t>
            </a:r>
            <a:r>
              <a:rPr lang="en-US" sz="2400" smtClean="0">
                <a:solidFill>
                  <a:srgbClr val="000000"/>
                </a:solidFill>
              </a:rPr>
              <a:t>Sort Descending   </a:t>
            </a:r>
            <a:r>
              <a:rPr lang="en-US" sz="2400" b="0" smtClean="0">
                <a:solidFill>
                  <a:srgbClr val="000000"/>
                </a:solidFill>
              </a:rPr>
              <a:t>  để sắp xếp giảm dần.</a:t>
            </a:r>
            <a:r>
              <a:rPr lang="en-US" sz="2400" smtClean="0">
                <a:solidFill>
                  <a:srgbClr val="000000"/>
                </a:solidFill>
              </a:rPr>
              <a:t> </a:t>
            </a:r>
          </a:p>
        </p:txBody>
      </p:sp>
      <p:pic>
        <p:nvPicPr>
          <p:cNvPr id="1095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0" y="2336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5300" y="2794000"/>
            <a:ext cx="381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r>
              <a:rPr lang="en-US" sz="3200" smtClean="0"/>
              <a:t>Cơ sở dữ liệu trong Excel</a:t>
            </a:r>
          </a:p>
        </p:txBody>
      </p:sp>
      <p:sp>
        <p:nvSpPr>
          <p:cNvPr id="110595" name="Rectangle 3"/>
          <p:cNvSpPr>
            <a:spLocks noGrp="1" noChangeArrowheads="1"/>
          </p:cNvSpPr>
          <p:nvPr>
            <p:ph type="body" idx="1"/>
          </p:nvPr>
        </p:nvSpPr>
        <p:spPr>
          <a:xfrm>
            <a:off x="1030288" y="985838"/>
            <a:ext cx="7885112" cy="5360987"/>
          </a:xfrm>
        </p:spPr>
        <p:txBody>
          <a:bodyPr/>
          <a:lstStyle/>
          <a:p>
            <a:pPr marL="0" indent="0" eaLnBrk="1" hangingPunct="1">
              <a:buClr>
                <a:schemeClr val="tx2"/>
              </a:buClr>
              <a:buFont typeface="Wingdings" pitchFamily="2" charset="2"/>
              <a:buNone/>
            </a:pPr>
            <a:r>
              <a:rPr lang="en-US" sz="2600" b="0" smtClean="0">
                <a:solidFill>
                  <a:srgbClr val="000000"/>
                </a:solidFill>
              </a:rPr>
              <a:t>b</a:t>
            </a:r>
            <a:r>
              <a:rPr lang="en-US" sz="2600" b="0" baseline="-25000" smtClean="0">
                <a:solidFill>
                  <a:srgbClr val="000000"/>
                </a:solidFill>
              </a:rPr>
              <a:t>2</a:t>
            </a:r>
            <a:r>
              <a:rPr lang="en-US" sz="2600" b="0" smtClean="0">
                <a:solidFill>
                  <a:srgbClr val="000000"/>
                </a:solidFill>
              </a:rPr>
              <a:t>) Sắp xếp dữ liệu theo nội dung của nhiều cột:</a:t>
            </a:r>
          </a:p>
          <a:p>
            <a:pPr marL="0" indent="0" eaLnBrk="1" hangingPunct="1">
              <a:buFont typeface="Wingdings" pitchFamily="2" charset="2"/>
              <a:buNone/>
            </a:pPr>
            <a:r>
              <a:rPr lang="en-US" sz="2600" b="0" smtClean="0">
                <a:solidFill>
                  <a:srgbClr val="000000"/>
                </a:solidFill>
              </a:rPr>
              <a:t>-</a:t>
            </a:r>
            <a:r>
              <a:rPr lang="en-US" sz="2600" smtClean="0">
                <a:solidFill>
                  <a:srgbClr val="000000"/>
                </a:solidFill>
              </a:rPr>
              <a:t> </a:t>
            </a:r>
            <a:r>
              <a:rPr lang="en-US" sz="2600" b="0" smtClean="0">
                <a:solidFill>
                  <a:srgbClr val="000000"/>
                </a:solidFill>
              </a:rPr>
              <a:t>Click chuột vào ô bất kỳ trong bảng CSDL hoặc bôi đen các dòng cần sắp xếp.</a:t>
            </a:r>
          </a:p>
          <a:p>
            <a:pPr marL="0" indent="0" eaLnBrk="1" hangingPunct="1">
              <a:buFont typeface="Wingdings" pitchFamily="2" charset="2"/>
              <a:buNone/>
            </a:pPr>
            <a:r>
              <a:rPr lang="en-US" sz="2600" b="0" smtClean="0">
                <a:solidFill>
                  <a:srgbClr val="000000"/>
                </a:solidFill>
              </a:rPr>
              <a:t>- Thực hiện lệnh [Menu] </a:t>
            </a:r>
            <a:r>
              <a:rPr lang="en-US" sz="2600" smtClean="0">
                <a:solidFill>
                  <a:srgbClr val="000000"/>
                </a:solidFill>
              </a:rPr>
              <a:t>Data/Sort...</a:t>
            </a:r>
            <a:r>
              <a:rPr lang="en-US" sz="2600" b="0" smtClean="0">
                <a:solidFill>
                  <a:srgbClr val="000000"/>
                </a:solidFill>
              </a:rPr>
              <a:t>, hộp thoại sau xuất hiện:</a:t>
            </a:r>
            <a:r>
              <a:rPr lang="en-US" sz="2600" smtClean="0">
                <a:solidFill>
                  <a:srgbClr val="000000"/>
                </a:solidFill>
              </a:rPr>
              <a:t> </a:t>
            </a:r>
          </a:p>
        </p:txBody>
      </p:sp>
      <p:pic>
        <p:nvPicPr>
          <p:cNvPr id="1105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352800"/>
            <a:ext cx="57245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hangingPunct="1"/>
            <a:r>
              <a:rPr lang="en-US" sz="3200" smtClean="0"/>
              <a:t>Cơ sở dữ liệu trong Excel</a:t>
            </a:r>
          </a:p>
        </p:txBody>
      </p:sp>
      <p:sp>
        <p:nvSpPr>
          <p:cNvPr id="111619"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600" b="0" smtClean="0">
                <a:solidFill>
                  <a:srgbClr val="000000"/>
                </a:solidFill>
              </a:rPr>
              <a:t>- </a:t>
            </a:r>
            <a:r>
              <a:rPr lang="en-US" sz="2600" smtClean="0">
                <a:solidFill>
                  <a:srgbClr val="000000"/>
                </a:solidFill>
              </a:rPr>
              <a:t>Sort by</a:t>
            </a:r>
            <a:r>
              <a:rPr lang="en-US" sz="2600" b="0" smtClean="0">
                <a:solidFill>
                  <a:srgbClr val="000000"/>
                </a:solidFill>
              </a:rPr>
              <a:t>: Click chọn tên trường cần sắp xếp. </a:t>
            </a:r>
          </a:p>
          <a:p>
            <a:pPr marL="0" indent="0" eaLnBrk="1" hangingPunct="1">
              <a:buFont typeface="Wingdings" pitchFamily="2" charset="2"/>
              <a:buNone/>
            </a:pPr>
            <a:r>
              <a:rPr lang="en-US" sz="2600" b="0" smtClean="0">
                <a:solidFill>
                  <a:srgbClr val="000000"/>
                </a:solidFill>
              </a:rPr>
              <a:t>- </a:t>
            </a:r>
            <a:r>
              <a:rPr lang="en-US" sz="2600" smtClean="0">
                <a:solidFill>
                  <a:srgbClr val="000000"/>
                </a:solidFill>
              </a:rPr>
              <a:t>Sort on</a:t>
            </a:r>
            <a:r>
              <a:rPr lang="en-US" sz="2600" b="0" smtClean="0">
                <a:solidFill>
                  <a:srgbClr val="000000"/>
                </a:solidFill>
              </a:rPr>
              <a:t>:</a:t>
            </a:r>
            <a:r>
              <a:rPr lang="en-US" sz="2600" smtClean="0">
                <a:solidFill>
                  <a:srgbClr val="000000"/>
                </a:solidFill>
              </a:rPr>
              <a:t> </a:t>
            </a:r>
            <a:r>
              <a:rPr lang="en-US" sz="2600" b="0" smtClean="0">
                <a:solidFill>
                  <a:srgbClr val="000000"/>
                </a:solidFill>
              </a:rPr>
              <a:t>Click chọn giá trị của trường cần sắp xếp.</a:t>
            </a:r>
          </a:p>
          <a:p>
            <a:pPr marL="0" indent="0" eaLnBrk="1" hangingPunct="1">
              <a:buFont typeface="Wingdings" pitchFamily="2" charset="2"/>
              <a:buNone/>
            </a:pPr>
            <a:r>
              <a:rPr lang="en-US" sz="2600" b="0" smtClean="0">
                <a:solidFill>
                  <a:srgbClr val="000000"/>
                </a:solidFill>
              </a:rPr>
              <a:t>-</a:t>
            </a:r>
            <a:r>
              <a:rPr lang="en-US" sz="2600" smtClean="0">
                <a:solidFill>
                  <a:srgbClr val="000000"/>
                </a:solidFill>
              </a:rPr>
              <a:t> Order</a:t>
            </a:r>
            <a:r>
              <a:rPr lang="en-US" sz="2600" b="0" smtClean="0">
                <a:solidFill>
                  <a:srgbClr val="000000"/>
                </a:solidFill>
              </a:rPr>
              <a:t>: Thứ tự ưu tiên của các trường.</a:t>
            </a:r>
          </a:p>
          <a:p>
            <a:pPr marL="0" indent="0" eaLnBrk="1" hangingPunct="1">
              <a:buFont typeface="Wingdings" pitchFamily="2" charset="2"/>
              <a:buNone/>
            </a:pPr>
            <a:r>
              <a:rPr lang="en-US" sz="2600" b="0" smtClean="0">
                <a:solidFill>
                  <a:srgbClr val="000000"/>
                </a:solidFill>
              </a:rPr>
              <a:t>- Nhấn </a:t>
            </a:r>
            <a:r>
              <a:rPr lang="en-US" sz="2600" i="1" smtClean="0">
                <a:solidFill>
                  <a:srgbClr val="000000"/>
                </a:solidFill>
              </a:rPr>
              <a:t>&lt;OK&gt;</a:t>
            </a:r>
            <a:r>
              <a:rPr lang="en-US" sz="2600" b="0" smtClean="0">
                <a:solidFill>
                  <a:srgbClr val="000000"/>
                </a:solidFill>
              </a:rPr>
              <a:t> để bắt đầu sắp xếp. </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z="3200" smtClean="0"/>
              <a:t>Cơ sở dữ liệu trong Excel</a:t>
            </a:r>
          </a:p>
        </p:txBody>
      </p:sp>
      <p:sp>
        <p:nvSpPr>
          <p:cNvPr id="112643" name="Rectangle 3"/>
          <p:cNvSpPr>
            <a:spLocks noGrp="1" noChangeArrowheads="1"/>
          </p:cNvSpPr>
          <p:nvPr>
            <p:ph type="body" idx="1"/>
          </p:nvPr>
        </p:nvSpPr>
        <p:spPr>
          <a:xfrm>
            <a:off x="1030288" y="985838"/>
            <a:ext cx="7885112" cy="5360987"/>
          </a:xfrm>
        </p:spPr>
        <p:txBody>
          <a:bodyPr/>
          <a:lstStyle/>
          <a:p>
            <a:pPr marL="0" indent="0" algn="just" eaLnBrk="1" hangingPunct="1">
              <a:buFont typeface="Wingdings" pitchFamily="2" charset="2"/>
              <a:buNone/>
            </a:pPr>
            <a:r>
              <a:rPr lang="en-US" sz="2800" b="0" smtClean="0">
                <a:solidFill>
                  <a:srgbClr val="000000"/>
                </a:solidFill>
              </a:rPr>
              <a:t>- Trong trường hợp được chỉ ra ở hình trên, Excel sẽ sắp xếp CSDL theo cột </a:t>
            </a:r>
            <a:r>
              <a:rPr lang="en-US" sz="2800" smtClean="0">
                <a:solidFill>
                  <a:srgbClr val="000000"/>
                </a:solidFill>
              </a:rPr>
              <a:t>Họ và tên </a:t>
            </a:r>
            <a:r>
              <a:rPr lang="en-US" sz="2800" b="0" smtClean="0">
                <a:solidFill>
                  <a:srgbClr val="000000"/>
                </a:solidFill>
              </a:rPr>
              <a:t>với hướng tăng dần,</a:t>
            </a:r>
            <a:r>
              <a:rPr lang="en-US" sz="2800" smtClean="0">
                <a:solidFill>
                  <a:srgbClr val="000000"/>
                </a:solidFill>
              </a:rPr>
              <a:t> </a:t>
            </a:r>
            <a:r>
              <a:rPr lang="en-US" sz="2800" b="0" smtClean="0">
                <a:solidFill>
                  <a:srgbClr val="000000"/>
                </a:solidFill>
              </a:rPr>
              <a:t>nếu</a:t>
            </a:r>
            <a:r>
              <a:rPr lang="en-US" sz="2800" smtClean="0">
                <a:solidFill>
                  <a:srgbClr val="000000"/>
                </a:solidFill>
              </a:rPr>
              <a:t> </a:t>
            </a:r>
            <a:r>
              <a:rPr lang="en-US" sz="2800" b="0" smtClean="0">
                <a:solidFill>
                  <a:srgbClr val="000000"/>
                </a:solidFill>
              </a:rPr>
              <a:t>tồn tại các</a:t>
            </a:r>
            <a:r>
              <a:rPr lang="en-US" sz="2800" smtClean="0">
                <a:solidFill>
                  <a:srgbClr val="000000"/>
                </a:solidFill>
              </a:rPr>
              <a:t> </a:t>
            </a:r>
            <a:r>
              <a:rPr lang="en-US" sz="2800" b="0" smtClean="0">
                <a:solidFill>
                  <a:srgbClr val="000000"/>
                </a:solidFill>
              </a:rPr>
              <a:t>bản ghi có </a:t>
            </a:r>
            <a:r>
              <a:rPr lang="en-US" sz="2800" smtClean="0">
                <a:solidFill>
                  <a:srgbClr val="000000"/>
                </a:solidFill>
              </a:rPr>
              <a:t>Họ và tên</a:t>
            </a:r>
            <a:r>
              <a:rPr lang="en-US" sz="2800" b="0" smtClean="0">
                <a:solidFill>
                  <a:srgbClr val="000000"/>
                </a:solidFill>
              </a:rPr>
              <a:t> giống nhau thì Excel sẽ sắp xếp theo cột </a:t>
            </a:r>
            <a:r>
              <a:rPr lang="en-US" sz="2800" smtClean="0">
                <a:solidFill>
                  <a:srgbClr val="000000"/>
                </a:solidFill>
              </a:rPr>
              <a:t>Lớp </a:t>
            </a:r>
            <a:r>
              <a:rPr lang="en-US" sz="2800" b="0" smtClean="0">
                <a:solidFill>
                  <a:srgbClr val="000000"/>
                </a:solidFill>
              </a:rPr>
              <a:t>với hướng giảm dần,</a:t>
            </a:r>
            <a:r>
              <a:rPr lang="en-US" sz="2800" smtClean="0">
                <a:solidFill>
                  <a:srgbClr val="000000"/>
                </a:solidFill>
              </a:rPr>
              <a:t> </a:t>
            </a:r>
            <a:r>
              <a:rPr lang="en-US" sz="2800" b="0" smtClean="0">
                <a:solidFill>
                  <a:srgbClr val="000000"/>
                </a:solidFill>
              </a:rPr>
              <a:t>nếu đến lúc này vẫn</a:t>
            </a:r>
            <a:r>
              <a:rPr lang="en-US" sz="2800" smtClean="0">
                <a:solidFill>
                  <a:srgbClr val="000000"/>
                </a:solidFill>
              </a:rPr>
              <a:t> </a:t>
            </a:r>
            <a:r>
              <a:rPr lang="en-US" sz="2800" b="0" smtClean="0">
                <a:solidFill>
                  <a:srgbClr val="000000"/>
                </a:solidFill>
              </a:rPr>
              <a:t>tồn tại các bản ghi có </a:t>
            </a:r>
            <a:r>
              <a:rPr lang="en-US" sz="2800" smtClean="0">
                <a:solidFill>
                  <a:srgbClr val="000000"/>
                </a:solidFill>
              </a:rPr>
              <a:t>Lớp </a:t>
            </a:r>
            <a:r>
              <a:rPr lang="en-US" sz="2800" b="0" smtClean="0">
                <a:solidFill>
                  <a:srgbClr val="000000"/>
                </a:solidFill>
              </a:rPr>
              <a:t>giống nhau thì Excel sẽ sắp xếp các bản ghi đó theo cột </a:t>
            </a:r>
            <a:r>
              <a:rPr lang="en-US" sz="2800" smtClean="0">
                <a:solidFill>
                  <a:srgbClr val="000000"/>
                </a:solidFill>
              </a:rPr>
              <a:t>Điểm trung bình </a:t>
            </a:r>
            <a:r>
              <a:rPr lang="en-US" sz="2800" b="0" smtClean="0">
                <a:solidFill>
                  <a:srgbClr val="000000"/>
                </a:solidFill>
              </a:rPr>
              <a:t>với hướng tăng dần.</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z="3200" smtClean="0"/>
              <a:t>Các toán tử </a:t>
            </a:r>
          </a:p>
        </p:txBody>
      </p:sp>
      <p:sp>
        <p:nvSpPr>
          <p:cNvPr id="34819" name="Rectangle 3"/>
          <p:cNvSpPr>
            <a:spLocks noGrp="1" noChangeArrowheads="1"/>
          </p:cNvSpPr>
          <p:nvPr>
            <p:ph type="body" sz="half" idx="1"/>
          </p:nvPr>
        </p:nvSpPr>
        <p:spPr>
          <a:xfrm>
            <a:off x="1030288" y="1163638"/>
            <a:ext cx="7580312" cy="5360987"/>
          </a:xfrm>
        </p:spPr>
        <p:txBody>
          <a:bodyPr/>
          <a:lstStyle/>
          <a:p>
            <a:pPr marL="0" indent="0" eaLnBrk="1" hangingPunct="1">
              <a:buFont typeface="Wingdings" pitchFamily="2" charset="2"/>
              <a:buNone/>
            </a:pPr>
            <a:r>
              <a:rPr lang="en-US" sz="2800" smtClean="0">
                <a:solidFill>
                  <a:srgbClr val="00B050"/>
                </a:solidFill>
              </a:rPr>
              <a:t>a) Các toán tử đối với dữ liệu dạng số</a:t>
            </a:r>
          </a:p>
          <a:p>
            <a:pPr marL="0" indent="0" eaLnBrk="1" hangingPunct="1">
              <a:buFont typeface="Wingdings" pitchFamily="2" charset="2"/>
              <a:buNone/>
            </a:pPr>
            <a:r>
              <a:rPr lang="en-US" sz="2800" smtClean="0">
                <a:solidFill>
                  <a:srgbClr val="FF0000"/>
                </a:solidFill>
                <a:sym typeface="Wingdings" pitchFamily="2" charset="2"/>
              </a:rPr>
              <a:t> Toán tử số học</a:t>
            </a:r>
          </a:p>
          <a:p>
            <a:pPr marL="0" indent="0" eaLnBrk="1" hangingPunct="1">
              <a:buFont typeface="Wingdings" pitchFamily="2" charset="2"/>
              <a:buNone/>
            </a:pPr>
            <a:endParaRPr lang="en-US" sz="2800" smtClean="0">
              <a:sym typeface="Wingdings" pitchFamily="2" charset="2"/>
            </a:endParaRPr>
          </a:p>
        </p:txBody>
      </p:sp>
      <p:graphicFrame>
        <p:nvGraphicFramePr>
          <p:cNvPr id="334941" name="Group 93"/>
          <p:cNvGraphicFramePr>
            <a:graphicFrameLocks noGrp="1"/>
          </p:cNvGraphicFramePr>
          <p:nvPr>
            <p:ph sz="half" idx="2"/>
          </p:nvPr>
        </p:nvGraphicFramePr>
        <p:xfrm>
          <a:off x="2286000" y="2438400"/>
          <a:ext cx="5486400" cy="3684589"/>
        </p:xfrm>
        <a:graphic>
          <a:graphicData uri="http://schemas.openxmlformats.org/drawingml/2006/table">
            <a:tbl>
              <a:tblPr>
                <a:tableStyleId>{8A107856-5554-42FB-B03E-39F5DBC370BA}</a:tableStyleId>
              </a:tblPr>
              <a:tblGrid>
                <a:gridCol w="2297113"/>
                <a:gridCol w="3189287"/>
              </a:tblGrid>
              <a:tr h="527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Toán tử</a:t>
                      </a:r>
                      <a:endParaRPr kumimoji="0" lang="en-US" sz="2600" b="1"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Mục đích</a:t>
                      </a:r>
                      <a:endParaRPr kumimoji="0" lang="en-US" sz="2600" b="1"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solidFill>
                      <a:srgbClr val="FFC000"/>
                    </a:solidFill>
                  </a:tcPr>
                </a:tc>
              </a:tr>
              <a:tr h="525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Cộng</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r>
              <a:tr h="527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Trừ</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r>
              <a:tr h="525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Nhân</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r>
              <a:tr h="527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Chia</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r>
              <a:tr h="52546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Lấy phần trăm</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r>
              <a:tr h="52705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600" u="none" strike="noStrike" cap="none" normalizeH="0" baseline="0" smtClean="0">
                          <a:ln>
                            <a:noFill/>
                          </a:ln>
                          <a:effectLst/>
                        </a:rPr>
                        <a:t>Luỹ thừa</a:t>
                      </a:r>
                      <a:endParaRPr kumimoji="0" lang="en-US" sz="26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3200" smtClean="0"/>
              <a:t>Cơ sở dữ liệu trong Excel</a:t>
            </a:r>
          </a:p>
        </p:txBody>
      </p:sp>
      <p:sp>
        <p:nvSpPr>
          <p:cNvPr id="353283" name="Rectangle 3"/>
          <p:cNvSpPr>
            <a:spLocks noGrp="1" noChangeArrowheads="1"/>
          </p:cNvSpPr>
          <p:nvPr>
            <p:ph type="body" idx="1"/>
          </p:nvPr>
        </p:nvSpPr>
        <p:spPr>
          <a:xfrm>
            <a:off x="1030288" y="985838"/>
            <a:ext cx="7656512" cy="5360987"/>
          </a:xfrm>
        </p:spPr>
        <p:txBody>
          <a:bodyPr/>
          <a:lstStyle/>
          <a:p>
            <a:pPr marL="0" indent="0" algn="just" eaLnBrk="1" hangingPunct="1">
              <a:buFont typeface="Wingdings" pitchFamily="2" charset="2"/>
              <a:buNone/>
              <a:defRPr/>
            </a:pPr>
            <a:r>
              <a:rPr lang="en-US" sz="2400" smtClean="0">
                <a:solidFill>
                  <a:srgbClr val="FF0000"/>
                </a:solidFill>
              </a:rPr>
              <a:t>c)Lọc dữ liệu</a:t>
            </a:r>
          </a:p>
          <a:p>
            <a:pPr marL="0" indent="0" algn="just" eaLnBrk="1" hangingPunct="1">
              <a:buFont typeface="Wingdings" pitchFamily="2" charset="2"/>
              <a:buNone/>
              <a:defRPr/>
            </a:pPr>
            <a:r>
              <a:rPr lang="en-US" sz="2400" b="0" i="1" smtClean="0">
                <a:solidFill>
                  <a:srgbClr val="000000"/>
                </a:solidFill>
              </a:rPr>
              <a:t>c</a:t>
            </a:r>
            <a:r>
              <a:rPr lang="en-US" sz="2400" b="0" i="1" baseline="-25000" smtClean="0">
                <a:solidFill>
                  <a:srgbClr val="000000"/>
                </a:solidFill>
              </a:rPr>
              <a:t>1</a:t>
            </a:r>
            <a:r>
              <a:rPr lang="en-US" sz="2400" b="0" i="1" smtClean="0">
                <a:solidFill>
                  <a:srgbClr val="000000"/>
                </a:solidFill>
              </a:rPr>
              <a:t>) Các yếu tố cơ bản để lọc dữ liệu trên bảng tính </a:t>
            </a:r>
          </a:p>
          <a:p>
            <a:pPr marL="0" indent="342900" algn="just" eaLnBrk="1" hangingPunct="1">
              <a:buFont typeface="Wingdings" pitchFamily="2" charset="2"/>
              <a:buNone/>
              <a:defRPr/>
            </a:pPr>
            <a:r>
              <a:rPr lang="en-US" sz="2400" b="0" smtClean="0">
                <a:solidFill>
                  <a:srgbClr val="000000"/>
                </a:solidFill>
              </a:rPr>
              <a:t>Để thực hiện lọc dữ liệu phải xác định các yếu tố cơ bản trên bảng tính:</a:t>
            </a:r>
          </a:p>
          <a:p>
            <a:pPr marL="0" indent="342900" algn="just" eaLnBrk="1" hangingPunct="1">
              <a:buFont typeface="Wingdings" pitchFamily="2" charset="2"/>
              <a:buNone/>
              <a:defRPr/>
            </a:pPr>
            <a:r>
              <a:rPr lang="en-US" sz="2400" smtClean="0">
                <a:solidFill>
                  <a:srgbClr val="00B050"/>
                </a:solidFill>
              </a:rPr>
              <a:t>1.Vùng dữ liệu</a:t>
            </a:r>
            <a:r>
              <a:rPr lang="en-US" sz="2400" b="0" smtClean="0">
                <a:solidFill>
                  <a:srgbClr val="000000"/>
                </a:solidFill>
              </a:rPr>
              <a:t>: Chứa toàn bộ dữ liệu cần xử lý kể cả dòng tiêu đề.</a:t>
            </a:r>
          </a:p>
          <a:p>
            <a:pPr marL="0" indent="342900" algn="just" eaLnBrk="1" hangingPunct="1">
              <a:buFont typeface="Wingdings" pitchFamily="2" charset="2"/>
              <a:buNone/>
              <a:defRPr/>
            </a:pPr>
            <a:r>
              <a:rPr lang="en-US" sz="2400" smtClean="0">
                <a:solidFill>
                  <a:srgbClr val="00B050"/>
                </a:solidFill>
              </a:rPr>
              <a:t>2.Vùng </a:t>
            </a:r>
            <a:r>
              <a:rPr lang="en-US" sz="2400">
                <a:solidFill>
                  <a:srgbClr val="00B050"/>
                </a:solidFill>
              </a:rPr>
              <a:t>tiêu chuẩn</a:t>
            </a:r>
            <a:r>
              <a:rPr lang="en-US" sz="2400" b="0" smtClean="0">
                <a:solidFill>
                  <a:srgbClr val="000000"/>
                </a:solidFill>
              </a:rPr>
              <a:t>: Chứa các tiêu chuẩn (là các điều kiện mà các bản ghi phải thoả mãn).</a:t>
            </a:r>
          </a:p>
          <a:p>
            <a:pPr marL="0" indent="342900" algn="just" eaLnBrk="1" hangingPunct="1">
              <a:buFont typeface="Wingdings" pitchFamily="2" charset="2"/>
              <a:buNone/>
              <a:defRPr/>
            </a:pPr>
            <a:r>
              <a:rPr lang="en-US" sz="2400" b="0" smtClean="0">
                <a:solidFill>
                  <a:srgbClr val="000000"/>
                </a:solidFill>
              </a:rPr>
              <a:t>Vùng tiêu chuẩn gồm tối thiểu 2 hàng. Hàng đầu chứa tiêu đề của vùng tiêu chuẩn. Các tiêu đề của tiêu chuẩn hoặc là tên trường hoặc là tên bất kỳ phụ thuộc vào phương pháp thiết lập tiêu chuẩn là gián tiếp hay trực tiếp. Các hàng thứ 2 trở đi là tiêu chuẩn của CSDL.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pPr eaLnBrk="1" hangingPunct="1"/>
            <a:r>
              <a:rPr lang="en-US" sz="3200" smtClean="0"/>
              <a:t>Cơ sở dữ liệu trong Excel</a:t>
            </a:r>
          </a:p>
        </p:txBody>
      </p:sp>
      <p:sp>
        <p:nvSpPr>
          <p:cNvPr id="354307" name="Rectangle 3"/>
          <p:cNvSpPr>
            <a:spLocks noGrp="1" noChangeArrowheads="1"/>
          </p:cNvSpPr>
          <p:nvPr>
            <p:ph type="body" idx="1"/>
          </p:nvPr>
        </p:nvSpPr>
        <p:spPr>
          <a:xfrm>
            <a:off x="1030288" y="985838"/>
            <a:ext cx="7885112" cy="5360987"/>
          </a:xfrm>
        </p:spPr>
        <p:txBody>
          <a:bodyPr/>
          <a:lstStyle/>
          <a:p>
            <a:pPr marL="0" indent="0" algn="just" eaLnBrk="1" hangingPunct="1">
              <a:buFont typeface="Wingdings" pitchFamily="2" charset="2"/>
              <a:buNone/>
              <a:defRPr/>
            </a:pPr>
            <a:r>
              <a:rPr lang="en-US" sz="2300" b="0" smtClean="0">
                <a:solidFill>
                  <a:srgbClr val="000000"/>
                </a:solidFill>
                <a:sym typeface="Wingdings" pitchFamily="2" charset="2"/>
              </a:rPr>
              <a:t></a:t>
            </a:r>
            <a:r>
              <a:rPr lang="en-US" sz="2300" b="0" smtClean="0">
                <a:solidFill>
                  <a:srgbClr val="000000"/>
                </a:solidFill>
              </a:rPr>
              <a:t> Vùng tiêu chuẩn so sánh trực tiếp: Cho phép đưa vào các tiêu chuẩn để so sánh số liệu trong một trường của CSDL với một dữ liệu nào đó. Được tạo theo nguyên tắc như sau:</a:t>
            </a:r>
          </a:p>
          <a:p>
            <a:pPr marL="0" indent="342900" algn="just" eaLnBrk="1" hangingPunct="1">
              <a:buFont typeface="Wingdings" pitchFamily="2" charset="2"/>
              <a:buNone/>
              <a:defRPr/>
            </a:pPr>
            <a:r>
              <a:rPr lang="en-US" sz="2300" b="0" smtClean="0">
                <a:solidFill>
                  <a:srgbClr val="000000"/>
                </a:solidFill>
              </a:rPr>
              <a:t>- Phải có ít nhất 2 hàng, hàng đầu để ghi tên trường của CSDL cần làm điều kiện lọc, nên sao chép tên trường từ vùng CSDL.</a:t>
            </a:r>
          </a:p>
          <a:p>
            <a:pPr marL="0" indent="342900" algn="just" eaLnBrk="1" hangingPunct="1">
              <a:buFont typeface="Wingdings" pitchFamily="2" charset="2"/>
              <a:buNone/>
              <a:defRPr/>
            </a:pPr>
            <a:r>
              <a:rPr lang="en-US" sz="2300" b="0" smtClean="0">
                <a:solidFill>
                  <a:srgbClr val="000000"/>
                </a:solidFill>
              </a:rPr>
              <a:t>- Hàng thứ hai trở đi để ghi các tiêu chuẩn so sánh (điều kiện lọc). Cách xây dựng các tiêu chuẩn là gõ giá trị cần so sánh, trước các giá trị đó có thể thêm các toán tử so sánh như &gt;, &gt;=, &lt;, &lt;=  để quy định các bản ghi cần tìm có giá trị trong trường cần so sánh lớn hơn hoặc nhỏ hơn giá trị đưa ra. Các tiêu chuẩn trên cùng hàng được xét đồng thời (tương ứng với phép lấy giao các điều kiện). Các tiêu chuẩn trên các hàng khác nhau được xét không đồng thời (tương ứng với phép lấy hợp các điều kiện).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z="3200" smtClean="0"/>
              <a:t>Cơ sở dữ liệu trong Excel</a:t>
            </a:r>
          </a:p>
        </p:txBody>
      </p:sp>
      <p:sp>
        <p:nvSpPr>
          <p:cNvPr id="115715" name="Rectangle 3"/>
          <p:cNvSpPr>
            <a:spLocks noGrp="1" noChangeArrowheads="1"/>
          </p:cNvSpPr>
          <p:nvPr>
            <p:ph type="body" sz="half" idx="1"/>
          </p:nvPr>
        </p:nvSpPr>
        <p:spPr>
          <a:xfrm>
            <a:off x="7467600" y="1066800"/>
            <a:ext cx="1103313" cy="512763"/>
          </a:xfrm>
        </p:spPr>
        <p:txBody>
          <a:bodyPr/>
          <a:lstStyle/>
          <a:p>
            <a:pPr marL="0" indent="0" eaLnBrk="1" hangingPunct="1">
              <a:buFont typeface="Wingdings" pitchFamily="2" charset="2"/>
              <a:buNone/>
            </a:pPr>
            <a:r>
              <a:rPr lang="en-US" sz="2400" smtClean="0">
                <a:solidFill>
                  <a:srgbClr val="000000"/>
                </a:solidFill>
              </a:rPr>
              <a:t>Ví dụ:</a:t>
            </a:r>
          </a:p>
          <a:p>
            <a:pPr marL="0" indent="0" eaLnBrk="1" hangingPunct="1">
              <a:buFont typeface="Wingdings" pitchFamily="2" charset="2"/>
              <a:buNone/>
            </a:pPr>
            <a:endParaRPr lang="en-US" sz="2400" smtClean="0">
              <a:solidFill>
                <a:srgbClr val="000000"/>
              </a:solidFill>
            </a:endParaRPr>
          </a:p>
        </p:txBody>
      </p:sp>
      <p:graphicFrame>
        <p:nvGraphicFramePr>
          <p:cNvPr id="425003" name="Group 43"/>
          <p:cNvGraphicFramePr>
            <a:graphicFrameLocks noGrp="1"/>
          </p:cNvGraphicFramePr>
          <p:nvPr>
            <p:ph sz="half" idx="2"/>
          </p:nvPr>
        </p:nvGraphicFramePr>
        <p:xfrm>
          <a:off x="1657350" y="1066800"/>
          <a:ext cx="3905250" cy="1219200"/>
        </p:xfrm>
        <a:graphic>
          <a:graphicData uri="http://schemas.openxmlformats.org/drawingml/2006/table">
            <a:tbl>
              <a:tblPr/>
              <a:tblGrid>
                <a:gridCol w="3905250"/>
              </a:tblGrid>
              <a:tr h="609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Times New Roman" pitchFamily="18" charset="0"/>
                        </a:rPr>
                        <a:t>Họ và tên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Times New Roman" pitchFamily="18" charset="0"/>
                        </a:rPr>
                        <a:t>Nguyễn Thanh Lâm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5724" name="Rectangle 42"/>
          <p:cNvSpPr>
            <a:spLocks noChangeArrowheads="1"/>
          </p:cNvSpPr>
          <p:nvPr/>
        </p:nvSpPr>
        <p:spPr bwMode="auto">
          <a:xfrm>
            <a:off x="1565275" y="2374900"/>
            <a:ext cx="688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a:solidFill>
                  <a:srgbClr val="000000"/>
                </a:solidFill>
              </a:rPr>
              <a:t>Lọc ra những người có </a:t>
            </a:r>
            <a:r>
              <a:rPr lang="en-US" sz="2000" b="1">
                <a:solidFill>
                  <a:srgbClr val="000000"/>
                </a:solidFill>
              </a:rPr>
              <a:t>Họ và tên</a:t>
            </a:r>
            <a:r>
              <a:rPr lang="en-US" sz="2000">
                <a:solidFill>
                  <a:srgbClr val="000000"/>
                </a:solidFill>
              </a:rPr>
              <a:t> là "Nguyễn Thanh Lâm". </a:t>
            </a:r>
          </a:p>
        </p:txBody>
      </p:sp>
      <p:graphicFrame>
        <p:nvGraphicFramePr>
          <p:cNvPr id="425038" name="Group 78"/>
          <p:cNvGraphicFramePr>
            <a:graphicFrameLocks noGrp="1"/>
          </p:cNvGraphicFramePr>
          <p:nvPr/>
        </p:nvGraphicFramePr>
        <p:xfrm>
          <a:off x="1660525" y="2819400"/>
          <a:ext cx="4410075" cy="1219200"/>
        </p:xfrm>
        <a:graphic>
          <a:graphicData uri="http://schemas.openxmlformats.org/drawingml/2006/table">
            <a:tbl>
              <a:tblPr/>
              <a:tblGrid>
                <a:gridCol w="2130425"/>
                <a:gridCol w="2279650"/>
              </a:tblGrid>
              <a:tr h="609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Điểm trung bình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Times New Roman" pitchFamily="18" charset="0"/>
                        </a:rPr>
                        <a:t>Họ và tên</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Arial" pitchFamily="34" charset="0"/>
                        </a:rPr>
                        <a:t>&gt;8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cs typeface="Times New Roman" pitchFamily="18" charset="0"/>
                        </a:rPr>
                        <a:t>V*</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5736" name="Rectangle 90"/>
          <p:cNvSpPr>
            <a:spLocks noChangeArrowheads="1"/>
          </p:cNvSpPr>
          <p:nvPr/>
        </p:nvSpPr>
        <p:spPr bwMode="auto">
          <a:xfrm>
            <a:off x="1524000" y="4124325"/>
            <a:ext cx="6359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a:solidFill>
                  <a:srgbClr val="000000"/>
                </a:solidFill>
              </a:rPr>
              <a:t>Lọc ra những người có </a:t>
            </a:r>
            <a:r>
              <a:rPr lang="en-US" sz="2000" b="1">
                <a:solidFill>
                  <a:srgbClr val="000000"/>
                </a:solidFill>
              </a:rPr>
              <a:t>Họ và tên </a:t>
            </a:r>
            <a:r>
              <a:rPr lang="en-US" sz="2000">
                <a:solidFill>
                  <a:srgbClr val="000000"/>
                </a:solidFill>
              </a:rPr>
              <a:t>bắt đầu bằng chữ V </a:t>
            </a:r>
          </a:p>
          <a:p>
            <a:r>
              <a:rPr lang="en-US" sz="2000">
                <a:solidFill>
                  <a:srgbClr val="000000"/>
                </a:solidFill>
              </a:rPr>
              <a:t>và </a:t>
            </a:r>
            <a:r>
              <a:rPr lang="en-US" sz="2000" b="1">
                <a:solidFill>
                  <a:srgbClr val="000000"/>
                </a:solidFill>
              </a:rPr>
              <a:t>Điểm trung bình</a:t>
            </a:r>
            <a:r>
              <a:rPr lang="en-US" sz="2000">
                <a:solidFill>
                  <a:srgbClr val="000000"/>
                </a:solidFill>
              </a:rPr>
              <a:t> &gt;8</a:t>
            </a:r>
          </a:p>
        </p:txBody>
      </p:sp>
      <p:graphicFrame>
        <p:nvGraphicFramePr>
          <p:cNvPr id="425066" name="Group 106"/>
          <p:cNvGraphicFramePr>
            <a:graphicFrameLocks noGrp="1"/>
          </p:cNvGraphicFramePr>
          <p:nvPr/>
        </p:nvGraphicFramePr>
        <p:xfrm>
          <a:off x="1660525" y="4864100"/>
          <a:ext cx="4410075" cy="1371600"/>
        </p:xfrm>
        <a:graphic>
          <a:graphicData uri="http://schemas.openxmlformats.org/drawingml/2006/table">
            <a:tbl>
              <a:tblPr/>
              <a:tblGrid>
                <a:gridCol w="2130425"/>
                <a:gridCol w="2279650"/>
              </a:tblGrid>
              <a:tr h="4572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rPr>
                        <a:t>Điểm trung bình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rPr>
                        <a:t>Lớp</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rPr>
                        <a:t>7.5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rgbClr val="000000"/>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000000"/>
                          </a:solidFill>
                          <a:effectLst/>
                          <a:latin typeface="Arial" pitchFamily="34" charset="0"/>
                        </a:rPr>
                        <a:t>CNTT1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5751" name="Rectangle 107"/>
          <p:cNvSpPr>
            <a:spLocks noChangeArrowheads="1"/>
          </p:cNvSpPr>
          <p:nvPr/>
        </p:nvSpPr>
        <p:spPr bwMode="auto">
          <a:xfrm>
            <a:off x="1219200" y="6324600"/>
            <a:ext cx="778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000">
                <a:solidFill>
                  <a:srgbClr val="000000"/>
                </a:solidFill>
              </a:rPr>
              <a:t>Lọc ra những người có </a:t>
            </a:r>
            <a:r>
              <a:rPr lang="en-US" sz="2000" b="1">
                <a:solidFill>
                  <a:srgbClr val="000000"/>
                </a:solidFill>
              </a:rPr>
              <a:t>Điểm trung bình</a:t>
            </a:r>
            <a:r>
              <a:rPr lang="en-US" sz="2000">
                <a:solidFill>
                  <a:srgbClr val="000000"/>
                </a:solidFill>
              </a:rPr>
              <a:t> =7.5 hoặc học lớp </a:t>
            </a:r>
            <a:r>
              <a:rPr lang="en-US" sz="2000" b="1">
                <a:solidFill>
                  <a:srgbClr val="000000"/>
                </a:solidFill>
              </a:rPr>
              <a:t>CNTT1</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z="3200" smtClean="0"/>
              <a:t>Cơ sở dữ liệu trong Excel</a:t>
            </a:r>
          </a:p>
        </p:txBody>
      </p:sp>
      <p:sp>
        <p:nvSpPr>
          <p:cNvPr id="116739" name="Rectangle 3"/>
          <p:cNvSpPr>
            <a:spLocks noGrp="1" noChangeArrowheads="1"/>
          </p:cNvSpPr>
          <p:nvPr>
            <p:ph type="body" idx="1"/>
          </p:nvPr>
        </p:nvSpPr>
        <p:spPr>
          <a:xfrm>
            <a:off x="1030288" y="985838"/>
            <a:ext cx="7885112" cy="5360987"/>
          </a:xfrm>
        </p:spPr>
        <p:txBody>
          <a:bodyPr/>
          <a:lstStyle/>
          <a:p>
            <a:pPr marL="0" indent="342900" algn="just" eaLnBrk="1" hangingPunct="1">
              <a:buFont typeface="Wingdings" pitchFamily="2" charset="2"/>
              <a:buNone/>
            </a:pPr>
            <a:r>
              <a:rPr lang="en-US" sz="2400" b="0" smtClean="0">
                <a:solidFill>
                  <a:srgbClr val="000000"/>
                </a:solidFill>
                <a:sym typeface="Wingdings" pitchFamily="2" charset="2"/>
              </a:rPr>
              <a:t></a:t>
            </a:r>
            <a:r>
              <a:rPr lang="en-US" sz="2400" b="0" smtClean="0">
                <a:solidFill>
                  <a:srgbClr val="000000"/>
                </a:solidFill>
              </a:rPr>
              <a:t> </a:t>
            </a:r>
            <a:r>
              <a:rPr lang="en-US" sz="2400" smtClean="0">
                <a:solidFill>
                  <a:srgbClr val="000000"/>
                </a:solidFill>
              </a:rPr>
              <a:t>Vùng tiêu chuẩn so sánh gián tiếp</a:t>
            </a:r>
            <a:r>
              <a:rPr lang="en-US" sz="2400" b="0" smtClean="0">
                <a:solidFill>
                  <a:srgbClr val="000000"/>
                </a:solidFill>
              </a:rPr>
              <a:t>: Cho phép đưa vào các tiêu chuẩn để so sánh số liệu hoặc một phần số liệu trong một trường của CSDL với một giá trị cụ thể. Được tạo theo nguyên tắc như sau:</a:t>
            </a:r>
          </a:p>
          <a:p>
            <a:pPr marL="0" indent="342900" algn="just" eaLnBrk="1" hangingPunct="1">
              <a:buFont typeface="Wingdings" pitchFamily="2" charset="2"/>
              <a:buNone/>
            </a:pPr>
            <a:r>
              <a:rPr lang="en-US" sz="2400" b="0" smtClean="0">
                <a:solidFill>
                  <a:srgbClr val="000000"/>
                </a:solidFill>
              </a:rPr>
              <a:t>Vùng này phải có ít nhất 2 hàng, trong đó hàng đầu để ghi tiêu đề của các tiêu chuẩn. Tiêu đề này có thể đặt tên bất kỳ nhưng </a:t>
            </a:r>
            <a:r>
              <a:rPr lang="en-US" sz="2400" smtClean="0">
                <a:solidFill>
                  <a:srgbClr val="000000"/>
                </a:solidFill>
              </a:rPr>
              <a:t>không nên trùng với các tên trường đã tồn tại trong CSDL</a:t>
            </a:r>
            <a:r>
              <a:rPr lang="en-US" sz="2400" b="0" smtClean="0">
                <a:solidFill>
                  <a:srgbClr val="000000"/>
                </a:solidFill>
              </a:rPr>
              <a:t>. Các tiêu chuẩn tìm kiếm được ghi vào hàng thứ 2 trở đi.</a:t>
            </a:r>
          </a:p>
          <a:p>
            <a:pPr marL="0" indent="342900" algn="just" eaLnBrk="1" hangingPunct="1">
              <a:buFont typeface="Wingdings" pitchFamily="2" charset="2"/>
              <a:buNone/>
            </a:pPr>
            <a:r>
              <a:rPr lang="en-US" sz="2400" b="0" smtClean="0">
                <a:solidFill>
                  <a:srgbClr val="000000"/>
                </a:solidFill>
              </a:rPr>
              <a:t>Nguyên tắc xây dựng tiêu chuẩn so sánh gián tiếp là: dùng công thức để xác định thành phần cần so sánh của bản ghi đầu tiên, sau đó thêm vào các toán tử so sánh và giá trị so sánh. Kết quả là ở ô vừa nhập sẽ xuất hiện </a:t>
            </a:r>
            <a:r>
              <a:rPr lang="en-US" sz="2400" smtClean="0">
                <a:solidFill>
                  <a:srgbClr val="000000"/>
                </a:solidFill>
              </a:rPr>
              <a:t>TRUE</a:t>
            </a:r>
            <a:r>
              <a:rPr lang="en-US" sz="2400" b="0" smtClean="0">
                <a:solidFill>
                  <a:srgbClr val="000000"/>
                </a:solidFill>
              </a:rPr>
              <a:t> hoặc </a:t>
            </a:r>
            <a:r>
              <a:rPr lang="en-US" sz="2400" smtClean="0">
                <a:solidFill>
                  <a:srgbClr val="000000"/>
                </a:solidFill>
              </a:rPr>
              <a:t>FALSE</a:t>
            </a:r>
            <a:r>
              <a:rPr lang="en-US" sz="2400" b="0" smtClean="0">
                <a:solidFill>
                  <a:srgbClr val="000000"/>
                </a:solidFill>
              </a:rPr>
              <a:t> tuỳ theo giá trị của bản ghi đầu tiên.</a:t>
            </a:r>
            <a:r>
              <a:rPr lang="en-US" smtClean="0"/>
              <a:t> </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r>
              <a:rPr lang="en-US" sz="3200" smtClean="0"/>
              <a:t>Cơ sở dữ liệu trong Excel</a:t>
            </a:r>
          </a:p>
        </p:txBody>
      </p:sp>
      <p:graphicFrame>
        <p:nvGraphicFramePr>
          <p:cNvPr id="431270" name="Group 166"/>
          <p:cNvGraphicFramePr>
            <a:graphicFrameLocks noGrp="1"/>
          </p:cNvGraphicFramePr>
          <p:nvPr>
            <p:ph idx="1"/>
          </p:nvPr>
        </p:nvGraphicFramePr>
        <p:xfrm>
          <a:off x="990600" y="1600200"/>
          <a:ext cx="7942264" cy="1828800"/>
        </p:xfrm>
        <a:graphic>
          <a:graphicData uri="http://schemas.openxmlformats.org/drawingml/2006/table">
            <a:tbl>
              <a:tblPr>
                <a:tableStyleId>{BC89EF96-8CEA-46FF-86C4-4CE0E7609802}</a:tableStyleId>
              </a:tblPr>
              <a:tblGrid>
                <a:gridCol w="773671"/>
                <a:gridCol w="3023466"/>
                <a:gridCol w="1744805"/>
                <a:gridCol w="929052"/>
                <a:gridCol w="695980"/>
                <a:gridCol w="775290"/>
              </a:tblGrid>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solidFill>
                            <a:srgbClr val="00B050"/>
                          </a:solidFill>
                          <a:effectLst/>
                        </a:rPr>
                        <a:t>STT</a:t>
                      </a:r>
                      <a:endParaRPr kumimoji="0" lang="en-US" sz="2000" b="1" i="0" u="none" strike="noStrike" cap="none" normalizeH="0" baseline="0" smtClean="0">
                        <a:ln>
                          <a:noFill/>
                        </a:ln>
                        <a:solidFill>
                          <a:srgbClr val="00B050"/>
                        </a:solidFill>
                        <a:effectLst/>
                        <a:latin typeface="Arial" pitchFamily="34" charset="0"/>
                        <a:cs typeface="Times New Roman" pitchFamily="18" charset="0"/>
                      </a:endParaRPr>
                    </a:p>
                  </a:txBody>
                  <a:tcPr marT="45709" marB="45709" anchor="ctr" horzOverflow="overflow">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solidFill>
                            <a:srgbClr val="00B050"/>
                          </a:solidFill>
                          <a:effectLst/>
                        </a:rPr>
                        <a:t>Họ tên</a:t>
                      </a:r>
                      <a:endParaRPr kumimoji="0" lang="en-US" sz="2000" b="1" i="0" u="none" strike="noStrike" cap="none" normalizeH="0" baseline="0" smtClean="0">
                        <a:ln>
                          <a:noFill/>
                        </a:ln>
                        <a:solidFill>
                          <a:srgbClr val="00B050"/>
                        </a:solidFill>
                        <a:effectLst/>
                        <a:latin typeface="Arial" pitchFamily="34" charset="0"/>
                        <a:cs typeface="Times New Roman" pitchFamily="18" charset="0"/>
                      </a:endParaRPr>
                    </a:p>
                  </a:txBody>
                  <a:tcPr marT="45709" marB="45709" anchor="ctr" horzOverflow="overflow">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solidFill>
                            <a:srgbClr val="00B050"/>
                          </a:solidFill>
                          <a:effectLst/>
                        </a:rPr>
                        <a:t>Ngày sinh</a:t>
                      </a:r>
                      <a:endParaRPr kumimoji="0" lang="en-US" sz="2000" b="1" i="0" u="none" strike="noStrike" cap="none" normalizeH="0" baseline="0" smtClean="0">
                        <a:ln>
                          <a:noFill/>
                        </a:ln>
                        <a:solidFill>
                          <a:srgbClr val="00B050"/>
                        </a:solidFill>
                        <a:effectLst/>
                        <a:latin typeface="Arial" pitchFamily="34" charset="0"/>
                        <a:cs typeface="Times New Roman" pitchFamily="18" charset="0"/>
                      </a:endParaRPr>
                    </a:p>
                  </a:txBody>
                  <a:tcPr marT="45709" marB="45709" anchor="ctr" horzOverflow="overflow">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solidFill>
                            <a:srgbClr val="00B050"/>
                          </a:solidFill>
                          <a:effectLst/>
                        </a:rPr>
                        <a:t>Toán</a:t>
                      </a:r>
                      <a:endParaRPr kumimoji="0" lang="en-US" sz="2000" b="1" i="0" u="none" strike="noStrike" cap="none" normalizeH="0" baseline="0" smtClean="0">
                        <a:ln>
                          <a:noFill/>
                        </a:ln>
                        <a:solidFill>
                          <a:srgbClr val="00B050"/>
                        </a:solidFill>
                        <a:effectLst/>
                        <a:latin typeface="Arial" pitchFamily="34" charset="0"/>
                        <a:cs typeface="Times New Roman" pitchFamily="18" charset="0"/>
                      </a:endParaRPr>
                    </a:p>
                  </a:txBody>
                  <a:tcPr marT="45709" marB="45709" anchor="ctr" horzOverflow="overflow">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solidFill>
                            <a:srgbClr val="00B050"/>
                          </a:solidFill>
                          <a:effectLst/>
                        </a:rPr>
                        <a:t>Lý</a:t>
                      </a:r>
                      <a:endParaRPr kumimoji="0" lang="en-US" sz="2000" b="1" i="0" u="none" strike="noStrike" cap="none" normalizeH="0" baseline="0" smtClean="0">
                        <a:ln>
                          <a:noFill/>
                        </a:ln>
                        <a:solidFill>
                          <a:srgbClr val="00B050"/>
                        </a:solidFill>
                        <a:effectLst/>
                        <a:latin typeface="Arial" pitchFamily="34" charset="0"/>
                        <a:cs typeface="Times New Roman" pitchFamily="18" charset="0"/>
                      </a:endParaRPr>
                    </a:p>
                  </a:txBody>
                  <a:tcPr marT="45709" marB="45709" anchor="ctr" horzOverflow="overflow">
                    <a:solidFill>
                      <a:srgbClr val="FFC0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smtClean="0">
                          <a:ln>
                            <a:noFill/>
                          </a:ln>
                          <a:solidFill>
                            <a:srgbClr val="00B050"/>
                          </a:solidFill>
                          <a:effectLst/>
                        </a:rPr>
                        <a:t>Hoá</a:t>
                      </a:r>
                      <a:endParaRPr kumimoji="0" lang="en-US" sz="2000" b="1" i="0" u="none" strike="noStrike" cap="none" normalizeH="0" baseline="0" smtClean="0">
                        <a:ln>
                          <a:noFill/>
                        </a:ln>
                        <a:solidFill>
                          <a:srgbClr val="00B050"/>
                        </a:solidFill>
                        <a:effectLst/>
                        <a:latin typeface="Arial" pitchFamily="34" charset="0"/>
                        <a:cs typeface="Times New Roman" pitchFamily="18" charset="0"/>
                      </a:endParaRPr>
                    </a:p>
                  </a:txBody>
                  <a:tcPr marT="45709" marB="45709" anchor="ctr" horzOverflow="overflow">
                    <a:solidFill>
                      <a:srgbClr val="FFC000"/>
                    </a:solidFill>
                  </a:tcPr>
                </a:tc>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Nguyễn Thành Nhân</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11/10/1983</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7</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6</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8</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Trần Hoài</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21/11/1981</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10</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7</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9</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r>
              <a:tr h="4572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3</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Huỳnh Thị Thanh</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21/03/1983</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8</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9</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smtClean="0">
                          <a:ln>
                            <a:noFill/>
                          </a:ln>
                          <a:effectLst/>
                        </a:rPr>
                        <a:t>6</a:t>
                      </a:r>
                      <a:endParaRPr kumimoji="0" lang="en-US" sz="2000" b="0" i="0" u="none" strike="noStrike" cap="none" normalizeH="0" baseline="0" smtClean="0">
                        <a:ln>
                          <a:noFill/>
                        </a:ln>
                        <a:solidFill>
                          <a:srgbClr val="000000"/>
                        </a:solidFill>
                        <a:effectLst/>
                        <a:latin typeface="Arial" pitchFamily="34" charset="0"/>
                        <a:cs typeface="Times New Roman" pitchFamily="18" charset="0"/>
                      </a:endParaRPr>
                    </a:p>
                  </a:txBody>
                  <a:tcPr marT="45709" marB="45709" anchor="ctr" horzOverflow="overflow"/>
                </a:tc>
              </a:tr>
            </a:tbl>
          </a:graphicData>
        </a:graphic>
      </p:graphicFrame>
      <p:sp>
        <p:nvSpPr>
          <p:cNvPr id="117800" name="Text Box 165"/>
          <p:cNvSpPr txBox="1">
            <a:spLocks noChangeArrowheads="1"/>
          </p:cNvSpPr>
          <p:nvPr/>
        </p:nvSpPr>
        <p:spPr bwMode="auto">
          <a:xfrm>
            <a:off x="1143000" y="1066800"/>
            <a:ext cx="167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b="1">
                <a:solidFill>
                  <a:srgbClr val="000000"/>
                </a:solidFill>
              </a:rPr>
              <a:t>Ví dụ:</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z="3200" smtClean="0"/>
              <a:t>Cơ sở dữ liệu trong Excel</a:t>
            </a:r>
          </a:p>
        </p:txBody>
      </p:sp>
      <p:sp>
        <p:nvSpPr>
          <p:cNvPr id="358403" name="Text Box 40"/>
          <p:cNvSpPr txBox="1">
            <a:spLocks noChangeArrowheads="1"/>
          </p:cNvSpPr>
          <p:nvPr/>
        </p:nvSpPr>
        <p:spPr bwMode="auto">
          <a:xfrm>
            <a:off x="1143000" y="1066800"/>
            <a:ext cx="7772400" cy="609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2600" b="1">
                <a:solidFill>
                  <a:srgbClr val="00B050"/>
                </a:solidFill>
              </a:rPr>
              <a:t>c</a:t>
            </a:r>
            <a:r>
              <a:rPr lang="en-US" sz="2600" b="1" baseline="-25000">
                <a:solidFill>
                  <a:srgbClr val="00B050"/>
                </a:solidFill>
              </a:rPr>
              <a:t>2</a:t>
            </a:r>
            <a:r>
              <a:rPr lang="en-US" sz="2600" b="1">
                <a:solidFill>
                  <a:srgbClr val="00B050"/>
                </a:solidFill>
              </a:rPr>
              <a:t>) Lọc tự động</a:t>
            </a:r>
          </a:p>
          <a:p>
            <a:pPr indent="342900" algn="just" eaLnBrk="1" hangingPunct="1">
              <a:defRPr/>
            </a:pPr>
            <a:r>
              <a:rPr lang="en-US" sz="2600">
                <a:solidFill>
                  <a:srgbClr val="000000"/>
                </a:solidFill>
              </a:rPr>
              <a:t>- Đưa chuột trỏ đến một ô bất kỳ trong vùng CSDL hoặc đánh dấu vùng CSDL dữ liệu định lọc.</a:t>
            </a:r>
          </a:p>
          <a:p>
            <a:pPr indent="342900" algn="just" eaLnBrk="1" hangingPunct="1">
              <a:defRPr/>
            </a:pPr>
            <a:r>
              <a:rPr lang="en-US" sz="2600">
                <a:solidFill>
                  <a:srgbClr val="000000"/>
                </a:solidFill>
              </a:rPr>
              <a:t>- Thực hiện lệnh [Menu] </a:t>
            </a:r>
            <a:r>
              <a:rPr lang="en-US" sz="2600" b="1">
                <a:solidFill>
                  <a:srgbClr val="00B050"/>
                </a:solidFill>
              </a:rPr>
              <a:t>Data/Filter/Auto Filter</a:t>
            </a:r>
            <a:r>
              <a:rPr lang="en-US" sz="2600">
                <a:solidFill>
                  <a:srgbClr val="000000"/>
                </a:solidFill>
              </a:rPr>
              <a:t>, Excel sẽ tự động chèn những nút mũi tên  vào bên phải của các tên trường trong CSDL. </a:t>
            </a:r>
          </a:p>
          <a:p>
            <a:pPr eaLnBrk="1" hangingPunct="1">
              <a:spcBef>
                <a:spcPct val="50000"/>
              </a:spcBef>
              <a:defRPr/>
            </a:pPr>
            <a:endParaRPr lang="en-US" sz="2600">
              <a:solidFill>
                <a:srgbClr val="000000"/>
              </a:solidFill>
            </a:endParaRPr>
          </a:p>
          <a:p>
            <a:pPr eaLnBrk="1" hangingPunct="1">
              <a:spcBef>
                <a:spcPct val="50000"/>
              </a:spcBef>
              <a:defRPr/>
            </a:pPr>
            <a:endParaRPr lang="en-US" sz="2600" b="1">
              <a:solidFill>
                <a:srgbClr val="000000"/>
              </a:solidFill>
            </a:endParaRPr>
          </a:p>
          <a:p>
            <a:pPr eaLnBrk="1" hangingPunct="1">
              <a:spcBef>
                <a:spcPct val="50000"/>
              </a:spcBef>
              <a:defRPr/>
            </a:pPr>
            <a:endParaRPr lang="en-US" sz="2600" b="1">
              <a:solidFill>
                <a:srgbClr val="000000"/>
              </a:solidFill>
            </a:endParaRPr>
          </a:p>
          <a:p>
            <a:pPr eaLnBrk="1" hangingPunct="1">
              <a:spcBef>
                <a:spcPct val="50000"/>
              </a:spcBef>
              <a:defRPr/>
            </a:pPr>
            <a:endParaRPr lang="en-US" sz="2600" b="1">
              <a:solidFill>
                <a:srgbClr val="000000"/>
              </a:solidFill>
            </a:endParaRPr>
          </a:p>
          <a:p>
            <a:pPr eaLnBrk="1" hangingPunct="1">
              <a:spcBef>
                <a:spcPct val="50000"/>
              </a:spcBef>
              <a:defRPr/>
            </a:pPr>
            <a:endParaRPr lang="en-US" sz="2600" b="1">
              <a:solidFill>
                <a:srgbClr val="000000"/>
              </a:solidFill>
            </a:endParaRPr>
          </a:p>
          <a:p>
            <a:pPr eaLnBrk="1" hangingPunct="1">
              <a:spcBef>
                <a:spcPct val="50000"/>
              </a:spcBef>
              <a:defRPr/>
            </a:pPr>
            <a:endParaRPr lang="en-US" sz="2600" b="1">
              <a:solidFill>
                <a:srgbClr val="000000"/>
              </a:solidFill>
            </a:endParaRPr>
          </a:p>
        </p:txBody>
      </p:sp>
      <p:pic>
        <p:nvPicPr>
          <p:cNvPr id="118788" name="Picture 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57600"/>
            <a:ext cx="7620000"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z="3200" smtClean="0"/>
              <a:t>Cơ sở dữ liệu trong Excel</a:t>
            </a:r>
          </a:p>
        </p:txBody>
      </p:sp>
      <p:sp>
        <p:nvSpPr>
          <p:cNvPr id="359427" name="Text Box 3"/>
          <p:cNvSpPr txBox="1">
            <a:spLocks noChangeArrowheads="1"/>
          </p:cNvSpPr>
          <p:nvPr/>
        </p:nvSpPr>
        <p:spPr bwMode="auto">
          <a:xfrm>
            <a:off x="1143000" y="1066800"/>
            <a:ext cx="7772400" cy="67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2800" b="1">
                <a:solidFill>
                  <a:srgbClr val="00B050"/>
                </a:solidFill>
              </a:rPr>
              <a:t>c</a:t>
            </a:r>
            <a:r>
              <a:rPr lang="en-US" sz="2800" b="1" baseline="-25000">
                <a:solidFill>
                  <a:srgbClr val="00B050"/>
                </a:solidFill>
              </a:rPr>
              <a:t>3</a:t>
            </a:r>
            <a:r>
              <a:rPr lang="en-US" sz="2800" b="1">
                <a:solidFill>
                  <a:srgbClr val="00B050"/>
                </a:solidFill>
              </a:rPr>
              <a:t>) Lọc nâng cao</a:t>
            </a:r>
          </a:p>
          <a:p>
            <a:pPr indent="342900" eaLnBrk="1" hangingPunct="1">
              <a:defRPr/>
            </a:pPr>
            <a:r>
              <a:rPr lang="en-US" sz="2400">
                <a:solidFill>
                  <a:srgbClr val="000000"/>
                </a:solidFill>
              </a:rPr>
              <a:t>Lọc nâng cao là phương pháp dùng để lọc ra các bản ghi với các điều kiện lọc phức tạp hơn. Để sử dụng lọc nâng cao bắt buộc phải dùng vùng tiêu chuẩn để lọc dữ liệu.</a:t>
            </a:r>
          </a:p>
          <a:p>
            <a:pPr indent="342900" eaLnBrk="1" hangingPunct="1">
              <a:defRPr/>
            </a:pPr>
            <a:r>
              <a:rPr lang="en-US" sz="2400">
                <a:solidFill>
                  <a:srgbClr val="000000"/>
                </a:solidFill>
              </a:rPr>
              <a:t>Các bước tiến hành :</a:t>
            </a:r>
          </a:p>
          <a:p>
            <a:pPr indent="342900" eaLnBrk="1" hangingPunct="1">
              <a:defRPr/>
            </a:pPr>
            <a:r>
              <a:rPr lang="en-US" sz="2400">
                <a:solidFill>
                  <a:srgbClr val="000000"/>
                </a:solidFill>
              </a:rPr>
              <a:t>- Tạo vùng tiêu chuẩn.</a:t>
            </a:r>
          </a:p>
          <a:p>
            <a:pPr indent="342900" eaLnBrk="1" hangingPunct="1">
              <a:defRPr/>
            </a:pPr>
            <a:r>
              <a:rPr lang="en-US" sz="2400">
                <a:solidFill>
                  <a:srgbClr val="000000"/>
                </a:solidFill>
              </a:rPr>
              <a:t>- Đánh dấu vùng CSDL (Chọn khối ô chứa CSDL)</a:t>
            </a:r>
          </a:p>
          <a:p>
            <a:pPr indent="342900" eaLnBrk="1" hangingPunct="1">
              <a:defRPr/>
            </a:pPr>
            <a:r>
              <a:rPr lang="en-US" sz="2400">
                <a:solidFill>
                  <a:srgbClr val="000000"/>
                </a:solidFill>
              </a:rPr>
              <a:t>- Thực hiện lệnh [Menu] </a:t>
            </a:r>
            <a:r>
              <a:rPr lang="en-US" sz="2400" b="1" smtClean="0">
                <a:solidFill>
                  <a:srgbClr val="000000"/>
                </a:solidFill>
              </a:rPr>
              <a:t>Data/Advanced </a:t>
            </a:r>
            <a:r>
              <a:rPr lang="en-US" sz="2400" b="1">
                <a:solidFill>
                  <a:srgbClr val="000000"/>
                </a:solidFill>
              </a:rPr>
              <a:t>Filter</a:t>
            </a:r>
            <a:r>
              <a:rPr lang="en-US" sz="2400" smtClean="0">
                <a:solidFill>
                  <a:srgbClr val="000000"/>
                </a:solidFill>
              </a:rPr>
              <a:t>.</a:t>
            </a:r>
            <a:endParaRPr lang="en-US" sz="2800">
              <a:solidFill>
                <a:srgbClr val="000000"/>
              </a:solidFill>
            </a:endParaRPr>
          </a:p>
          <a:p>
            <a:pPr eaLnBrk="1" hangingPunct="1">
              <a:spcBef>
                <a:spcPct val="50000"/>
              </a:spcBef>
              <a:defRPr/>
            </a:pPr>
            <a:endParaRPr lang="en-US" sz="2800" b="1">
              <a:solidFill>
                <a:srgbClr val="000000"/>
              </a:solidFill>
            </a:endParaRPr>
          </a:p>
          <a:p>
            <a:pPr eaLnBrk="1" hangingPunct="1">
              <a:spcBef>
                <a:spcPct val="50000"/>
              </a:spcBef>
              <a:defRPr/>
            </a:pPr>
            <a:endParaRPr lang="en-US" sz="2800" b="1">
              <a:solidFill>
                <a:srgbClr val="000000"/>
              </a:solidFill>
            </a:endParaRPr>
          </a:p>
          <a:p>
            <a:pPr eaLnBrk="1" hangingPunct="1">
              <a:spcBef>
                <a:spcPct val="50000"/>
              </a:spcBef>
              <a:defRPr/>
            </a:pPr>
            <a:endParaRPr lang="en-US" sz="2800" b="1">
              <a:solidFill>
                <a:srgbClr val="000000"/>
              </a:solidFill>
            </a:endParaRPr>
          </a:p>
          <a:p>
            <a:pPr eaLnBrk="1" hangingPunct="1">
              <a:spcBef>
                <a:spcPct val="50000"/>
              </a:spcBef>
              <a:defRPr/>
            </a:pPr>
            <a:endParaRPr lang="en-US" sz="2800" b="1">
              <a:solidFill>
                <a:srgbClr val="000000"/>
              </a:solidFill>
            </a:endParaRPr>
          </a:p>
          <a:p>
            <a:pPr eaLnBrk="1" hangingPunct="1">
              <a:spcBef>
                <a:spcPct val="50000"/>
              </a:spcBef>
              <a:defRPr/>
            </a:pPr>
            <a:endParaRPr lang="en-US" sz="2800" b="1">
              <a:solidFill>
                <a:srgbClr val="000000"/>
              </a:solidFill>
            </a:endParaRPr>
          </a:p>
        </p:txBody>
      </p:sp>
      <p:pic>
        <p:nvPicPr>
          <p:cNvPr id="1198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4572000"/>
            <a:ext cx="203993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z="3200" smtClean="0"/>
              <a:t>Lọc nâng cao</a:t>
            </a:r>
          </a:p>
        </p:txBody>
      </p:sp>
      <p:sp>
        <p:nvSpPr>
          <p:cNvPr id="360451" name="Text Box 3"/>
          <p:cNvSpPr txBox="1">
            <a:spLocks noChangeArrowheads="1"/>
          </p:cNvSpPr>
          <p:nvPr/>
        </p:nvSpPr>
        <p:spPr bwMode="auto">
          <a:xfrm>
            <a:off x="1143000" y="1066800"/>
            <a:ext cx="7772400" cy="797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2800" b="1">
                <a:solidFill>
                  <a:srgbClr val="00B050"/>
                </a:solidFill>
              </a:rPr>
              <a:t>c</a:t>
            </a:r>
            <a:r>
              <a:rPr lang="en-US" sz="2800" b="1" baseline="-25000">
                <a:solidFill>
                  <a:srgbClr val="00B050"/>
                </a:solidFill>
              </a:rPr>
              <a:t>3</a:t>
            </a:r>
            <a:r>
              <a:rPr lang="en-US" sz="2800" b="1">
                <a:solidFill>
                  <a:srgbClr val="00B050"/>
                </a:solidFill>
              </a:rPr>
              <a:t>) Lọc nâng cao</a:t>
            </a:r>
          </a:p>
          <a:p>
            <a:pPr indent="342900" algn="just" eaLnBrk="1" hangingPunct="1">
              <a:defRPr/>
            </a:pPr>
            <a:r>
              <a:rPr lang="en-US" sz="2200">
                <a:solidFill>
                  <a:srgbClr val="000000"/>
                </a:solidFill>
              </a:rPr>
              <a:t>Mục </a:t>
            </a:r>
            <a:r>
              <a:rPr lang="en-US" sz="2200" b="1">
                <a:solidFill>
                  <a:srgbClr val="000000"/>
                </a:solidFill>
              </a:rPr>
              <a:t>Action</a:t>
            </a:r>
            <a:r>
              <a:rPr lang="en-US" sz="2200">
                <a:solidFill>
                  <a:srgbClr val="000000"/>
                </a:solidFill>
              </a:rPr>
              <a:t> bao gồm :</a:t>
            </a:r>
          </a:p>
          <a:p>
            <a:pPr indent="342900" algn="just" eaLnBrk="1" hangingPunct="1">
              <a:defRPr/>
            </a:pPr>
            <a:r>
              <a:rPr lang="en-US" sz="2200" b="1">
                <a:solidFill>
                  <a:srgbClr val="000000"/>
                </a:solidFill>
              </a:rPr>
              <a:t>Filter the list, in-place</a:t>
            </a:r>
            <a:r>
              <a:rPr lang="en-US" sz="2200">
                <a:solidFill>
                  <a:srgbClr val="000000"/>
                </a:solidFill>
              </a:rPr>
              <a:t>: Click chọn nếu muốn kết quả lọc danh sách hiển thị tại chính vị trí của CSDL.</a:t>
            </a:r>
          </a:p>
          <a:p>
            <a:pPr indent="342900" algn="just" eaLnBrk="1" hangingPunct="1">
              <a:defRPr/>
            </a:pPr>
            <a:r>
              <a:rPr lang="en-US" sz="2200" b="1">
                <a:solidFill>
                  <a:srgbClr val="000000"/>
                </a:solidFill>
              </a:rPr>
              <a:t>Copy to another location</a:t>
            </a:r>
            <a:r>
              <a:rPr lang="en-US" sz="2200">
                <a:solidFill>
                  <a:srgbClr val="000000"/>
                </a:solidFill>
              </a:rPr>
              <a:t>: Click chọn nếu muốn kết quả lọc hiển thị ở vùng khác của bảng tính.</a:t>
            </a:r>
          </a:p>
          <a:p>
            <a:pPr indent="342900" algn="just" eaLnBrk="1" hangingPunct="1">
              <a:defRPr/>
            </a:pPr>
            <a:r>
              <a:rPr lang="en-US" sz="2200" b="1">
                <a:solidFill>
                  <a:srgbClr val="000000"/>
                </a:solidFill>
              </a:rPr>
              <a:t>List range</a:t>
            </a:r>
            <a:r>
              <a:rPr lang="en-US" sz="2200">
                <a:solidFill>
                  <a:srgbClr val="000000"/>
                </a:solidFill>
              </a:rPr>
              <a:t>: Địa chỉ vùng chứa CSDL.</a:t>
            </a:r>
          </a:p>
          <a:p>
            <a:pPr indent="342900" algn="just" eaLnBrk="1" hangingPunct="1">
              <a:defRPr/>
            </a:pPr>
            <a:r>
              <a:rPr lang="en-US" sz="2200" b="1">
                <a:solidFill>
                  <a:srgbClr val="000000"/>
                </a:solidFill>
              </a:rPr>
              <a:t>Criteria Range</a:t>
            </a:r>
            <a:r>
              <a:rPr lang="en-US" sz="2200">
                <a:solidFill>
                  <a:srgbClr val="000000"/>
                </a:solidFill>
              </a:rPr>
              <a:t>: Địa chỉ vùng tiêu chuẩn.</a:t>
            </a:r>
          </a:p>
          <a:p>
            <a:pPr indent="342900" algn="just" eaLnBrk="1" hangingPunct="1">
              <a:defRPr/>
            </a:pPr>
            <a:r>
              <a:rPr lang="en-US" sz="2200" b="1">
                <a:solidFill>
                  <a:srgbClr val="000000"/>
                </a:solidFill>
              </a:rPr>
              <a:t>Copy to</a:t>
            </a:r>
            <a:r>
              <a:rPr lang="en-US" sz="2200">
                <a:solidFill>
                  <a:srgbClr val="000000"/>
                </a:solidFill>
              </a:rPr>
              <a:t>: Địa chỉ vùng chứa bảng dữ liệu kết quả lọc.</a:t>
            </a:r>
          </a:p>
          <a:p>
            <a:pPr indent="342900" algn="just" eaLnBrk="1" hangingPunct="1">
              <a:defRPr/>
            </a:pPr>
            <a:r>
              <a:rPr lang="en-US" sz="2200">
                <a:solidFill>
                  <a:srgbClr val="000000"/>
                </a:solidFill>
              </a:rPr>
              <a:t>Ta có thể tự gõ địa chỉ vào các mục trên hoặc đưa chuột trỏ vào ô cần lấy địa chỉ rồi dùng chuột kéo rê vùng địa chỉ cần điền ngoài bảng tính.</a:t>
            </a:r>
          </a:p>
          <a:p>
            <a:pPr indent="342900" algn="just" eaLnBrk="1" hangingPunct="1">
              <a:defRPr/>
            </a:pPr>
            <a:r>
              <a:rPr lang="en-US" sz="2200" b="1">
                <a:solidFill>
                  <a:srgbClr val="000000"/>
                </a:solidFill>
              </a:rPr>
              <a:t>Unique Records Only</a:t>
            </a:r>
            <a:r>
              <a:rPr lang="en-US" sz="2200">
                <a:solidFill>
                  <a:srgbClr val="000000"/>
                </a:solidFill>
              </a:rPr>
              <a:t>: Click chọn nếu muốn chỉ hiện một bản ghi trong số các bản ghi trùng nhau. </a:t>
            </a:r>
          </a:p>
          <a:p>
            <a:pPr indent="342900" algn="just" eaLnBrk="1" hangingPunct="1">
              <a:defRPr/>
            </a:pPr>
            <a:r>
              <a:rPr lang="en-US" sz="2200">
                <a:solidFill>
                  <a:srgbClr val="000000"/>
                </a:solidFill>
              </a:rPr>
              <a:t>- Nhấn chuột vào nút </a:t>
            </a:r>
            <a:r>
              <a:rPr lang="en-US" sz="2200" i="1">
                <a:solidFill>
                  <a:srgbClr val="000000"/>
                </a:solidFill>
              </a:rPr>
              <a:t>&lt;</a:t>
            </a:r>
            <a:r>
              <a:rPr lang="en-US" sz="2200" b="1" i="1">
                <a:solidFill>
                  <a:srgbClr val="000000"/>
                </a:solidFill>
              </a:rPr>
              <a:t>OK</a:t>
            </a:r>
            <a:r>
              <a:rPr lang="en-US" sz="2200" i="1">
                <a:solidFill>
                  <a:srgbClr val="000000"/>
                </a:solidFill>
              </a:rPr>
              <a:t>&gt;</a:t>
            </a:r>
            <a:r>
              <a:rPr lang="en-US" sz="2200">
                <a:solidFill>
                  <a:srgbClr val="000000"/>
                </a:solidFill>
              </a:rPr>
              <a:t>, Excel thực hiện lọc và hiển thị kết quả tại địa chỉ đã được chỉ ra. </a:t>
            </a:r>
          </a:p>
          <a:p>
            <a:pPr eaLnBrk="1" hangingPunct="1">
              <a:spcBef>
                <a:spcPct val="50000"/>
              </a:spcBef>
              <a:defRPr/>
            </a:pPr>
            <a:endParaRPr lang="en-US" sz="2200">
              <a:solidFill>
                <a:srgbClr val="000000"/>
              </a:solidFill>
            </a:endParaRPr>
          </a:p>
          <a:p>
            <a:pPr eaLnBrk="1" hangingPunct="1">
              <a:spcBef>
                <a:spcPct val="50000"/>
              </a:spcBef>
              <a:defRPr/>
            </a:pPr>
            <a:endParaRPr lang="en-US" sz="2800">
              <a:solidFill>
                <a:srgbClr val="000000"/>
              </a:solidFill>
            </a:endParaRPr>
          </a:p>
          <a:p>
            <a:pPr eaLnBrk="1" hangingPunct="1">
              <a:spcBef>
                <a:spcPct val="50000"/>
              </a:spcBef>
              <a:defRPr/>
            </a:pPr>
            <a:endParaRPr lang="en-US" sz="2800" b="1">
              <a:solidFill>
                <a:srgbClr val="000000"/>
              </a:solidFill>
            </a:endParaRPr>
          </a:p>
          <a:p>
            <a:pPr eaLnBrk="1" hangingPunct="1">
              <a:spcBef>
                <a:spcPct val="50000"/>
              </a:spcBef>
              <a:defRPr/>
            </a:pPr>
            <a:endParaRPr lang="en-US" sz="2800" b="1">
              <a:solidFill>
                <a:srgbClr val="0000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r>
              <a:rPr lang="en-US" sz="3200" smtClean="0"/>
              <a:t>Lọc nâng cao</a:t>
            </a:r>
          </a:p>
        </p:txBody>
      </p:sp>
      <p:sp>
        <p:nvSpPr>
          <p:cNvPr id="121859" name="Text Box 3"/>
          <p:cNvSpPr txBox="1">
            <a:spLocks noChangeArrowheads="1"/>
          </p:cNvSpPr>
          <p:nvPr/>
        </p:nvSpPr>
        <p:spPr bwMode="auto">
          <a:xfrm>
            <a:off x="1143000" y="1066800"/>
            <a:ext cx="7772400" cy="294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a:solidFill>
                  <a:srgbClr val="000000"/>
                </a:solidFill>
              </a:rPr>
              <a:t>Ví dụ:</a:t>
            </a:r>
            <a:endParaRPr lang="en-US" sz="2200">
              <a:solidFill>
                <a:srgbClr val="000000"/>
              </a:solidFill>
            </a:endParaRPr>
          </a:p>
          <a:p>
            <a:pPr eaLnBrk="1" hangingPunct="1">
              <a:spcBef>
                <a:spcPct val="50000"/>
              </a:spcBef>
            </a:pPr>
            <a:endParaRPr lang="en-US" sz="2200">
              <a:solidFill>
                <a:srgbClr val="000000"/>
              </a:solidFill>
            </a:endParaRPr>
          </a:p>
          <a:p>
            <a:pPr eaLnBrk="1" hangingPunct="1">
              <a:spcBef>
                <a:spcPct val="50000"/>
              </a:spcBef>
            </a:pPr>
            <a:endParaRPr lang="en-US" sz="2800">
              <a:solidFill>
                <a:srgbClr val="000000"/>
              </a:solidFill>
            </a:endParaRPr>
          </a:p>
          <a:p>
            <a:pPr eaLnBrk="1" hangingPunct="1">
              <a:spcBef>
                <a:spcPct val="50000"/>
              </a:spcBef>
            </a:pPr>
            <a:endParaRPr lang="en-US" sz="2800" b="1">
              <a:solidFill>
                <a:srgbClr val="000000"/>
              </a:solidFill>
            </a:endParaRPr>
          </a:p>
          <a:p>
            <a:pPr eaLnBrk="1" hangingPunct="1">
              <a:spcBef>
                <a:spcPct val="50000"/>
              </a:spcBef>
            </a:pPr>
            <a:endParaRPr lang="en-US" sz="2800" b="1">
              <a:solidFill>
                <a:srgbClr val="000000"/>
              </a:solidFill>
            </a:endParaRPr>
          </a:p>
        </p:txBody>
      </p:sp>
      <p:sp>
        <p:nvSpPr>
          <p:cNvPr id="121860" name="Rectangle 5"/>
          <p:cNvSpPr>
            <a:spLocks noChangeArrowheads="1"/>
          </p:cNvSpPr>
          <p:nvPr/>
        </p:nvSpPr>
        <p:spPr bwMode="auto">
          <a:xfrm>
            <a:off x="0" y="2028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21861" name="Object 4"/>
          <p:cNvGraphicFramePr>
            <a:graphicFrameLocks noChangeAspect="1"/>
          </p:cNvGraphicFramePr>
          <p:nvPr/>
        </p:nvGraphicFramePr>
        <p:xfrm>
          <a:off x="1219200" y="1828800"/>
          <a:ext cx="7086600" cy="4295775"/>
        </p:xfrm>
        <a:graphic>
          <a:graphicData uri="http://schemas.openxmlformats.org/presentationml/2006/ole">
            <mc:AlternateContent xmlns:mc="http://schemas.openxmlformats.org/markup-compatibility/2006">
              <mc:Choice xmlns:v="urn:schemas-microsoft-com:vml" Requires="v">
                <p:oleObj spid="_x0000_s121876" name="Bitmap Image" r:id="rId3" imgW="5266667" imgH="2800741" progId="Paint.Picture">
                  <p:embed/>
                </p:oleObj>
              </mc:Choice>
              <mc:Fallback>
                <p:oleObj name="Bitmap Image" r:id="rId3" imgW="5266667" imgH="280074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828800"/>
                        <a:ext cx="708660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z="3200" smtClean="0"/>
              <a:t>Các hàm trong cơ sở dữ liệu Excel</a:t>
            </a:r>
          </a:p>
        </p:txBody>
      </p:sp>
      <p:sp>
        <p:nvSpPr>
          <p:cNvPr id="122883"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600" smtClean="0">
                <a:solidFill>
                  <a:srgbClr val="00B050"/>
                </a:solidFill>
              </a:rPr>
              <a:t>a) DSUM</a:t>
            </a:r>
          </a:p>
          <a:p>
            <a:pPr marL="0" indent="0" eaLnBrk="1" hangingPunct="1">
              <a:buFont typeface="Wingdings" pitchFamily="2" charset="2"/>
              <a:buNone/>
            </a:pPr>
            <a:r>
              <a:rPr lang="en-US" sz="2600" smtClean="0">
                <a:solidFill>
                  <a:srgbClr val="00B050"/>
                </a:solidFill>
              </a:rPr>
              <a:t>b) DAVERAGE</a:t>
            </a:r>
          </a:p>
          <a:p>
            <a:pPr marL="0" indent="0" eaLnBrk="1" hangingPunct="1">
              <a:buFont typeface="Wingdings" pitchFamily="2" charset="2"/>
              <a:buNone/>
            </a:pPr>
            <a:r>
              <a:rPr lang="en-US" sz="2600" smtClean="0">
                <a:solidFill>
                  <a:srgbClr val="00B050"/>
                </a:solidFill>
              </a:rPr>
              <a:t>c) DCOUNT</a:t>
            </a:r>
          </a:p>
          <a:p>
            <a:pPr marL="0" indent="0" eaLnBrk="1" hangingPunct="1">
              <a:buFont typeface="Wingdings" pitchFamily="2" charset="2"/>
              <a:buNone/>
            </a:pPr>
            <a:r>
              <a:rPr lang="en-US" sz="2600" smtClean="0">
                <a:solidFill>
                  <a:srgbClr val="00B050"/>
                </a:solidFill>
              </a:rPr>
              <a:t>d) DMAX</a:t>
            </a:r>
          </a:p>
          <a:p>
            <a:pPr marL="0" indent="0" eaLnBrk="1" hangingPunct="1">
              <a:buFont typeface="Wingdings" pitchFamily="2" charset="2"/>
              <a:buNone/>
            </a:pPr>
            <a:r>
              <a:rPr lang="en-US" sz="2600" smtClean="0">
                <a:solidFill>
                  <a:srgbClr val="00B050"/>
                </a:solidFill>
              </a:rPr>
              <a:t>e) DMIN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200" smtClean="0"/>
              <a:t>Các toán tử đối với dữ liệu dạng số</a:t>
            </a:r>
          </a:p>
        </p:txBody>
      </p:sp>
      <p:sp>
        <p:nvSpPr>
          <p:cNvPr id="35843" name="Rectangle 3"/>
          <p:cNvSpPr>
            <a:spLocks noGrp="1" noChangeArrowheads="1"/>
          </p:cNvSpPr>
          <p:nvPr>
            <p:ph type="body" sz="half" idx="1"/>
          </p:nvPr>
        </p:nvSpPr>
        <p:spPr>
          <a:xfrm>
            <a:off x="1030288" y="1163638"/>
            <a:ext cx="7656512" cy="5360987"/>
          </a:xfrm>
        </p:spPr>
        <p:txBody>
          <a:bodyPr/>
          <a:lstStyle/>
          <a:p>
            <a:pPr marL="0" indent="0" eaLnBrk="1" hangingPunct="1">
              <a:lnSpc>
                <a:spcPct val="90000"/>
              </a:lnSpc>
              <a:buFont typeface="Wingdings" pitchFamily="2" charset="2"/>
              <a:buNone/>
            </a:pPr>
            <a:r>
              <a:rPr lang="en-US" sz="2800" b="0" smtClean="0">
                <a:solidFill>
                  <a:srgbClr val="000000"/>
                </a:solidFill>
              </a:rPr>
              <a:t>Độ ưu tiên của các toán tử được thực hiện theo mức độ sau:</a:t>
            </a:r>
            <a:endParaRPr lang="en-US" sz="2800" smtClean="0"/>
          </a:p>
          <a:p>
            <a:pPr marL="0" indent="0" eaLnBrk="1" hangingPunct="1">
              <a:lnSpc>
                <a:spcPct val="90000"/>
              </a:lnSpc>
              <a:buFont typeface="Wingdings" pitchFamily="2" charset="2"/>
              <a:buNone/>
            </a:pPr>
            <a:endParaRPr lang="en-US" sz="2800" smtClean="0"/>
          </a:p>
          <a:p>
            <a:pPr marL="0" indent="0" eaLnBrk="1" hangingPunct="1">
              <a:lnSpc>
                <a:spcPct val="90000"/>
              </a:lnSpc>
              <a:buFont typeface="Wingdings" pitchFamily="2" charset="2"/>
              <a:buNone/>
            </a:pPr>
            <a:endParaRPr lang="en-US" sz="2400" smtClean="0"/>
          </a:p>
          <a:p>
            <a:pPr marL="0" indent="0" eaLnBrk="1" hangingPunct="1">
              <a:lnSpc>
                <a:spcPct val="90000"/>
              </a:lnSpc>
              <a:buFont typeface="Wingdings" pitchFamily="2" charset="2"/>
              <a:buNone/>
            </a:pPr>
            <a:endParaRPr lang="en-US" sz="2400" smtClean="0"/>
          </a:p>
          <a:p>
            <a:pPr marL="0" indent="0" eaLnBrk="1" hangingPunct="1">
              <a:lnSpc>
                <a:spcPct val="90000"/>
              </a:lnSpc>
              <a:buFont typeface="Wingdings" pitchFamily="2" charset="2"/>
              <a:buNone/>
            </a:pPr>
            <a:endParaRPr lang="en-US" sz="2400" smtClean="0"/>
          </a:p>
          <a:p>
            <a:pPr marL="0" indent="0" eaLnBrk="1" hangingPunct="1">
              <a:lnSpc>
                <a:spcPct val="90000"/>
              </a:lnSpc>
              <a:buFont typeface="Wingdings" pitchFamily="2" charset="2"/>
              <a:buNone/>
            </a:pPr>
            <a:endParaRPr lang="en-US" sz="2400" smtClean="0"/>
          </a:p>
          <a:p>
            <a:pPr marL="0" indent="0" eaLnBrk="1" hangingPunct="1">
              <a:lnSpc>
                <a:spcPct val="90000"/>
              </a:lnSpc>
              <a:buFont typeface="Wingdings" pitchFamily="2" charset="2"/>
              <a:buNone/>
            </a:pPr>
            <a:endParaRPr lang="en-US" sz="2400" smtClean="0"/>
          </a:p>
          <a:p>
            <a:pPr marL="0" indent="0" eaLnBrk="1" hangingPunct="1">
              <a:lnSpc>
                <a:spcPct val="90000"/>
              </a:lnSpc>
              <a:buFont typeface="Wingdings" pitchFamily="2" charset="2"/>
              <a:buNone/>
            </a:pPr>
            <a:r>
              <a:rPr lang="en-US" sz="2400" smtClean="0">
                <a:solidFill>
                  <a:srgbClr val="FF0000"/>
                </a:solidFill>
              </a:rPr>
              <a:t>Chú ý:</a:t>
            </a:r>
          </a:p>
          <a:p>
            <a:pPr marL="0" indent="0" eaLnBrk="1" hangingPunct="1">
              <a:lnSpc>
                <a:spcPct val="90000"/>
              </a:lnSpc>
              <a:buFont typeface="Wingdings" pitchFamily="2" charset="2"/>
              <a:buNone/>
            </a:pPr>
            <a:r>
              <a:rPr lang="en-US" sz="2400" b="0" smtClean="0">
                <a:solidFill>
                  <a:srgbClr val="000000"/>
                </a:solidFill>
              </a:rPr>
              <a:t>- Các toán tử trong một biểu thức có cùng độ ưu tiên thì thứ tự thực hiện là từ trái sang phải.</a:t>
            </a:r>
          </a:p>
          <a:p>
            <a:pPr marL="0" indent="0" eaLnBrk="1" hangingPunct="1">
              <a:lnSpc>
                <a:spcPct val="90000"/>
              </a:lnSpc>
              <a:buFont typeface="Wingdings" pitchFamily="2" charset="2"/>
              <a:buNone/>
            </a:pPr>
            <a:r>
              <a:rPr lang="en-US" sz="2400" b="0" smtClean="0">
                <a:solidFill>
                  <a:srgbClr val="000000"/>
                </a:solidFill>
              </a:rPr>
              <a:t>- Có thể thay đổi thứ tự ưu tiên bằng cách thêm dấu ngoặc trong các thành phần tạo nên công thức.</a:t>
            </a:r>
            <a:r>
              <a:rPr lang="en-US" sz="2400" smtClean="0"/>
              <a:t> </a:t>
            </a:r>
          </a:p>
        </p:txBody>
      </p:sp>
      <p:graphicFrame>
        <p:nvGraphicFramePr>
          <p:cNvPr id="336956" name="Group 60"/>
          <p:cNvGraphicFramePr>
            <a:graphicFrameLocks noGrp="1"/>
          </p:cNvGraphicFramePr>
          <p:nvPr>
            <p:ph sz="half" idx="2"/>
          </p:nvPr>
        </p:nvGraphicFramePr>
        <p:xfrm>
          <a:off x="2743200" y="2209800"/>
          <a:ext cx="4095750" cy="2286000"/>
        </p:xfrm>
        <a:graphic>
          <a:graphicData uri="http://schemas.openxmlformats.org/drawingml/2006/table">
            <a:tbl>
              <a:tblPr/>
              <a:tblGrid>
                <a:gridCol w="1825625"/>
                <a:gridCol w="2270125"/>
              </a:tblGrid>
              <a:tr h="571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cs typeface="Times New Roman" pitchFamily="18" charset="0"/>
                        </a:rPr>
                        <a:t>Toán tử</a:t>
                      </a:r>
                      <a:endParaRPr kumimoji="0" lang="en-US" sz="24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cs typeface="Times New Roman" pitchFamily="18" charset="0"/>
                        </a:rPr>
                        <a:t>Mục đích</a:t>
                      </a:r>
                      <a:endParaRPr kumimoji="0" lang="en-US" sz="24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1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cs typeface="Times New Roman" pitchFamily="18" charset="0"/>
                        </a:rPr>
                        <a:t>^</a:t>
                      </a:r>
                      <a:endParaRPr kumimoji="0" lang="en-US" sz="24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Luỹ thừa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1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cs typeface="Times New Roman" pitchFamily="18" charset="0"/>
                        </a:rPr>
                        <a:t>*, /</a:t>
                      </a:r>
                      <a:endParaRPr kumimoji="0" lang="en-US" sz="24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Nhân, chia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715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cs typeface="Times New Roman" pitchFamily="18" charset="0"/>
                        </a:rPr>
                        <a:t>+, -</a:t>
                      </a:r>
                      <a:endParaRPr kumimoji="0" lang="en-US" sz="24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Cộng, trừ</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3200" smtClean="0"/>
              <a:t>Các hàm trong cơ sở dữ liệu Excel</a:t>
            </a:r>
          </a:p>
        </p:txBody>
      </p:sp>
      <p:sp>
        <p:nvSpPr>
          <p:cNvPr id="123907"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smtClean="0">
                <a:solidFill>
                  <a:srgbClr val="000000"/>
                </a:solidFill>
              </a:rPr>
              <a:t>a) DSUM</a:t>
            </a:r>
          </a:p>
          <a:p>
            <a:pPr marL="0" indent="0" eaLnBrk="1" hangingPunct="1">
              <a:buFont typeface="Wingdings" pitchFamily="2" charset="2"/>
              <a:buNone/>
            </a:pPr>
            <a:r>
              <a:rPr lang="en-US" sz="2800" b="0" smtClean="0">
                <a:solidFill>
                  <a:srgbClr val="000000"/>
                </a:solidFill>
              </a:rPr>
              <a:t>Cú pháp:  DSUM(database, field, criteria).</a:t>
            </a:r>
          </a:p>
          <a:p>
            <a:pPr marL="0" indent="0" eaLnBrk="1" hangingPunct="1">
              <a:buFont typeface="Wingdings" pitchFamily="2" charset="2"/>
              <a:buNone/>
            </a:pPr>
            <a:r>
              <a:rPr lang="en-US" sz="2800" b="0" smtClean="0">
                <a:solidFill>
                  <a:srgbClr val="000000"/>
                </a:solidFill>
              </a:rPr>
              <a:t>Chức năng: Tính tổng giá trị của trường (field) trong bảng CSDL (database) thoả mãn điều kiện trong vùng tiêu chuẩn (criteria).</a:t>
            </a:r>
          </a:p>
          <a:p>
            <a:pPr marL="0" indent="0" eaLnBrk="1" hangingPunct="1">
              <a:buFont typeface="Wingdings" pitchFamily="2" charset="2"/>
              <a:buNone/>
            </a:pPr>
            <a:r>
              <a:rPr lang="en-US" sz="2800" b="0" smtClean="0">
                <a:solidFill>
                  <a:srgbClr val="000000"/>
                </a:solidFill>
              </a:rPr>
              <a:t>Ví dụ: Để tính Tổng Học bổng của những người có điểm Toán &gt; 6 và Lý &gt;=7 thì có thể dùng một trong các công thức sau:</a:t>
            </a:r>
          </a:p>
          <a:p>
            <a:pPr marL="0" indent="0" eaLnBrk="1" hangingPunct="1">
              <a:buFont typeface="Wingdings" pitchFamily="2" charset="2"/>
              <a:buNone/>
            </a:pPr>
            <a:r>
              <a:rPr lang="en-US" sz="2800" b="0" smtClean="0">
                <a:solidFill>
                  <a:srgbClr val="000000"/>
                </a:solidFill>
              </a:rPr>
              <a:t>=DSUM(B2:H5,7,D7:E8)</a:t>
            </a:r>
          </a:p>
          <a:p>
            <a:pPr marL="0" indent="0" eaLnBrk="1" hangingPunct="1">
              <a:buFont typeface="Wingdings" pitchFamily="2" charset="2"/>
              <a:buNone/>
            </a:pPr>
            <a:r>
              <a:rPr lang="en-US" sz="2800" b="0" smtClean="0">
                <a:solidFill>
                  <a:srgbClr val="000000"/>
                </a:solidFill>
              </a:rPr>
              <a:t>=DSUM(B2:H5,”Học bổng”,D7:E8)</a:t>
            </a:r>
          </a:p>
          <a:p>
            <a:pPr marL="0" indent="0" eaLnBrk="1" hangingPunct="1">
              <a:buFont typeface="Wingdings" pitchFamily="2" charset="2"/>
              <a:buNone/>
            </a:pPr>
            <a:r>
              <a:rPr lang="en-US" sz="2800" b="0" smtClean="0">
                <a:solidFill>
                  <a:srgbClr val="000000"/>
                </a:solidFill>
              </a:rPr>
              <a:t>=DSUM(B2:H5,H2,D7:E8)</a:t>
            </a:r>
          </a:p>
          <a:p>
            <a:pPr marL="0" indent="0" eaLnBrk="1" hangingPunct="1">
              <a:buFont typeface="Wingdings" pitchFamily="2" charset="2"/>
              <a:buNone/>
            </a:pPr>
            <a:r>
              <a:rPr lang="en-US" sz="2800" b="0" smtClean="0">
                <a:solidFill>
                  <a:srgbClr val="000000"/>
                </a:solidFill>
              </a:rPr>
              <a:t>Kết quả trả về là 360000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z="3200" smtClean="0"/>
              <a:t>Các hàm trong cơ sở dữ liệu Excel</a:t>
            </a:r>
          </a:p>
        </p:txBody>
      </p:sp>
      <p:sp>
        <p:nvSpPr>
          <p:cNvPr id="124931"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smtClean="0">
                <a:solidFill>
                  <a:srgbClr val="000000"/>
                </a:solidFill>
              </a:rPr>
              <a:t>b) DAVERAGE</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DAVERAGE(database, filed, criteria).</a:t>
            </a: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Tính trung bình cộng của các số trong trường (field) ở bảng CSDL (database) thoả mãn điều kiện trong vùng tiêu chuẩn (criteria).</a:t>
            </a:r>
          </a:p>
          <a:p>
            <a:pPr marL="0" indent="0" eaLnBrk="1" hangingPunct="1">
              <a:buFont typeface="Wingdings" pitchFamily="2" charset="2"/>
              <a:buNone/>
            </a:pPr>
            <a:r>
              <a:rPr lang="en-US" sz="2800" b="0" smtClean="0">
                <a:solidFill>
                  <a:srgbClr val="000000"/>
                </a:solidFill>
              </a:rPr>
              <a:t>Ví dụ: Để tính Trung bình điểm Hoá của những người có điểm Toán &gt; 6 và Lý &gt;=7 thì có thể dùng công thức sau:</a:t>
            </a:r>
          </a:p>
          <a:p>
            <a:pPr marL="0" indent="0" eaLnBrk="1" hangingPunct="1">
              <a:buFont typeface="Wingdings" pitchFamily="2" charset="2"/>
              <a:buNone/>
            </a:pPr>
            <a:r>
              <a:rPr lang="en-US" sz="2800" b="0" smtClean="0">
                <a:solidFill>
                  <a:srgbClr val="000000"/>
                </a:solidFill>
              </a:rPr>
              <a:t>=DAVERAGE(B2:H5,6,D7:E8)</a:t>
            </a:r>
            <a:endParaRPr lang="fr-FR" sz="2800" b="0" smtClean="0">
              <a:solidFill>
                <a:srgbClr val="000000"/>
              </a:solidFill>
            </a:endParaRPr>
          </a:p>
          <a:p>
            <a:pPr marL="0" indent="0" eaLnBrk="1" hangingPunct="1">
              <a:buFont typeface="Wingdings" pitchFamily="2" charset="2"/>
              <a:buNone/>
            </a:pPr>
            <a:r>
              <a:rPr lang="fr-FR" sz="2800" b="0" smtClean="0">
                <a:solidFill>
                  <a:srgbClr val="000000"/>
                </a:solidFill>
              </a:rPr>
              <a:t>Kết quả trả về là 7.5</a:t>
            </a:r>
            <a:r>
              <a:rPr lang="en-US" sz="2800" b="0" smtClean="0">
                <a:solidFill>
                  <a:srgbClr val="000000"/>
                </a:solidFill>
              </a:rPr>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z="3200" smtClean="0"/>
              <a:t>Các hàm trong cơ sở dữ liệu Excel</a:t>
            </a:r>
          </a:p>
        </p:txBody>
      </p:sp>
      <p:sp>
        <p:nvSpPr>
          <p:cNvPr id="125955"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smtClean="0">
                <a:solidFill>
                  <a:srgbClr val="000000"/>
                </a:solidFill>
              </a:rPr>
              <a:t>c) DCOUNT</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DCOUNT(database, filed, criteria).</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Đếm số lượng các bản ghi chứa giá trị số trên trường (</a:t>
            </a:r>
            <a:r>
              <a:rPr lang="en-US" sz="2800" smtClean="0">
                <a:solidFill>
                  <a:srgbClr val="000000"/>
                </a:solidFill>
              </a:rPr>
              <a:t>field</a:t>
            </a:r>
            <a:r>
              <a:rPr lang="en-US" sz="2800" b="0" smtClean="0">
                <a:solidFill>
                  <a:srgbClr val="000000"/>
                </a:solidFill>
              </a:rPr>
              <a:t>) ở bảng CSDL (</a:t>
            </a:r>
            <a:r>
              <a:rPr lang="en-US" sz="2800" smtClean="0">
                <a:solidFill>
                  <a:srgbClr val="000000"/>
                </a:solidFill>
              </a:rPr>
              <a:t>database</a:t>
            </a:r>
            <a:r>
              <a:rPr lang="en-US" sz="2800" b="0" smtClean="0">
                <a:solidFill>
                  <a:srgbClr val="000000"/>
                </a:solidFill>
              </a:rPr>
              <a:t>) thoả mãn điều kiện trong vùng tiêu chuẩn (</a:t>
            </a:r>
            <a:r>
              <a:rPr lang="en-US" sz="2800" smtClean="0">
                <a:solidFill>
                  <a:srgbClr val="000000"/>
                </a:solidFill>
              </a:rPr>
              <a:t>criteria</a:t>
            </a:r>
            <a:r>
              <a:rPr lang="en-US" sz="2800" b="0" smtClean="0">
                <a:solidFill>
                  <a:srgbClr val="000000"/>
                </a:solidFill>
              </a:rPr>
              <a:t>).</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 Để đếm </a:t>
            </a:r>
            <a:r>
              <a:rPr lang="en-US" sz="2800" smtClean="0">
                <a:solidFill>
                  <a:srgbClr val="000000"/>
                </a:solidFill>
              </a:rPr>
              <a:t>số lượng những người </a:t>
            </a:r>
            <a:r>
              <a:rPr lang="en-US" sz="2800" b="0" smtClean="0">
                <a:solidFill>
                  <a:srgbClr val="000000"/>
                </a:solidFill>
              </a:rPr>
              <a:t>có </a:t>
            </a:r>
            <a:r>
              <a:rPr lang="en-US" sz="2800" smtClean="0">
                <a:solidFill>
                  <a:srgbClr val="000000"/>
                </a:solidFill>
              </a:rPr>
              <a:t>điểm Toán &gt; 6 và Lý &gt;=7</a:t>
            </a:r>
            <a:r>
              <a:rPr lang="en-US" sz="2800" b="0" smtClean="0">
                <a:solidFill>
                  <a:srgbClr val="000000"/>
                </a:solidFill>
              </a:rPr>
              <a:t> thì có thể dùng công thức sau:</a:t>
            </a:r>
          </a:p>
          <a:p>
            <a:pPr marL="0" indent="0" eaLnBrk="1" hangingPunct="1">
              <a:buFont typeface="Wingdings" pitchFamily="2" charset="2"/>
              <a:buNone/>
            </a:pPr>
            <a:r>
              <a:rPr lang="en-US" sz="2800" b="0" smtClean="0">
                <a:solidFill>
                  <a:srgbClr val="000000"/>
                </a:solidFill>
              </a:rPr>
              <a:t>=DCOUNT(B2:H5,</a:t>
            </a:r>
            <a:r>
              <a:rPr lang="en-US" sz="2800" smtClean="0">
                <a:solidFill>
                  <a:srgbClr val="000000"/>
                </a:solidFill>
              </a:rPr>
              <a:t>1</a:t>
            </a:r>
            <a:r>
              <a:rPr lang="en-US" sz="2800" b="0" smtClean="0">
                <a:solidFill>
                  <a:srgbClr val="000000"/>
                </a:solidFill>
              </a:rPr>
              <a:t>,D7:E8)</a:t>
            </a:r>
            <a:endParaRPr lang="fr-FR" sz="2800" b="0" smtClean="0">
              <a:solidFill>
                <a:srgbClr val="000000"/>
              </a:solidFill>
            </a:endParaRPr>
          </a:p>
          <a:p>
            <a:pPr marL="0" indent="0" eaLnBrk="1" hangingPunct="1">
              <a:buFont typeface="Wingdings" pitchFamily="2" charset="2"/>
              <a:buNone/>
            </a:pPr>
            <a:r>
              <a:rPr lang="fr-FR" sz="2800" b="0" smtClean="0">
                <a:solidFill>
                  <a:srgbClr val="000000"/>
                </a:solidFill>
              </a:rPr>
              <a:t>Kết quả trả về là </a:t>
            </a:r>
            <a:r>
              <a:rPr lang="fr-FR" sz="2800" smtClean="0">
                <a:solidFill>
                  <a:srgbClr val="000000"/>
                </a:solidFill>
              </a:rPr>
              <a:t>2.</a:t>
            </a:r>
            <a:r>
              <a:rPr lang="en-US" sz="2800" smtClean="0">
                <a:solidFill>
                  <a:srgbClr val="000000"/>
                </a:solidFill>
              </a:rPr>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z="3200" smtClean="0"/>
              <a:t>Các hàm trong cơ sở dữ liệu Excel</a:t>
            </a:r>
          </a:p>
        </p:txBody>
      </p:sp>
      <p:sp>
        <p:nvSpPr>
          <p:cNvPr id="126979"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smtClean="0">
                <a:solidFill>
                  <a:srgbClr val="000000"/>
                </a:solidFill>
              </a:rPr>
              <a:t>d) DMAX</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DMAX(database, filed, criteria). </a:t>
            </a:r>
            <a:endParaRPr lang="fr-FR" sz="2800" smtClean="0">
              <a:solidFill>
                <a:srgbClr val="000000"/>
              </a:solidFill>
            </a:endParaRPr>
          </a:p>
          <a:p>
            <a:pPr marL="0" indent="0" eaLnBrk="1" hangingPunct="1">
              <a:buFont typeface="Wingdings" pitchFamily="2" charset="2"/>
              <a:buNone/>
            </a:pPr>
            <a:r>
              <a:rPr lang="fr-FR" sz="2800" smtClean="0">
                <a:solidFill>
                  <a:srgbClr val="000000"/>
                </a:solidFill>
              </a:rPr>
              <a:t>Chức năng:</a:t>
            </a:r>
            <a:r>
              <a:rPr lang="fr-FR" sz="2800" b="0" smtClean="0">
                <a:solidFill>
                  <a:srgbClr val="000000"/>
                </a:solidFill>
              </a:rPr>
              <a:t> Hàm trả về giá trị lớn nhất của trường (</a:t>
            </a:r>
            <a:r>
              <a:rPr lang="fr-FR" sz="2800" smtClean="0">
                <a:solidFill>
                  <a:srgbClr val="000000"/>
                </a:solidFill>
              </a:rPr>
              <a:t>field</a:t>
            </a:r>
            <a:r>
              <a:rPr lang="fr-FR" sz="2800" b="0" smtClean="0">
                <a:solidFill>
                  <a:srgbClr val="000000"/>
                </a:solidFill>
              </a:rPr>
              <a:t>), trong bảng CSDL (</a:t>
            </a:r>
            <a:r>
              <a:rPr lang="fr-FR" sz="2800" smtClean="0">
                <a:solidFill>
                  <a:srgbClr val="000000"/>
                </a:solidFill>
              </a:rPr>
              <a:t>database</a:t>
            </a:r>
            <a:r>
              <a:rPr lang="en-US" sz="2800" b="0" smtClean="0">
                <a:solidFill>
                  <a:srgbClr val="000000"/>
                </a:solidFill>
              </a:rPr>
              <a:t>) thoả mãn điều kiện trong vùng tiêu chuẩn (</a:t>
            </a:r>
            <a:r>
              <a:rPr lang="en-US" sz="2800" smtClean="0">
                <a:solidFill>
                  <a:srgbClr val="000000"/>
                </a:solidFill>
              </a:rPr>
              <a:t>criteria</a:t>
            </a:r>
            <a:r>
              <a:rPr lang="en-US" sz="2800" b="0" smtClean="0">
                <a:solidFill>
                  <a:srgbClr val="000000"/>
                </a:solidFill>
              </a:rPr>
              <a:t>).</a:t>
            </a:r>
            <a:endParaRPr lang="en-US" sz="2800" smtClean="0">
              <a:solidFill>
                <a:srgbClr val="000000"/>
              </a:solidFill>
            </a:endParaRP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 Để tìm </a:t>
            </a:r>
            <a:r>
              <a:rPr lang="en-US" sz="2800" smtClean="0">
                <a:solidFill>
                  <a:srgbClr val="000000"/>
                </a:solidFill>
              </a:rPr>
              <a:t>điểm Hoá cao nhất</a:t>
            </a:r>
            <a:r>
              <a:rPr lang="en-US" sz="2800" b="0" smtClean="0">
                <a:solidFill>
                  <a:srgbClr val="000000"/>
                </a:solidFill>
              </a:rPr>
              <a:t> trong số những người</a:t>
            </a:r>
            <a:r>
              <a:rPr lang="en-US" sz="2800" smtClean="0">
                <a:solidFill>
                  <a:srgbClr val="000000"/>
                </a:solidFill>
              </a:rPr>
              <a:t> </a:t>
            </a:r>
            <a:r>
              <a:rPr lang="en-US" sz="2800" b="0" smtClean="0">
                <a:solidFill>
                  <a:srgbClr val="000000"/>
                </a:solidFill>
              </a:rPr>
              <a:t>có </a:t>
            </a:r>
            <a:r>
              <a:rPr lang="en-US" sz="2800" smtClean="0">
                <a:solidFill>
                  <a:srgbClr val="000000"/>
                </a:solidFill>
              </a:rPr>
              <a:t>điểm Toán &gt; 6 và Lý &gt;=7</a:t>
            </a:r>
            <a:r>
              <a:rPr lang="en-US" sz="2800" b="0" smtClean="0">
                <a:solidFill>
                  <a:srgbClr val="000000"/>
                </a:solidFill>
              </a:rPr>
              <a:t> thì có thể dùng công thức sau:</a:t>
            </a:r>
          </a:p>
          <a:p>
            <a:pPr marL="0" indent="0" eaLnBrk="1" hangingPunct="1">
              <a:buFont typeface="Wingdings" pitchFamily="2" charset="2"/>
              <a:buNone/>
            </a:pPr>
            <a:r>
              <a:rPr lang="en-US" sz="2800" b="0" smtClean="0">
                <a:solidFill>
                  <a:srgbClr val="000000"/>
                </a:solidFill>
              </a:rPr>
              <a:t>=DMAX(B2:H5,</a:t>
            </a:r>
            <a:r>
              <a:rPr lang="en-US" sz="2800" smtClean="0">
                <a:solidFill>
                  <a:srgbClr val="000000"/>
                </a:solidFill>
              </a:rPr>
              <a:t>6</a:t>
            </a:r>
            <a:r>
              <a:rPr lang="en-US" sz="2800" b="0" smtClean="0">
                <a:solidFill>
                  <a:srgbClr val="000000"/>
                </a:solidFill>
              </a:rPr>
              <a:t>,D7:E8)</a:t>
            </a:r>
          </a:p>
          <a:p>
            <a:pPr marL="0" indent="0" eaLnBrk="1" hangingPunct="1">
              <a:buFont typeface="Wingdings" pitchFamily="2" charset="2"/>
              <a:buNone/>
            </a:pPr>
            <a:r>
              <a:rPr lang="en-US" sz="2800" b="0" smtClean="0">
                <a:solidFill>
                  <a:srgbClr val="000000"/>
                </a:solidFill>
              </a:rPr>
              <a:t>Kết quả trả về là </a:t>
            </a:r>
            <a:r>
              <a:rPr lang="en-US" sz="2800" smtClean="0">
                <a:solidFill>
                  <a:srgbClr val="000000"/>
                </a:solidFill>
              </a:rPr>
              <a:t>9.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z="3200" smtClean="0"/>
              <a:t>Các hàm trong cơ sở dữ liệu Excel</a:t>
            </a:r>
          </a:p>
        </p:txBody>
      </p:sp>
      <p:sp>
        <p:nvSpPr>
          <p:cNvPr id="128003"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smtClean="0">
                <a:solidFill>
                  <a:srgbClr val="000000"/>
                </a:solidFill>
              </a:rPr>
              <a:t>e) DMIN</a:t>
            </a:r>
          </a:p>
          <a:p>
            <a:pPr marL="0" indent="0" eaLnBrk="1" hangingPunct="1">
              <a:buFont typeface="Wingdings" pitchFamily="2" charset="2"/>
              <a:buNone/>
            </a:pPr>
            <a:r>
              <a:rPr lang="en-US" sz="2800" smtClean="0">
                <a:solidFill>
                  <a:srgbClr val="000000"/>
                </a:solidFill>
              </a:rPr>
              <a:t>Cú pháp</a:t>
            </a:r>
            <a:r>
              <a:rPr lang="en-US" sz="2800" b="0" smtClean="0">
                <a:solidFill>
                  <a:srgbClr val="000000"/>
                </a:solidFill>
              </a:rPr>
              <a:t>: DMIN(database, filed, criteria). </a:t>
            </a:r>
          </a:p>
          <a:p>
            <a:pPr marL="0" indent="0" eaLnBrk="1" hangingPunct="1">
              <a:buFont typeface="Wingdings" pitchFamily="2" charset="2"/>
              <a:buNone/>
            </a:pPr>
            <a:r>
              <a:rPr lang="en-US" sz="2800" smtClean="0">
                <a:solidFill>
                  <a:srgbClr val="000000"/>
                </a:solidFill>
              </a:rPr>
              <a:t>Chức năng</a:t>
            </a:r>
            <a:r>
              <a:rPr lang="en-US" sz="2800" b="0" smtClean="0">
                <a:solidFill>
                  <a:srgbClr val="000000"/>
                </a:solidFill>
              </a:rPr>
              <a:t>: Hàm trả về giá trị nhỏ nhất của trường (field), trong bảng CSDL (database) thoả mãn điều kiện trong vùng tiêu chuẩn (criteria).</a:t>
            </a:r>
          </a:p>
          <a:p>
            <a:pPr marL="0" indent="0" eaLnBrk="1" hangingPunct="1">
              <a:buFont typeface="Wingdings" pitchFamily="2" charset="2"/>
              <a:buNone/>
            </a:pPr>
            <a:r>
              <a:rPr lang="en-US" sz="2800" smtClean="0">
                <a:solidFill>
                  <a:srgbClr val="000000"/>
                </a:solidFill>
              </a:rPr>
              <a:t>Ví dụ</a:t>
            </a:r>
            <a:r>
              <a:rPr lang="en-US" sz="2800" b="0" smtClean="0">
                <a:solidFill>
                  <a:srgbClr val="000000"/>
                </a:solidFill>
              </a:rPr>
              <a:t>: Để tìm điểm Hoá thấp nhất trong số những người có điểm Toán &gt; 6 và Lý &gt;=7 thì có thể dùng công thức sau:</a:t>
            </a:r>
          </a:p>
          <a:p>
            <a:pPr marL="0" indent="0" eaLnBrk="1" hangingPunct="1">
              <a:buFont typeface="Wingdings" pitchFamily="2" charset="2"/>
              <a:buNone/>
            </a:pPr>
            <a:r>
              <a:rPr lang="en-US" sz="2800" smtClean="0">
                <a:solidFill>
                  <a:srgbClr val="000000"/>
                </a:solidFill>
              </a:rPr>
              <a:t>=DMIN(B2:H5,6,D7:E8)</a:t>
            </a:r>
          </a:p>
          <a:p>
            <a:pPr marL="0" indent="0" eaLnBrk="1" hangingPunct="1">
              <a:buFont typeface="Wingdings" pitchFamily="2" charset="2"/>
              <a:buNone/>
            </a:pPr>
            <a:r>
              <a:rPr lang="en-US" sz="2800" b="0" smtClean="0">
                <a:solidFill>
                  <a:srgbClr val="000000"/>
                </a:solidFill>
              </a:rPr>
              <a:t>Kết quả trả về là 6.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z="3200" smtClean="0"/>
              <a:t>Cơ sở dữ liệu trong Excel</a:t>
            </a:r>
          </a:p>
        </p:txBody>
      </p:sp>
      <p:sp>
        <p:nvSpPr>
          <p:cNvPr id="129027" name="Rectangle 3"/>
          <p:cNvSpPr>
            <a:spLocks noGrp="1" noChangeArrowheads="1"/>
          </p:cNvSpPr>
          <p:nvPr>
            <p:ph type="body" sz="half" idx="1"/>
          </p:nvPr>
        </p:nvSpPr>
        <p:spPr>
          <a:xfrm>
            <a:off x="1030288" y="1163638"/>
            <a:ext cx="7885112" cy="5360987"/>
          </a:xfrm>
        </p:spPr>
        <p:txBody>
          <a:bodyPr/>
          <a:lstStyle/>
          <a:p>
            <a:pPr marL="0" indent="0" eaLnBrk="1" hangingPunct="1">
              <a:buFont typeface="Wingdings" pitchFamily="2" charset="2"/>
              <a:buNone/>
            </a:pPr>
            <a:r>
              <a:rPr lang="en-US" sz="2400" b="0" smtClean="0">
                <a:solidFill>
                  <a:srgbClr val="000000"/>
                </a:solidFill>
              </a:rPr>
              <a:t>e)Tổng hợp số liệu theo nhóm</a:t>
            </a:r>
          </a:p>
          <a:p>
            <a:pPr marL="0" indent="0" eaLnBrk="1" hangingPunct="1">
              <a:buFont typeface="Wingdings" pitchFamily="2" charset="2"/>
              <a:buNone/>
            </a:pPr>
            <a:r>
              <a:rPr lang="en-US" sz="2400" b="0" smtClean="0">
                <a:solidFill>
                  <a:srgbClr val="000000"/>
                </a:solidFill>
              </a:rPr>
              <a:t>Subtotal là chức năng cho phép người sử dụng tổng hợp số liệu theo nhóm. </a:t>
            </a:r>
            <a:endParaRPr lang="en-US" sz="2400" u="sng" smtClean="0">
              <a:solidFill>
                <a:srgbClr val="000000"/>
              </a:solidFill>
            </a:endParaRPr>
          </a:p>
          <a:p>
            <a:pPr marL="0" indent="0" eaLnBrk="1" hangingPunct="1">
              <a:buFont typeface="Wingdings" pitchFamily="2" charset="2"/>
              <a:buNone/>
            </a:pPr>
            <a:r>
              <a:rPr lang="en-US" sz="2400" u="sng" smtClean="0">
                <a:solidFill>
                  <a:srgbClr val="000000"/>
                </a:solidFill>
              </a:rPr>
              <a:t>Ví dụ</a:t>
            </a:r>
            <a:r>
              <a:rPr lang="en-US" sz="2400" smtClean="0">
                <a:solidFill>
                  <a:srgbClr val="000000"/>
                </a:solidFill>
              </a:rPr>
              <a:t>:</a:t>
            </a:r>
            <a:r>
              <a:rPr lang="en-US" sz="2400" b="0" smtClean="0">
                <a:solidFill>
                  <a:srgbClr val="000000"/>
                </a:solidFill>
              </a:rPr>
              <a:t> Cho bảng dữ liệu như sau:</a:t>
            </a:r>
            <a:r>
              <a:rPr lang="en-US" sz="2400" smtClean="0">
                <a:solidFill>
                  <a:srgbClr val="000000"/>
                </a:solidFill>
              </a:rPr>
              <a:t> </a:t>
            </a:r>
          </a:p>
        </p:txBody>
      </p:sp>
      <p:graphicFrame>
        <p:nvGraphicFramePr>
          <p:cNvPr id="443658" name="Group 266"/>
          <p:cNvGraphicFramePr>
            <a:graphicFrameLocks noGrp="1"/>
          </p:cNvGraphicFramePr>
          <p:nvPr>
            <p:ph sz="half" idx="2"/>
          </p:nvPr>
        </p:nvGraphicFramePr>
        <p:xfrm>
          <a:off x="1143000" y="3276600"/>
          <a:ext cx="7696200" cy="2717800"/>
        </p:xfrm>
        <a:graphic>
          <a:graphicData uri="http://schemas.openxmlformats.org/drawingml/2006/table">
            <a:tbl>
              <a:tblPr/>
              <a:tblGrid>
                <a:gridCol w="855663"/>
                <a:gridCol w="3044825"/>
                <a:gridCol w="1450975"/>
                <a:gridCol w="2344737"/>
              </a:tblGrid>
              <a:tr h="6731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cs typeface="Times New Roman" pitchFamily="18" charset="0"/>
                        </a:rPr>
                        <a:t>STT</a:t>
                      </a:r>
                      <a:endParaRPr kumimoji="0" lang="en-US" sz="24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cs typeface="Times New Roman" pitchFamily="18" charset="0"/>
                        </a:rPr>
                        <a:t>Họ và tên</a:t>
                      </a:r>
                      <a:endParaRPr kumimoji="0" lang="en-US" sz="24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cs typeface="Times New Roman" pitchFamily="18" charset="0"/>
                        </a:rPr>
                        <a:t>Lớp</a:t>
                      </a:r>
                      <a:endParaRPr kumimoji="0" lang="en-US" sz="24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Arial" pitchFamily="34" charset="0"/>
                          <a:cs typeface="Times New Roman" pitchFamily="18" charset="0"/>
                        </a:rPr>
                        <a:t>Học bổng</a:t>
                      </a:r>
                      <a:endParaRPr kumimoji="0" lang="en-US" sz="2400" b="0" i="0" u="none" strike="noStrike" cap="none" normalizeH="0" baseline="0" smtClean="0">
                        <a:ln>
                          <a:noFill/>
                        </a:ln>
                        <a:solidFill>
                          <a:srgbClr val="000000"/>
                        </a:solidFill>
                        <a:effectLst/>
                        <a:latin typeface="Arial" pitchFamily="34"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r>
              <a:tr h="415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Võ Thị Hồng Túy</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CNTT 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240000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Đoàn Viết Thạnh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CNTT 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120000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59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Trần Quang Nhu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CNTT 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180000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31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4</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Hồ Thị Hương Giang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CNTT 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Times New Roman" pitchFamily="18" charset="0"/>
                        </a:rPr>
                        <a:t>240000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z="3200" smtClean="0"/>
              <a:t>Tổng hợp cơ sở dữ liệu theo nhóm</a:t>
            </a:r>
          </a:p>
        </p:txBody>
      </p:sp>
      <p:sp>
        <p:nvSpPr>
          <p:cNvPr id="130051" name="Rectangle 3"/>
          <p:cNvSpPr>
            <a:spLocks noGrp="1" noChangeArrowheads="1"/>
          </p:cNvSpPr>
          <p:nvPr>
            <p:ph type="body" sz="half" idx="1"/>
          </p:nvPr>
        </p:nvSpPr>
        <p:spPr>
          <a:xfrm>
            <a:off x="1030288" y="1163638"/>
            <a:ext cx="7885112" cy="5360987"/>
          </a:xfrm>
        </p:spPr>
        <p:txBody>
          <a:bodyPr/>
          <a:lstStyle/>
          <a:p>
            <a:pPr marL="0" indent="0" eaLnBrk="1" hangingPunct="1">
              <a:buFont typeface="Wingdings" pitchFamily="2" charset="2"/>
              <a:buNone/>
            </a:pPr>
            <a:r>
              <a:rPr lang="en-US" sz="2800" b="0" smtClean="0">
                <a:solidFill>
                  <a:srgbClr val="000000"/>
                </a:solidFill>
              </a:rPr>
              <a:t>Để tổng hợp dữ liệu của bảng trên lại theo </a:t>
            </a:r>
            <a:r>
              <a:rPr lang="en-US" sz="2800" smtClean="0">
                <a:solidFill>
                  <a:srgbClr val="000000"/>
                </a:solidFill>
              </a:rPr>
              <a:t>Lớp, </a:t>
            </a:r>
            <a:r>
              <a:rPr lang="en-US" sz="2800" b="0" smtClean="0">
                <a:solidFill>
                  <a:srgbClr val="000000"/>
                </a:solidFill>
              </a:rPr>
              <a:t>đồng thời tính xem tổng số học bổng mỗi lớp nhận được là bao nhiêu, ta thực hiện các bước sau:</a:t>
            </a:r>
          </a:p>
          <a:p>
            <a:pPr marL="0" indent="0" eaLnBrk="1" hangingPunct="1">
              <a:buFont typeface="Wingdings" pitchFamily="2" charset="2"/>
              <a:buNone/>
            </a:pPr>
            <a:r>
              <a:rPr lang="en-US" sz="2800" b="0" smtClean="0">
                <a:solidFill>
                  <a:srgbClr val="000000"/>
                </a:solidFill>
              </a:rPr>
              <a:t>- Sắp xếp trường muốn nhóm lại theo chiều tăng (hoặc giảm) miễn sao các giá trị của cột cần nhóm lại mà giống nhau thì phải nằm kề nhau. Ở đây ta phải sắp xếp lại trường </a:t>
            </a:r>
            <a:r>
              <a:rPr lang="en-US" sz="2800" smtClean="0">
                <a:solidFill>
                  <a:srgbClr val="000000"/>
                </a:solidFill>
              </a:rPr>
              <a:t>Lớp.</a:t>
            </a:r>
            <a:endParaRPr lang="en-US" sz="2800" b="0" smtClean="0">
              <a:solidFill>
                <a:srgbClr val="000000"/>
              </a:solidFill>
            </a:endParaRPr>
          </a:p>
          <a:p>
            <a:pPr marL="0" indent="0" eaLnBrk="1" hangingPunct="1">
              <a:buFont typeface="Wingdings" pitchFamily="2" charset="2"/>
              <a:buNone/>
            </a:pPr>
            <a:r>
              <a:rPr lang="en-US" sz="2800" b="0" smtClean="0">
                <a:solidFill>
                  <a:srgbClr val="000000"/>
                </a:solidFill>
              </a:rPr>
              <a:t>- Bôi đen CSDL muốn tổng hợp.</a:t>
            </a:r>
          </a:p>
          <a:p>
            <a:pPr marL="0" indent="0" eaLnBrk="1" hangingPunct="1">
              <a:buFont typeface="Wingdings" pitchFamily="2" charset="2"/>
              <a:buNone/>
            </a:pPr>
            <a:r>
              <a:rPr lang="en-US" sz="2800" b="0" smtClean="0">
                <a:solidFill>
                  <a:srgbClr val="000000"/>
                </a:solidFill>
              </a:rPr>
              <a:t>- Thực hiện lệnh [menu] </a:t>
            </a:r>
            <a:r>
              <a:rPr lang="en-US" sz="2800" smtClean="0">
                <a:solidFill>
                  <a:srgbClr val="000000"/>
                </a:solidFill>
              </a:rPr>
              <a:t>Data/Subtotal…</a:t>
            </a:r>
            <a:r>
              <a:rPr lang="en-US" sz="2800" b="0" smtClean="0">
                <a:solidFill>
                  <a:srgbClr val="000000"/>
                </a:solidFill>
              </a:rPr>
              <a:t>, hộp hội thoại Subtotal xuất hiện như sau:</a:t>
            </a:r>
            <a:r>
              <a:rPr lang="en-US" sz="2800" smtClean="0"/>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r>
              <a:rPr lang="en-US" sz="3200" smtClean="0"/>
              <a:t>Tổng hợp cơ sở dữ liệu theo nhóm</a:t>
            </a:r>
          </a:p>
        </p:txBody>
      </p:sp>
      <p:sp>
        <p:nvSpPr>
          <p:cNvPr id="131075" name="Rectangle 3"/>
          <p:cNvSpPr>
            <a:spLocks noGrp="1" noChangeArrowheads="1"/>
          </p:cNvSpPr>
          <p:nvPr>
            <p:ph type="body" sz="half" idx="1"/>
          </p:nvPr>
        </p:nvSpPr>
        <p:spPr>
          <a:xfrm>
            <a:off x="1066800" y="1143000"/>
            <a:ext cx="5105400" cy="5360988"/>
          </a:xfrm>
        </p:spPr>
        <p:txBody>
          <a:bodyPr/>
          <a:lstStyle/>
          <a:p>
            <a:pPr marL="0" indent="0" algn="just" eaLnBrk="1" hangingPunct="1">
              <a:buFont typeface="Wingdings" pitchFamily="2" charset="2"/>
              <a:buNone/>
            </a:pPr>
            <a:r>
              <a:rPr lang="en-US" sz="2400" smtClean="0">
                <a:solidFill>
                  <a:srgbClr val="000000"/>
                </a:solidFill>
              </a:rPr>
              <a:t>At Each Change in</a:t>
            </a:r>
            <a:r>
              <a:rPr lang="en-US" sz="2400" b="0" smtClean="0">
                <a:solidFill>
                  <a:srgbClr val="000000"/>
                </a:solidFill>
              </a:rPr>
              <a:t>: Click vào nút mũi tên phía bên phải để chọn trường cần tạo nhóm tổng hợp (trong ví dụ này ta chọn Lớp).</a:t>
            </a:r>
          </a:p>
          <a:p>
            <a:pPr marL="0" indent="0" algn="just" eaLnBrk="1" hangingPunct="1">
              <a:buFont typeface="Wingdings" pitchFamily="2" charset="2"/>
              <a:buNone/>
            </a:pPr>
            <a:r>
              <a:rPr lang="en-US" sz="2400" smtClean="0">
                <a:solidFill>
                  <a:srgbClr val="000000"/>
                </a:solidFill>
              </a:rPr>
              <a:t>Use Function</a:t>
            </a:r>
            <a:r>
              <a:rPr lang="en-US" sz="2400" b="0" smtClean="0">
                <a:solidFill>
                  <a:srgbClr val="000000"/>
                </a:solidFill>
              </a:rPr>
              <a:t>: Chọn hàm cần tính toán/thống kê (trong ví dụ này ta chọn Sum: hàm dùng để tính tổng)</a:t>
            </a:r>
          </a:p>
          <a:p>
            <a:pPr marL="0" indent="0" algn="just" eaLnBrk="1" hangingPunct="1">
              <a:buFont typeface="Wingdings" pitchFamily="2" charset="2"/>
              <a:buNone/>
            </a:pPr>
            <a:r>
              <a:rPr lang="en-US" sz="2400" smtClean="0">
                <a:solidFill>
                  <a:srgbClr val="000000"/>
                </a:solidFill>
              </a:rPr>
              <a:t>Add Subtotal to</a:t>
            </a:r>
            <a:r>
              <a:rPr lang="en-US" sz="2400" b="0" smtClean="0">
                <a:solidFill>
                  <a:srgbClr val="000000"/>
                </a:solidFill>
              </a:rPr>
              <a:t>: Chọn các trường cần tính toán/thống kê (trong ví dụ này ta chọn trường Học bổng).</a:t>
            </a:r>
          </a:p>
          <a:p>
            <a:pPr marL="0" indent="0" algn="just" eaLnBrk="1" hangingPunct="1">
              <a:buFont typeface="Wingdings" pitchFamily="2" charset="2"/>
              <a:buNone/>
            </a:pPr>
            <a:r>
              <a:rPr lang="en-US" sz="2400" b="0" smtClean="0">
                <a:solidFill>
                  <a:srgbClr val="000000"/>
                </a:solidFill>
              </a:rPr>
              <a:t>Click chọn vào Replace current subtotals để thay thế bảng tổng hợp đã có trước đó.</a:t>
            </a:r>
          </a:p>
        </p:txBody>
      </p:sp>
      <p:pic>
        <p:nvPicPr>
          <p:cNvPr id="1310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143000"/>
            <a:ext cx="2587625"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r>
              <a:rPr lang="en-US" sz="3200" smtClean="0"/>
              <a:t>Tổng hợp cơ sở dữ liệu theo nhóm</a:t>
            </a:r>
          </a:p>
        </p:txBody>
      </p:sp>
      <p:sp>
        <p:nvSpPr>
          <p:cNvPr id="132099" name="Rectangle 3"/>
          <p:cNvSpPr>
            <a:spLocks noGrp="1" noChangeArrowheads="1"/>
          </p:cNvSpPr>
          <p:nvPr>
            <p:ph type="body" sz="half" idx="1"/>
          </p:nvPr>
        </p:nvSpPr>
        <p:spPr>
          <a:xfrm>
            <a:off x="1066800" y="1143000"/>
            <a:ext cx="7885113" cy="5360988"/>
          </a:xfrm>
        </p:spPr>
        <p:txBody>
          <a:bodyPr/>
          <a:lstStyle/>
          <a:p>
            <a:pPr marL="0" indent="0" eaLnBrk="1" hangingPunct="1">
              <a:buFont typeface="Wingdings" pitchFamily="2" charset="2"/>
              <a:buNone/>
            </a:pPr>
            <a:r>
              <a:rPr lang="en-US" sz="2800" b="0" smtClean="0">
                <a:solidFill>
                  <a:srgbClr val="000000"/>
                </a:solidFill>
              </a:rPr>
              <a:t>Click chọn vào </a:t>
            </a:r>
            <a:r>
              <a:rPr lang="en-US" sz="2800" smtClean="0">
                <a:solidFill>
                  <a:srgbClr val="000000"/>
                </a:solidFill>
              </a:rPr>
              <a:t>Page break between groups</a:t>
            </a:r>
            <a:r>
              <a:rPr lang="en-US" sz="2800" b="0" smtClean="0">
                <a:solidFill>
                  <a:srgbClr val="000000"/>
                </a:solidFill>
              </a:rPr>
              <a:t> nếu muốn mỗi nhóm được  tính toán/ thống kê nằm trên mỗi trang.</a:t>
            </a:r>
          </a:p>
          <a:p>
            <a:pPr marL="0" indent="0" eaLnBrk="1" hangingPunct="1">
              <a:buFont typeface="Wingdings" pitchFamily="2" charset="2"/>
              <a:buNone/>
            </a:pPr>
            <a:r>
              <a:rPr lang="en-US" sz="2800" b="0" smtClean="0">
                <a:solidFill>
                  <a:srgbClr val="000000"/>
                </a:solidFill>
              </a:rPr>
              <a:t>Click chọn vào </a:t>
            </a:r>
            <a:r>
              <a:rPr lang="en-US" sz="2800" smtClean="0">
                <a:solidFill>
                  <a:srgbClr val="000000"/>
                </a:solidFill>
              </a:rPr>
              <a:t>Summary below data </a:t>
            </a:r>
            <a:r>
              <a:rPr lang="en-US" sz="2800" b="0" smtClean="0">
                <a:solidFill>
                  <a:srgbClr val="000000"/>
                </a:solidFill>
              </a:rPr>
              <a:t>để đưa dòng tính toán/thống kê vào phía dưới các bản ghi. Nhấn </a:t>
            </a:r>
            <a:r>
              <a:rPr lang="en-US" sz="2800" i="1" smtClean="0">
                <a:solidFill>
                  <a:srgbClr val="000000"/>
                </a:solidFill>
              </a:rPr>
              <a:t>&lt;OK&gt;</a:t>
            </a:r>
            <a:r>
              <a:rPr lang="en-US" sz="2800" b="0" smtClean="0">
                <a:solidFill>
                  <a:srgbClr val="000000"/>
                </a:solidFill>
              </a:rPr>
              <a:t> để kết thúc</a:t>
            </a:r>
          </a:p>
          <a:p>
            <a:pPr marL="0" indent="0" eaLnBrk="1" hangingPunct="1">
              <a:buFont typeface="Wingdings" pitchFamily="2" charset="2"/>
              <a:buNone/>
            </a:pPr>
            <a:r>
              <a:rPr lang="en-US" sz="2800" b="0" smtClean="0">
                <a:solidFill>
                  <a:srgbClr val="000000"/>
                </a:solidFill>
              </a:rPr>
              <a:t>Kết quả có dạng như sau:</a:t>
            </a:r>
            <a:r>
              <a:rPr lang="en-US" sz="2800" smtClean="0">
                <a:solidFill>
                  <a:srgbClr val="000000"/>
                </a:solidFill>
              </a:rPr>
              <a:t> </a:t>
            </a:r>
          </a:p>
        </p:txBody>
      </p:sp>
      <p:pic>
        <p:nvPicPr>
          <p:cNvPr id="132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73500"/>
            <a:ext cx="36830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Text Box 5"/>
          <p:cNvSpPr txBox="1">
            <a:spLocks noChangeArrowheads="1"/>
          </p:cNvSpPr>
          <p:nvPr/>
        </p:nvSpPr>
        <p:spPr bwMode="auto">
          <a:xfrm>
            <a:off x="1143000" y="5943600"/>
            <a:ext cx="8001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400">
                <a:solidFill>
                  <a:srgbClr val="000000"/>
                </a:solidFill>
              </a:rPr>
              <a:t>- Nếu muốn huỷ tính năng </a:t>
            </a:r>
            <a:r>
              <a:rPr lang="en-US" sz="2400" b="1">
                <a:solidFill>
                  <a:srgbClr val="000000"/>
                </a:solidFill>
              </a:rPr>
              <a:t>Subtotal</a:t>
            </a:r>
            <a:r>
              <a:rPr lang="en-US" sz="2400">
                <a:solidFill>
                  <a:srgbClr val="000000"/>
                </a:solidFill>
              </a:rPr>
              <a:t> thì thực hiện lệnh [Menu] </a:t>
            </a:r>
            <a:r>
              <a:rPr lang="en-US" sz="2400" b="1">
                <a:solidFill>
                  <a:srgbClr val="000000"/>
                </a:solidFill>
              </a:rPr>
              <a:t>Data/ Subtotal…</a:t>
            </a:r>
            <a:r>
              <a:rPr lang="en-US" sz="2400">
                <a:solidFill>
                  <a:srgbClr val="000000"/>
                </a:solidFill>
              </a:rPr>
              <a:t>,</a:t>
            </a:r>
            <a:r>
              <a:rPr lang="en-US" sz="2400" b="1">
                <a:solidFill>
                  <a:srgbClr val="000000"/>
                </a:solidFill>
              </a:rPr>
              <a:t> </a:t>
            </a:r>
            <a:r>
              <a:rPr lang="en-US" sz="2400">
                <a:solidFill>
                  <a:srgbClr val="000000"/>
                </a:solidFill>
              </a:rPr>
              <a:t>click vào nút </a:t>
            </a:r>
            <a:r>
              <a:rPr lang="en-US" sz="2400" b="1">
                <a:solidFill>
                  <a:srgbClr val="000000"/>
                </a:solidFill>
              </a:rPr>
              <a:t>Remove All</a:t>
            </a:r>
            <a:r>
              <a:rPr lang="en-US" sz="2400">
                <a:solidFill>
                  <a:srgbClr val="000000"/>
                </a:solidFill>
              </a:rPr>
              <a:t>.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r>
              <a:rPr lang="en-US" sz="3200" smtClean="0"/>
              <a:t>2.9 Chèn các đối tượng trong biểu đồ</a:t>
            </a:r>
          </a:p>
        </p:txBody>
      </p:sp>
      <p:sp>
        <p:nvSpPr>
          <p:cNvPr id="133123" name="Rectangle 3"/>
          <p:cNvSpPr>
            <a:spLocks noGrp="1" noChangeArrowheads="1"/>
          </p:cNvSpPr>
          <p:nvPr>
            <p:ph type="body" idx="1"/>
          </p:nvPr>
        </p:nvSpPr>
        <p:spPr>
          <a:xfrm>
            <a:off x="1030288" y="985838"/>
            <a:ext cx="7885112" cy="5360987"/>
          </a:xfrm>
        </p:spPr>
        <p:txBody>
          <a:bodyPr/>
          <a:lstStyle/>
          <a:p>
            <a:pPr marL="0" indent="0" eaLnBrk="1" hangingPunct="1">
              <a:buFont typeface="Wingdings" pitchFamily="2" charset="2"/>
              <a:buNone/>
            </a:pPr>
            <a:r>
              <a:rPr lang="en-US" sz="2800" b="0" smtClean="0">
                <a:solidFill>
                  <a:srgbClr val="000000"/>
                </a:solidFill>
              </a:rPr>
              <a:t>a) Chèn các hình ảnh và đối tượng</a:t>
            </a:r>
          </a:p>
          <a:p>
            <a:pPr marL="0" indent="0" eaLnBrk="1" hangingPunct="1">
              <a:buFont typeface="Wingdings" pitchFamily="2" charset="2"/>
              <a:buNone/>
            </a:pPr>
            <a:r>
              <a:rPr lang="en-US" sz="2800" b="0" smtClean="0">
                <a:solidFill>
                  <a:srgbClr val="000000"/>
                </a:solidFill>
              </a:rPr>
              <a:t>b) Biểu đồ</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241&quot;&gt;&lt;property id=&quot;20148&quot; value=&quot;5&quot;/&gt;&lt;property id=&quot;20300&quot; value=&quot;Slide 2 - &amp;quot;Các khái niệm liên quan&amp;quot;&quot;/&gt;&lt;property id=&quot;20307&quot; value=&quot;515&quot;/&gt;&lt;/object&gt;&lt;object type=&quot;3&quot; unique_id=&quot;10242&quot;&gt;&lt;property id=&quot;20148&quot; value=&quot;5&quot;/&gt;&lt;property id=&quot;20300&quot; value=&quot;Slide 3 - &amp;quot;Các khái niệm liên quan&amp;quot;&quot;/&gt;&lt;property id=&quot;20307&quot; value=&quot;516&quot;/&gt;&lt;/object&gt;&lt;object type=&quot;3&quot; unique_id=&quot;10243&quot;&gt;&lt;property id=&quot;20148&quot; value=&quot;5&quot;/&gt;&lt;property id=&quot;20300&quot; value=&quot;Slide 4 - &amp;quot;Các khái niệm liên quan&amp;quot;&quot;/&gt;&lt;property id=&quot;20307&quot; value=&quot;517&quot;/&gt;&lt;/object&gt;&lt;object type=&quot;3&quot; unique_id=&quot;10244&quot;&gt;&lt;property id=&quot;20148&quot; value=&quot;5&quot;/&gt;&lt;property id=&quot;20300&quot; value=&quot;Slide 5 - &amp;quot;Các khái kiểu dữ liệu trong Excel&amp;quot;&quot;/&gt;&lt;property id=&quot;20307&quot; value=&quot;518&quot;/&gt;&lt;/object&gt;&lt;object type=&quot;3&quot; unique_id=&quot;10259&quot;&gt;&lt;property id=&quot;20148&quot; value=&quot;5&quot;/&gt;&lt;property id=&quot;20300&quot; value=&quot;Slide 6 - &amp;quot;Các thao tác  cơ bản với Workbook&amp;quot;&quot;/&gt;&lt;property id=&quot;20307&quot; value=&quot;532&quot;/&gt;&lt;/object&gt;&lt;object type=&quot;3&quot; unique_id=&quot;10260&quot;&gt;&lt;property id=&quot;20148&quot; value=&quot;5&quot;/&gt;&lt;property id=&quot;20300&quot; value=&quot;Slide 7 - &amp;quot;Dán đặc biệt&amp;quot;&quot;/&gt;&lt;property id=&quot;20307&quot; value=&quot;545&quot;/&gt;&lt;/object&gt;&lt;object type=&quot;3&quot; unique_id=&quot;10272&quot;&gt;&lt;property id=&quot;20148&quot; value=&quot;5&quot;/&gt;&lt;property id=&quot;20300&quot; value=&quot;Slide 8 - &amp;quot;Các toán tử &amp;quot;&quot;/&gt;&lt;property id=&quot;20307&quot; value=&quot;549&quot;/&gt;&lt;/object&gt;&lt;object type=&quot;3&quot; unique_id=&quot;10273&quot;&gt;&lt;property id=&quot;20148&quot; value=&quot;5&quot;/&gt;&lt;property id=&quot;20300&quot; value=&quot;Slide 9 - &amp;quot;Các toán tử đối với dữ liệu dạng số&amp;quot;&quot;/&gt;&lt;property id=&quot;20307&quot; value=&quot;551&quot;/&gt;&lt;/object&gt;&lt;object type=&quot;3&quot; unique_id=&quot;10274&quot;&gt;&lt;property id=&quot;20148&quot; value=&quot;5&quot;/&gt;&lt;property id=&quot;20300&quot; value=&quot;Slide 10 - &amp;quot;Các toán tử đối với dữ liệu dạng số&amp;quot;&quot;/&gt;&lt;property id=&quot;20307&quot; value=&quot;552&quot;/&gt;&lt;/object&gt;&lt;object type=&quot;3&quot; unique_id=&quot;10275&quot;&gt;&lt;property id=&quot;20148&quot; value=&quot;5&quot;/&gt;&lt;property id=&quot;20300&quot; value=&quot;Slide 11 - &amp;quot;Các toán tử &amp;quot;&quot;/&gt;&lt;property id=&quot;20307&quot; value=&quot;553&quot;/&gt;&lt;/object&gt;&lt;object type=&quot;3&quot; unique_id=&quot;10276&quot;&gt;&lt;property id=&quot;20148&quot; value=&quot;5&quot;/&gt;&lt;property id=&quot;20300&quot; value=&quot;Slide 12 - &amp;quot;Các toán tử &amp;quot;&quot;/&gt;&lt;property id=&quot;20307&quot; value=&quot;554&quot;/&gt;&lt;/object&gt;&lt;object type=&quot;3&quot; unique_id=&quot;10277&quot;&gt;&lt;property id=&quot;20148&quot; value=&quot;5&quot;/&gt;&lt;property id=&quot;20300&quot; value=&quot;Slide 13 - &amp;quot;Các toán tử &amp;quot;&quot;/&gt;&lt;property id=&quot;20307&quot; value=&quot;548&quot;/&gt;&lt;/object&gt;&lt;object type=&quot;3&quot; unique_id=&quot;10278&quot;&gt;&lt;property id=&quot;20148&quot; value=&quot;5&quot;/&gt;&lt;property id=&quot;20300&quot; value=&quot;Slide 14 - &amp;quot;Các toán tử &amp;quot;&quot;/&gt;&lt;property id=&quot;20307&quot; value=&quot;550&quot;/&gt;&lt;/object&gt;&lt;object type=&quot;3&quot; unique_id=&quot;10280&quot;&gt;&lt;property id=&quot;20148&quot; value=&quot;5&quot;/&gt;&lt;property id=&quot;20300&quot; value=&quot;Slide 15 - &amp;quot;Công thức trong Excel&amp;quot;&quot;/&gt;&lt;property id=&quot;20307&quot; value=&quot;556&quot;/&gt;&lt;/object&gt;&lt;object type=&quot;3&quot; unique_id=&quot;10281&quot;&gt;&lt;property id=&quot;20148&quot; value=&quot;5&quot;/&gt;&lt;property id=&quot;20300&quot; value=&quot;Slide 16 - &amp;quot;Công thức trong Excel&amp;quot;&quot;/&gt;&lt;property id=&quot;20307&quot; value=&quot;557&quot;/&gt;&lt;/object&gt;&lt;object type=&quot;3&quot; unique_id=&quot;10282&quot;&gt;&lt;property id=&quot;20148&quot; value=&quot;5&quot;/&gt;&lt;property id=&quot;20300&quot; value=&quot;Slide 17 - &amp;quot;Sao chép công thức&amp;quot;&quot;/&gt;&lt;property id=&quot;20307&quot; value=&quot;558&quot;/&gt;&lt;/object&gt;&lt;object type=&quot;3&quot; unique_id=&quot;10283&quot;&gt;&lt;property id=&quot;20148&quot; value=&quot;5&quot;/&gt;&lt;property id=&quot;20300&quot; value=&quot;Slide 18 - &amp;quot;Công thức trong Excel&amp;quot;&quot;/&gt;&lt;property id=&quot;20307&quot; value=&quot;559&quot;/&gt;&lt;/object&gt;&lt;object type=&quot;3&quot; unique_id=&quot;10284&quot;&gt;&lt;property id=&quot;20148&quot; value=&quot;5&quot;/&gt;&lt;property id=&quot;20300&quot; value=&quot;Slide 19 - &amp;quot;Tính toán trong Excel&amp;quot;&quot;/&gt;&lt;property id=&quot;20307&quot; value=&quot;560&quot;/&gt;&lt;/object&gt;&lt;object type=&quot;3&quot; unique_id=&quot;10285&quot;&gt;&lt;property id=&quot;20148&quot; value=&quot;5&quot;/&gt;&lt;property id=&quot;20300&quot; value=&quot;Slide 20 - &amp;quot;Sử dụng hàm trong Excel&amp;quot;&quot;/&gt;&lt;property id=&quot;20307&quot; value=&quot;561&quot;/&gt;&lt;/object&gt;&lt;object type=&quot;3&quot; unique_id=&quot;10286&quot;&gt;&lt;property id=&quot;20148&quot; value=&quot;5&quot;/&gt;&lt;property id=&quot;20300&quot; value=&quot;Slide 21 - &amp;quot;Sử dụng hàm trong Excel&amp;quot;&quot;/&gt;&lt;property id=&quot;20307&quot; value=&quot;562&quot;/&gt;&lt;/object&gt;&lt;object type=&quot;3&quot; unique_id=&quot;10287&quot;&gt;&lt;property id=&quot;20148&quot; value=&quot;5&quot;/&gt;&lt;property id=&quot;20300&quot; value=&quot;Slide 22 - &amp;quot;Sử dụng hàm trong Excel&amp;quot;&quot;/&gt;&lt;property id=&quot;20307&quot; value=&quot;563&quot;/&gt;&lt;/object&gt;&lt;object type=&quot;3&quot; unique_id=&quot;10288&quot;&gt;&lt;property id=&quot;20148&quot; value=&quot;5&quot;/&gt;&lt;property id=&quot;20300&quot; value=&quot;Slide 23 - &amp;quot;Nhóm hàm xử lý toán học&amp;quot;&quot;/&gt;&lt;property id=&quot;20307&quot; value=&quot;564&quot;/&gt;&lt;/object&gt;&lt;object type=&quot;3&quot; unique_id=&quot;10289&quot;&gt;&lt;property id=&quot;20148&quot; value=&quot;5&quot;/&gt;&lt;property id=&quot;20300&quot; value=&quot;Slide 24 - &amp;quot;Nhóm hàm xử lý toán học&amp;quot;&quot;/&gt;&lt;property id=&quot;20307&quot; value=&quot;565&quot;/&gt;&lt;/object&gt;&lt;object type=&quot;3&quot; unique_id=&quot;10290&quot;&gt;&lt;property id=&quot;20148&quot; value=&quot;5&quot;/&gt;&lt;property id=&quot;20300&quot; value=&quot;Slide 25 - &amp;quot;Nhóm hàm xử lý toán học&amp;quot;&quot;/&gt;&lt;property id=&quot;20307&quot; value=&quot;566&quot;/&gt;&lt;/object&gt;&lt;object type=&quot;3&quot; unique_id=&quot;10291&quot;&gt;&lt;property id=&quot;20148&quot; value=&quot;5&quot;/&gt;&lt;property id=&quot;20300&quot; value=&quot;Slide 26 - &amp;quot;Nhóm hàm xử lý toán học&amp;quot;&quot;/&gt;&lt;property id=&quot;20307&quot; value=&quot;567&quot;/&gt;&lt;/object&gt;&lt;object type=&quot;3&quot; unique_id=&quot;10292&quot;&gt;&lt;property id=&quot;20148&quot; value=&quot;5&quot;/&gt;&lt;property id=&quot;20300&quot; value=&quot;Slide 27 - &amp;quot;Sử dụng hàm trong Excel&amp;quot;&quot;/&gt;&lt;property id=&quot;20307&quot; value=&quot;568&quot;/&gt;&lt;/object&gt;&lt;object type=&quot;3&quot; unique_id=&quot;10293&quot;&gt;&lt;property id=&quot;20148&quot; value=&quot;5&quot;/&gt;&lt;property id=&quot;20300&quot; value=&quot;Slide 28 - &amp;quot;Nhóm hàm thống kê&amp;quot;&quot;/&gt;&lt;property id=&quot;20307&quot; value=&quot;569&quot;/&gt;&lt;/object&gt;&lt;object type=&quot;3&quot; unique_id=&quot;10294&quot;&gt;&lt;property id=&quot;20148&quot; value=&quot;5&quot;/&gt;&lt;property id=&quot;20300&quot; value=&quot;Slide 29 - &amp;quot;Nhóm hàm thống kê&amp;quot;&quot;/&gt;&lt;property id=&quot;20307&quot; value=&quot;570&quot;/&gt;&lt;/object&gt;&lt;object type=&quot;3&quot; unique_id=&quot;10295&quot;&gt;&lt;property id=&quot;20148&quot; value=&quot;5&quot;/&gt;&lt;property id=&quot;20300&quot; value=&quot;Slide 30 - &amp;quot;Nhóm hàm thống kê&amp;quot;&quot;/&gt;&lt;property id=&quot;20307&quot; value=&quot;571&quot;/&gt;&lt;/object&gt;&lt;object type=&quot;3&quot; unique_id=&quot;10296&quot;&gt;&lt;property id=&quot;20148&quot; value=&quot;5&quot;/&gt;&lt;property id=&quot;20300&quot; value=&quot;Slide 31 - &amp;quot;Nhóm hàm thống kê&amp;quot;&quot;/&gt;&lt;property id=&quot;20307&quot; value=&quot;572&quot;/&gt;&lt;/object&gt;&lt;object type=&quot;3&quot; unique_id=&quot;10297&quot;&gt;&lt;property id=&quot;20148&quot; value=&quot;5&quot;/&gt;&lt;property id=&quot;20300&quot; value=&quot;Slide 32 - &amp;quot;Hàm SUMIF&amp;quot;&quot;/&gt;&lt;property id=&quot;20307&quot; value=&quot;573&quot;/&gt;&lt;/object&gt;&lt;object type=&quot;3&quot; unique_id=&quot;10298&quot;&gt;&lt;property id=&quot;20148&quot; value=&quot;5&quot;/&gt;&lt;property id=&quot;20300&quot; value=&quot;Slide 33 - &amp;quot;Nhóm hàm thống kê&amp;quot;&quot;/&gt;&lt;property id=&quot;20307&quot; value=&quot;574&quot;/&gt;&lt;/object&gt;&lt;object type=&quot;3&quot; unique_id=&quot;10299&quot;&gt;&lt;property id=&quot;20148&quot; value=&quot;5&quot;/&gt;&lt;property id=&quot;20300&quot; value=&quot;Slide 34 - &amp;quot;Nhóm hàm thống kê&amp;quot;&quot;/&gt;&lt;property id=&quot;20307&quot; value=&quot;575&quot;/&gt;&lt;/object&gt;&lt;object type=&quot;3&quot; unique_id=&quot;10300&quot;&gt;&lt;property id=&quot;20148&quot; value=&quot;5&quot;/&gt;&lt;property id=&quot;20300&quot; value=&quot;Slide 35 - &amp;quot;Nhóm hàm thống kê&amp;quot;&quot;/&gt;&lt;property id=&quot;20307&quot; value=&quot;576&quot;/&gt;&lt;/object&gt;&lt;object type=&quot;3&quot; unique_id=&quot;10301&quot;&gt;&lt;property id=&quot;20148&quot; value=&quot;5&quot;/&gt;&lt;property id=&quot;20300&quot; value=&quot;Slide 36 - &amp;quot;Hàm RANK&amp;quot;&quot;/&gt;&lt;property id=&quot;20307&quot; value=&quot;577&quot;/&gt;&lt;/object&gt;&lt;object type=&quot;3&quot; unique_id=&quot;10302&quot;&gt;&lt;property id=&quot;20148&quot; value=&quot;5&quot;/&gt;&lt;property id=&quot;20300&quot; value=&quot;Slide 37 - &amp;quot;Sử dụng hàm trong Excel&amp;quot;&quot;/&gt;&lt;property id=&quot;20307&quot; value=&quot;578&quot;/&gt;&lt;/object&gt;&lt;object type=&quot;3&quot; unique_id=&quot;10303&quot;&gt;&lt;property id=&quot;20148&quot; value=&quot;5&quot;/&gt;&lt;property id=&quot;20300&quot; value=&quot;Slide 38 - &amp;quot;Nhóm hàm xử lý kí tự&amp;quot;&quot;/&gt;&lt;property id=&quot;20307&quot; value=&quot;579&quot;/&gt;&lt;/object&gt;&lt;object type=&quot;3&quot; unique_id=&quot;10304&quot;&gt;&lt;property id=&quot;20148&quot; value=&quot;5&quot;/&gt;&lt;property id=&quot;20300&quot; value=&quot;Slide 39 - &amp;quot;Nhóm hàm xử lý kí tự&amp;quot;&quot;/&gt;&lt;property id=&quot;20307&quot; value=&quot;580&quot;/&gt;&lt;/object&gt;&lt;object type=&quot;3&quot; unique_id=&quot;10305&quot;&gt;&lt;property id=&quot;20148&quot; value=&quot;5&quot;/&gt;&lt;property id=&quot;20300&quot; value=&quot;Slide 40 - &amp;quot;Nhóm hàm xử lý kí tự&amp;quot;&quot;/&gt;&lt;property id=&quot;20307&quot; value=&quot;581&quot;/&gt;&lt;/object&gt;&lt;object type=&quot;3&quot; unique_id=&quot;10306&quot;&gt;&lt;property id=&quot;20148&quot; value=&quot;5&quot;/&gt;&lt;property id=&quot;20300&quot; value=&quot;Slide 41 - &amp;quot;Nhóm hàm xử lý kí tự&amp;quot;&quot;/&gt;&lt;property id=&quot;20307&quot; value=&quot;582&quot;/&gt;&lt;/object&gt;&lt;object type=&quot;3&quot; unique_id=&quot;10307&quot;&gt;&lt;property id=&quot;20148&quot; value=&quot;5&quot;/&gt;&lt;property id=&quot;20300&quot; value=&quot;Slide 42 - &amp;quot;Nhóm hàm xử lý kí tự&amp;quot;&quot;/&gt;&lt;property id=&quot;20307&quot; value=&quot;583&quot;/&gt;&lt;/object&gt;&lt;object type=&quot;3&quot; unique_id=&quot;10308&quot;&gt;&lt;property id=&quot;20148&quot; value=&quot;5&quot;/&gt;&lt;property id=&quot;20300&quot; value=&quot;Slide 43 - &amp;quot;Nhóm hàm xử lý kí tự&amp;quot;&quot;/&gt;&lt;property id=&quot;20307&quot; value=&quot;584&quot;/&gt;&lt;/object&gt;&lt;object type=&quot;3&quot; unique_id=&quot;10309&quot;&gt;&lt;property id=&quot;20148&quot; value=&quot;5&quot;/&gt;&lt;property id=&quot;20300&quot; value=&quot;Slide 44 - &amp;quot;Nhóm hàm xử lý kí tự&amp;quot;&quot;/&gt;&lt;property id=&quot;20307&quot; value=&quot;585&quot;/&gt;&lt;/object&gt;&lt;object type=&quot;3&quot; unique_id=&quot;10310&quot;&gt;&lt;property id=&quot;20148&quot; value=&quot;5&quot;/&gt;&lt;property id=&quot;20300&quot; value=&quot;Slide 45 - &amp;quot;Sử dụng hàm trong Excel&amp;quot;&quot;/&gt;&lt;property id=&quot;20307&quot; value=&quot;586&quot;/&gt;&lt;/object&gt;&lt;object type=&quot;3&quot; unique_id=&quot;10311&quot;&gt;&lt;property id=&quot;20148&quot; value=&quot;5&quot;/&gt;&lt;property id=&quot;20300&quot; value=&quot;Slide 46 - &amp;quot;Nhóm hàm ngày tháng năm&amp;quot;&quot;/&gt;&lt;property id=&quot;20307&quot; value=&quot;587&quot;/&gt;&lt;/object&gt;&lt;object type=&quot;3&quot; unique_id=&quot;10312&quot;&gt;&lt;property id=&quot;20148&quot; value=&quot;5&quot;/&gt;&lt;property id=&quot;20300&quot; value=&quot;Slide 47 - &amp;quot;Nhóm hàm ngày tháng năm&amp;quot;&quot;/&gt;&lt;property id=&quot;20307&quot; value=&quot;588&quot;/&gt;&lt;/object&gt;&lt;object type=&quot;3&quot; unique_id=&quot;10313&quot;&gt;&lt;property id=&quot;20148&quot; value=&quot;5&quot;/&gt;&lt;property id=&quot;20300&quot; value=&quot;Slide 48 - &amp;quot;Nhóm hàm ngày tháng năm&amp;quot;&quot;/&gt;&lt;property id=&quot;20307&quot; value=&quot;589&quot;/&gt;&lt;/object&gt;&lt;object type=&quot;3&quot; unique_id=&quot;10314&quot;&gt;&lt;property id=&quot;20148&quot; value=&quot;5&quot;/&gt;&lt;property id=&quot;20300&quot; value=&quot;Slide 49 - &amp;quot;Sử dụng hàm trong Excel&amp;quot;&quot;/&gt;&lt;property id=&quot;20307&quot; value=&quot;590&quot;/&gt;&lt;/object&gt;&lt;object type=&quot;3&quot; unique_id=&quot;10315&quot;&gt;&lt;property id=&quot;20148&quot; value=&quot;5&quot;/&gt;&lt;property id=&quot;20300&quot; value=&quot;Slide 50 - &amp;quot;Nhóm hàm logic&amp;quot;&quot;/&gt;&lt;property id=&quot;20307&quot; value=&quot;591&quot;/&gt;&lt;/object&gt;&lt;object type=&quot;3&quot; unique_id=&quot;10316&quot;&gt;&lt;property id=&quot;20148&quot; value=&quot;5&quot;/&gt;&lt;property id=&quot;20300&quot; value=&quot;Slide 51 - &amp;quot;Nhóm hàm logic&amp;quot;&quot;/&gt;&lt;property id=&quot;20307&quot; value=&quot;592&quot;/&gt;&lt;/object&gt;&lt;object type=&quot;3&quot; unique_id=&quot;10319&quot;&gt;&lt;property id=&quot;20148&quot; value=&quot;5&quot;/&gt;&lt;property id=&quot;20300&quot; value=&quot;Slide 52 - &amp;quot;Nhóm hàm tìm kiếm&amp;quot;&quot;/&gt;&lt;property id=&quot;20307&quot; value=&quot;593&quot;/&gt;&lt;/object&gt;&lt;object type=&quot;3&quot; unique_id=&quot;10320&quot;&gt;&lt;property id=&quot;20148&quot; value=&quot;5&quot;/&gt;&lt;property id=&quot;20300&quot; value=&quot;Slide 53 - &amp;quot;Hàm VLOOKUP&amp;quot;&quot;/&gt;&lt;property id=&quot;20307&quot; value=&quot;595&quot;/&gt;&lt;/object&gt;&lt;object type=&quot;3&quot; unique_id=&quot;10321&quot;&gt;&lt;property id=&quot;20148&quot; value=&quot;5&quot;/&gt;&lt;property id=&quot;20300&quot; value=&quot;Slide 54 - &amp;quot;Hàm VLOOKUP&amp;quot;&quot;/&gt;&lt;property id=&quot;20307&quot; value=&quot;597&quot;/&gt;&lt;/object&gt;&lt;object type=&quot;3&quot; unique_id=&quot;10322&quot;&gt;&lt;property id=&quot;20148&quot; value=&quot;5&quot;/&gt;&lt;property id=&quot;20300&quot; value=&quot;Slide 55 - &amp;quot;Hàm VLOOKUP&amp;quot;&quot;/&gt;&lt;property id=&quot;20307&quot; value=&quot;598&quot;/&gt;&lt;/object&gt;&lt;object type=&quot;3&quot; unique_id=&quot;10323&quot;&gt;&lt;property id=&quot;20148&quot; value=&quot;5&quot;/&gt;&lt;property id=&quot;20300&quot; value=&quot;Slide 56 - &amp;quot;Nhóm hàm tìm kiếm&amp;quot;&quot;/&gt;&lt;property id=&quot;20307&quot; value=&quot;594&quot;/&gt;&lt;/object&gt;&lt;object type=&quot;3&quot; unique_id=&quot;10324&quot;&gt;&lt;property id=&quot;20148&quot; value=&quot;5&quot;/&gt;&lt;property id=&quot;20300&quot; value=&quot;Slide 57 - &amp;quot;Hàm HLOOKUP&amp;quot;&quot;/&gt;&lt;property id=&quot;20307&quot; value=&quot;596&quot;/&gt;&lt;/object&gt;&lt;object type=&quot;3&quot; unique_id=&quot;10325&quot;&gt;&lt;property id=&quot;20148&quot; value=&quot;5&quot;/&gt;&lt;property id=&quot;20300&quot; value=&quot;Slide 58 - &amp;quot;Hàm HLOOKUP&amp;quot;&quot;/&gt;&lt;property id=&quot;20307&quot; value=&quot;599&quot;/&gt;&lt;/object&gt;&lt;object type=&quot;3&quot; unique_id=&quot;10326&quot;&gt;&lt;property id=&quot;20148&quot; value=&quot;5&quot;/&gt;&lt;property id=&quot;20300&quot; value=&quot;Slide 59 - &amp;quot;Hàm HLOOKUP&amp;quot;&quot;/&gt;&lt;property id=&quot;20307&quot; value=&quot;600&quot;/&gt;&lt;/object&gt;&lt;object type=&quot;3&quot; unique_id=&quot;10328&quot;&gt;&lt;property id=&quot;20148&quot; value=&quot;5&quot;/&gt;&lt;property id=&quot;20300&quot; value=&quot;Slide 60 - &amp;quot; Định dạng bảng tính&amp;quot;&quot;/&gt;&lt;property id=&quot;20307&quot; value=&quot;604&quot;/&gt;&lt;/object&gt;&lt;object type=&quot;3&quot; unique_id=&quot;10330&quot;&gt;&lt;property id=&quot;20148&quot; value=&quot;5&quot;/&gt;&lt;property id=&quot;20300&quot; value=&quot;Slide 61 - &amp;quot; Định dạng bảng tính&amp;quot;&quot;/&gt;&lt;property id=&quot;20307&quot; value=&quot;606&quot;/&gt;&lt;/object&gt;&lt;object type=&quot;3&quot; unique_id=&quot;10331&quot;&gt;&lt;property id=&quot;20148&quot; value=&quot;5&quot;/&gt;&lt;property id=&quot;20300&quot; value=&quot;Slide 62 - &amp;quot; Định dạng cho số&amp;quot;&quot;/&gt;&lt;property id=&quot;20307&quot; value=&quot;607&quot;/&gt;&lt;/object&gt;&lt;object type=&quot;3&quot; unique_id=&quot;10332&quot;&gt;&lt;property id=&quot;20148&quot; value=&quot;5&quot;/&gt;&lt;property id=&quot;20300&quot; value=&quot;Slide 63 - &amp;quot; Định dạng cho số&amp;quot;&quot;/&gt;&lt;property id=&quot;20307&quot; value=&quot;609&quot;/&gt;&lt;/object&gt;&lt;object type=&quot;3&quot; unique_id=&quot;10333&quot;&gt;&lt;property id=&quot;20148&quot; value=&quot;5&quot;/&gt;&lt;property id=&quot;20300&quot; value=&quot;Slide 64 - &amp;quot; Định dạng bảng tính&amp;quot;&quot;/&gt;&lt;property id=&quot;20307&quot; value=&quot;610&quot;/&gt;&lt;/object&gt;&lt;object type=&quot;3&quot; unique_id=&quot;10334&quot;&gt;&lt;property id=&quot;20148&quot; value=&quot;5&quot;/&gt;&lt;property id=&quot;20300&quot; value=&quot;Slide 65 - &amp;quot; Định dạng ngày tháng&amp;quot;&quot;/&gt;&lt;property id=&quot;20307&quot; value=&quot;611&quot;/&gt;&lt;/object&gt;&lt;object type=&quot;3&quot; unique_id=&quot;10335&quot;&gt;&lt;property id=&quot;20148&quot; value=&quot;5&quot;/&gt;&lt;property id=&quot;20300&quot; value=&quot;Slide 66 - &amp;quot; Định dạng ngày tháng&amp;quot;&quot;/&gt;&lt;property id=&quot;20307&quot; value=&quot;612&quot;/&gt;&lt;/object&gt;&lt;object type=&quot;3&quot; unique_id=&quot;10336&quot;&gt;&lt;property id=&quot;20148&quot; value=&quot;5&quot;/&gt;&lt;property id=&quot;20300&quot; value=&quot;Slide 67 - &amp;quot; Định dạng ngày tháng&amp;quot;&quot;/&gt;&lt;property id=&quot;20307&quot; value=&quot;613&quot;/&gt;&lt;/object&gt;&lt;object type=&quot;3&quot; unique_id=&quot;10337&quot;&gt;&lt;property id=&quot;20148&quot; value=&quot;5&quot;/&gt;&lt;property id=&quot;20300&quot; value=&quot;Slide 68 - &amp;quot; Định dạng ngày tháng&amp;quot;&quot;/&gt;&lt;property id=&quot;20307&quot; value=&quot;614&quot;/&gt;&lt;/object&gt;&lt;object type=&quot;3&quot; unique_id=&quot;10338&quot;&gt;&lt;property id=&quot;20148&quot; value=&quot;5&quot;/&gt;&lt;property id=&quot;20300&quot; value=&quot;Slide 69 - &amp;quot; Định dạng bảng tính&amp;quot;&quot;/&gt;&lt;property id=&quot;20307&quot; value=&quot;615&quot;/&gt;&lt;/object&gt;&lt;object type=&quot;3&quot; unique_id=&quot;10339&quot;&gt;&lt;property id=&quot;20148&quot; value=&quot;5&quot;/&gt;&lt;property id=&quot;20300&quot; value=&quot;Slide 70 - &amp;quot;Canh hàng dữ liệu&amp;quot;&quot;/&gt;&lt;property id=&quot;20307&quot; value=&quot;616&quot;/&gt;&lt;/object&gt;&lt;object type=&quot;3&quot; unique_id=&quot;10340&quot;&gt;&lt;property id=&quot;20148&quot; value=&quot;5&quot;/&gt;&lt;property id=&quot;20300&quot; value=&quot;Slide 71 - &amp;quot;Canh hàng dữ liệu&amp;quot;&quot;/&gt;&lt;property id=&quot;20307&quot; value=&quot;617&quot;/&gt;&lt;/object&gt;&lt;object type=&quot;3&quot; unique_id=&quot;10341&quot;&gt;&lt;property id=&quot;20148&quot; value=&quot;5&quot;/&gt;&lt;property id=&quot;20300&quot; value=&quot;Slide 72 - &amp;quot;Canh hàng dữ liệu&amp;quot;&quot;/&gt;&lt;property id=&quot;20307&quot; value=&quot;618&quot;/&gt;&lt;/object&gt;&lt;object type=&quot;3&quot; unique_id=&quot;10342&quot;&gt;&lt;property id=&quot;20148&quot; value=&quot;5&quot;/&gt;&lt;property id=&quot;20300&quot; value=&quot;Slide 73 - &amp;quot;2.8 Cơ sở dữ liệu trong Excel&amp;quot;&quot;/&gt;&lt;property id=&quot;20307&quot; value=&quot;602&quot;/&gt;&lt;/object&gt;&lt;object type=&quot;3&quot; unique_id=&quot;10343&quot;&gt;&lt;property id=&quot;20148&quot; value=&quot;5&quot;/&gt;&lt;property id=&quot;20300&quot; value=&quot;Slide 74 - &amp;quot;Cơ sở dữ liệu trong Excel&amp;quot;&quot;/&gt;&lt;property id=&quot;20307&quot; value=&quot;619&quot;/&gt;&lt;/object&gt;&lt;object type=&quot;3&quot; unique_id=&quot;10344&quot;&gt;&lt;property id=&quot;20148&quot; value=&quot;5&quot;/&gt;&lt;property id=&quot;20300&quot; value=&quot;Slide 75 - &amp;quot;Cơ sở dữ liệu trong Excel&amp;quot;&quot;/&gt;&lt;property id=&quot;20307&quot; value=&quot;620&quot;/&gt;&lt;/object&gt;&lt;object type=&quot;3&quot; unique_id=&quot;10345&quot;&gt;&lt;property id=&quot;20148&quot; value=&quot;5&quot;/&gt;&lt;property id=&quot;20300&quot; value=&quot;Slide 76 - &amp;quot;Cơ sở dữ liệu trong Excel&amp;quot;&quot;/&gt;&lt;property id=&quot;20307&quot; value=&quot;621&quot;/&gt;&lt;/object&gt;&lt;object type=&quot;3&quot; unique_id=&quot;10346&quot;&gt;&lt;property id=&quot;20148&quot; value=&quot;5&quot;/&gt;&lt;property id=&quot;20300&quot; value=&quot;Slide 77 - &amp;quot;Cơ sở dữ liệu trong Excel&amp;quot;&quot;/&gt;&lt;property id=&quot;20307&quot; value=&quot;622&quot;/&gt;&lt;/object&gt;&lt;object type=&quot;3&quot; unique_id=&quot;10347&quot;&gt;&lt;property id=&quot;20148&quot; value=&quot;5&quot;/&gt;&lt;property id=&quot;20300&quot; value=&quot;Slide 78 - &amp;quot;Cơ sở dữ liệu trong Excel&amp;quot;&quot;/&gt;&lt;property id=&quot;20307&quot; value=&quot;623&quot;/&gt;&lt;/object&gt;&lt;object type=&quot;3&quot; unique_id=&quot;10348&quot;&gt;&lt;property id=&quot;20148&quot; value=&quot;5&quot;/&gt;&lt;property id=&quot;20300&quot; value=&quot;Slide 79 - &amp;quot;Cơ sở dữ liệu trong Excel&amp;quot;&quot;/&gt;&lt;property id=&quot;20307&quot; value=&quot;624&quot;/&gt;&lt;/object&gt;&lt;object type=&quot;3&quot; unique_id=&quot;10349&quot;&gt;&lt;property id=&quot;20148&quot; value=&quot;5&quot;/&gt;&lt;property id=&quot;20300&quot; value=&quot;Slide 80 - &amp;quot;Cơ sở dữ liệu trong Excel&amp;quot;&quot;/&gt;&lt;property id=&quot;20307&quot; value=&quot;625&quot;/&gt;&lt;/object&gt;&lt;object type=&quot;3&quot; unique_id=&quot;10350&quot;&gt;&lt;property id=&quot;20148&quot; value=&quot;5&quot;/&gt;&lt;property id=&quot;20300&quot; value=&quot;Slide 81 - &amp;quot;Cơ sở dữ liệu trong Excel&amp;quot;&quot;/&gt;&lt;property id=&quot;20307&quot; value=&quot;626&quot;/&gt;&lt;/object&gt;&lt;object type=&quot;3&quot; unique_id=&quot;10351&quot;&gt;&lt;property id=&quot;20148&quot; value=&quot;5&quot;/&gt;&lt;property id=&quot;20300&quot; value=&quot;Slide 82 - &amp;quot;Cơ sở dữ liệu trong Excel&amp;quot;&quot;/&gt;&lt;property id=&quot;20307&quot; value=&quot;627&quot;/&gt;&lt;/object&gt;&lt;object type=&quot;3&quot; unique_id=&quot;10352&quot;&gt;&lt;property id=&quot;20148&quot; value=&quot;5&quot;/&gt;&lt;property id=&quot;20300&quot; value=&quot;Slide 83 - &amp;quot;Cơ sở dữ liệu trong Excel&amp;quot;&quot;/&gt;&lt;property id=&quot;20307&quot; value=&quot;628&quot;/&gt;&lt;/object&gt;&lt;object type=&quot;3&quot; unique_id=&quot;10353&quot;&gt;&lt;property id=&quot;20148&quot; value=&quot;5&quot;/&gt;&lt;property id=&quot;20300&quot; value=&quot;Slide 84 - &amp;quot;Cơ sở dữ liệu trong Excel&amp;quot;&quot;/&gt;&lt;property id=&quot;20307&quot; value=&quot;629&quot;/&gt;&lt;/object&gt;&lt;object type=&quot;3&quot; unique_id=&quot;10354&quot;&gt;&lt;property id=&quot;20148&quot; value=&quot;5&quot;/&gt;&lt;property id=&quot;20300&quot; value=&quot;Slide 85 - &amp;quot;Cơ sở dữ liệu trong Excel&amp;quot;&quot;/&gt;&lt;property id=&quot;20307&quot; value=&quot;630&quot;/&gt;&lt;/object&gt;&lt;object type=&quot;3&quot; unique_id=&quot;10355&quot;&gt;&lt;property id=&quot;20148&quot; value=&quot;5&quot;/&gt;&lt;property id=&quot;20300&quot; value=&quot;Slide 86 - &amp;quot;Cơ sở dữ liệu trong Excel&amp;quot;&quot;/&gt;&lt;property id=&quot;20307&quot; value=&quot;631&quot;/&gt;&lt;/object&gt;&lt;object type=&quot;3&quot; unique_id=&quot;10356&quot;&gt;&lt;property id=&quot;20148&quot; value=&quot;5&quot;/&gt;&lt;property id=&quot;20300&quot; value=&quot;Slide 87 - &amp;quot;Lọc nâng cao&amp;quot;&quot;/&gt;&lt;property id=&quot;20307&quot; value=&quot;632&quot;/&gt;&lt;/object&gt;&lt;object type=&quot;3&quot; unique_id=&quot;10357&quot;&gt;&lt;property id=&quot;20148&quot; value=&quot;5&quot;/&gt;&lt;property id=&quot;20300&quot; value=&quot;Slide 88 - &amp;quot;Lọc nâng cao&amp;quot;&quot;/&gt;&lt;property id=&quot;20307&quot; value=&quot;633&quot;/&gt;&lt;/object&gt;&lt;object type=&quot;3&quot; unique_id=&quot;10358&quot;&gt;&lt;property id=&quot;20148&quot; value=&quot;5&quot;/&gt;&lt;property id=&quot;20300&quot; value=&quot;Slide 89 - &amp;quot;Các hàm trong cơ sở dữ liệu Excel&amp;quot;&quot;/&gt;&lt;property id=&quot;20307&quot; value=&quot;635&quot;/&gt;&lt;/object&gt;&lt;object type=&quot;3&quot; unique_id=&quot;10359&quot;&gt;&lt;property id=&quot;20148&quot; value=&quot;5&quot;/&gt;&lt;property id=&quot;20300&quot; value=&quot;Slide 90 - &amp;quot;Các hàm trong cơ sở dữ liệu Excel&amp;quot;&quot;/&gt;&lt;property id=&quot;20307&quot; value=&quot;634&quot;/&gt;&lt;/object&gt;&lt;object type=&quot;3&quot; unique_id=&quot;10360&quot;&gt;&lt;property id=&quot;20148&quot; value=&quot;5&quot;/&gt;&lt;property id=&quot;20300&quot; value=&quot;Slide 91 - &amp;quot;Các hàm trong cơ sở dữ liệu Excel&amp;quot;&quot;/&gt;&lt;property id=&quot;20307&quot; value=&quot;636&quot;/&gt;&lt;/object&gt;&lt;object type=&quot;3&quot; unique_id=&quot;10361&quot;&gt;&lt;property id=&quot;20148&quot; value=&quot;5&quot;/&gt;&lt;property id=&quot;20300&quot; value=&quot;Slide 92 - &amp;quot;Các hàm trong cơ sở dữ liệu Excel&amp;quot;&quot;/&gt;&lt;property id=&quot;20307&quot; value=&quot;637&quot;/&gt;&lt;/object&gt;&lt;object type=&quot;3&quot; unique_id=&quot;10362&quot;&gt;&lt;property id=&quot;20148&quot; value=&quot;5&quot;/&gt;&lt;property id=&quot;20300&quot; value=&quot;Slide 93 - &amp;quot;Các hàm trong cơ sở dữ liệu Excel&amp;quot;&quot;/&gt;&lt;property id=&quot;20307&quot; value=&quot;638&quot;/&gt;&lt;/object&gt;&lt;object type=&quot;3&quot; unique_id=&quot;10363&quot;&gt;&lt;property id=&quot;20148&quot; value=&quot;5&quot;/&gt;&lt;property id=&quot;20300&quot; value=&quot;Slide 94 - &amp;quot;Các hàm trong cơ sở dữ liệu Excel&amp;quot;&quot;/&gt;&lt;property id=&quot;20307&quot; value=&quot;639&quot;/&gt;&lt;/object&gt;&lt;object type=&quot;3&quot; unique_id=&quot;10364&quot;&gt;&lt;property id=&quot;20148&quot; value=&quot;5&quot;/&gt;&lt;property id=&quot;20300&quot; value=&quot;Slide 95 - &amp;quot;Cơ sở dữ liệu trong Excel&amp;quot;&quot;/&gt;&lt;property id=&quot;20307&quot; value=&quot;640&quot;/&gt;&lt;/object&gt;&lt;object type=&quot;3&quot; unique_id=&quot;10365&quot;&gt;&lt;property id=&quot;20148&quot; value=&quot;5&quot;/&gt;&lt;property id=&quot;20300&quot; value=&quot;Slide 96 - &amp;quot;Tổng hợp cơ sở dữ liệu theo nhóm&amp;quot;&quot;/&gt;&lt;property id=&quot;20307&quot; value=&quot;641&quot;/&gt;&lt;/object&gt;&lt;object type=&quot;3&quot; unique_id=&quot;10366&quot;&gt;&lt;property id=&quot;20148&quot; value=&quot;5&quot;/&gt;&lt;property id=&quot;20300&quot; value=&quot;Slide 97 - &amp;quot;Tổng hợp cơ sở dữ liệu theo nhóm&amp;quot;&quot;/&gt;&lt;property id=&quot;20307&quot; value=&quot;642&quot;/&gt;&lt;/object&gt;&lt;object type=&quot;3&quot; unique_id=&quot;10367&quot;&gt;&lt;property id=&quot;20148&quot; value=&quot;5&quot;/&gt;&lt;property id=&quot;20300&quot; value=&quot;Slide 98 - &amp;quot;Tổng hợp cơ sở dữ liệu theo nhóm&amp;quot;&quot;/&gt;&lt;property id=&quot;20307&quot; value=&quot;643&quot;/&gt;&lt;/object&gt;&lt;object type=&quot;3&quot; unique_id=&quot;10368&quot;&gt;&lt;property id=&quot;20148&quot; value=&quot;5&quot;/&gt;&lt;property id=&quot;20300&quot; value=&quot;Slide 99 - &amp;quot;2.9 Chèn các đối tượng trong biểu đồ&amp;quot;&quot;/&gt;&lt;property id=&quot;20307&quot; value=&quot;603&quot;/&gt;&lt;/object&gt;&lt;object type=&quot;3&quot; unique_id=&quot;10369&quot;&gt;&lt;property id=&quot;20148&quot; value=&quot;5&quot;/&gt;&lt;property id=&quot;20300&quot; value=&quot;Slide 100 - &amp;quot;Chèn các đối tượng trong biểu đồ&amp;quot;&quot;/&gt;&lt;property id=&quot;20307&quot; value=&quot;644&quot;/&gt;&lt;/object&gt;&lt;object type=&quot;3&quot; unique_id=&quot;10370&quot;&gt;&lt;property id=&quot;20148&quot; value=&quot;5&quot;/&gt;&lt;property id=&quot;20300&quot; value=&quot;Slide 101 - &amp;quot;Chèn các đối tượng trong biểu đồ&amp;quot;&quot;/&gt;&lt;property id=&quot;20307&quot; value=&quot;645&quot;/&gt;&lt;/object&gt;&lt;object type=&quot;3&quot; unique_id=&quot;10371&quot;&gt;&lt;property id=&quot;20148&quot; value=&quot;5&quot;/&gt;&lt;property id=&quot;20300&quot; value=&quot;Slide 102 - &amp;quot;Biểu đồ&amp;quot;&quot;/&gt;&lt;property id=&quot;20307&quot; value=&quot;646&quot;/&gt;&lt;/object&gt;&lt;object type=&quot;3&quot; unique_id=&quot;10372&quot;&gt;&lt;property id=&quot;20148&quot; value=&quot;5&quot;/&gt;&lt;property id=&quot;20300&quot; value=&quot;Slide 103 - &amp;quot;Biểu đồ&amp;quot;&quot;/&gt;&lt;property id=&quot;20307&quot; value=&quot;647&quot;/&gt;&lt;/object&gt;&lt;object type=&quot;3&quot; unique_id=&quot;10373&quot;&gt;&lt;property id=&quot;20148&quot; value=&quot;5&quot;/&gt;&lt;property id=&quot;20300&quot; value=&quot;Slide 104 - &amp;quot;Biểu đồ&amp;quot;&quot;/&gt;&lt;property id=&quot;20307&quot; value=&quot;648&quot;/&gt;&lt;/object&gt;&lt;object type=&quot;3&quot; unique_id=&quot;10374&quot;&gt;&lt;property id=&quot;20148&quot; value=&quot;5&quot;/&gt;&lt;property id=&quot;20300&quot; value=&quot;Slide 105 - &amp;quot;Biểu đồ&amp;quot;&quot;/&gt;&lt;property id=&quot;20307&quot; value=&quot;649&quot;/&gt;&lt;/object&gt;&lt;object type=&quot;3&quot; unique_id=&quot;10375&quot;&gt;&lt;property id=&quot;20148&quot; value=&quot;5&quot;/&gt;&lt;property id=&quot;20300&quot; value=&quot;Slide 106 - &amp;quot;Biểu đồ&amp;quot;&quot;/&gt;&lt;property id=&quot;20307&quot; value=&quot;651&quot;/&gt;&lt;/object&gt;&lt;object type=&quot;3&quot; unique_id=&quot;10376&quot;&gt;&lt;property id=&quot;20148&quot; value=&quot;5&quot;/&gt;&lt;property id=&quot;20300&quot; value=&quot;Slide 107 - &amp;quot;Biểu đồ&amp;quot;&quot;/&gt;&lt;property id=&quot;20307&quot; value=&quot;674&quot;/&gt;&lt;/object&gt;&lt;object type=&quot;3&quot; unique_id=&quot;10377&quot;&gt;&lt;property id=&quot;20148&quot; value=&quot;5&quot;/&gt;&lt;property id=&quot;20300&quot; value=&quot;Slide 108 - &amp;quot;Biểu đồ&amp;quot;&quot;/&gt;&lt;property id=&quot;20307&quot; value=&quot;675&quot;/&gt;&lt;/object&gt;&lt;object type=&quot;3&quot; unique_id=&quot;10378&quot;&gt;&lt;property id=&quot;20148&quot; value=&quot;5&quot;/&gt;&lt;property id=&quot;20300&quot; value=&quot;Slide 109 - &amp;quot;Biểu đồ&amp;quot;&quot;/&gt;&lt;property id=&quot;20307&quot; value=&quot;676&quot;/&gt;&lt;/object&gt;&lt;object type=&quot;3&quot; unique_id=&quot;10379&quot;&gt;&lt;property id=&quot;20148&quot; value=&quot;5&quot;/&gt;&lt;property id=&quot;20300&quot; value=&quot;Slide 110 - &amp;quot;Biểu đồ&amp;quot;&quot;/&gt;&lt;property id=&quot;20307&quot; value=&quot;677&quot;/&gt;&lt;/object&gt;&lt;object type=&quot;3&quot; unique_id=&quot;10380&quot;&gt;&lt;property id=&quot;20148&quot; value=&quot;5&quot;/&gt;&lt;property id=&quot;20300&quot; value=&quot;Slide 111 - &amp;quot;Biểu đồ&amp;quot;&quot;/&gt;&lt;property id=&quot;20307&quot; value=&quot;678&quot;/&gt;&lt;/object&gt;&lt;object type=&quot;3&quot; unique_id=&quot;10381&quot;&gt;&lt;property id=&quot;20148&quot; value=&quot;5&quot;/&gt;&lt;property id=&quot;20300&quot; value=&quot;Slide 112 - &amp;quot;Biểu đồ&amp;quot;&quot;/&gt;&lt;property id=&quot;20307&quot; value=&quot;679&quot;/&gt;&lt;/object&gt;&lt;object type=&quot;3&quot; unique_id=&quot;10382&quot;&gt;&lt;property id=&quot;20148&quot; value=&quot;5&quot;/&gt;&lt;property id=&quot;20300&quot; value=&quot;Slide 113 - &amp;quot;Biểu đồ&amp;quot;&quot;/&gt;&lt;property id=&quot;20307&quot; value=&quot;680&quot;/&gt;&lt;/object&gt;&lt;object type=&quot;3&quot; unique_id=&quot;10383&quot;&gt;&lt;property id=&quot;20148&quot; value=&quot;5&quot;/&gt;&lt;property id=&quot;20300&quot; value=&quot;Slide 114 - &amp;quot;Biểu đồ&amp;quot;&quot;/&gt;&lt;property id=&quot;20307&quot; value=&quot;653&quot;/&gt;&lt;/object&gt;&lt;object type=&quot;3&quot; unique_id=&quot;10384&quot;&gt;&lt;property id=&quot;20148&quot; value=&quot;5&quot;/&gt;&lt;property id=&quot;20300&quot; value=&quot;Slide 115 - &amp;quot;Biểu đồ&amp;quot;&quot;/&gt;&lt;property id=&quot;20307&quot; value=&quot;654&quot;/&gt;&lt;/object&gt;&lt;object type=&quot;3&quot; unique_id=&quot;10385&quot;&gt;&lt;property id=&quot;20148&quot; value=&quot;5&quot;/&gt;&lt;property id=&quot;20300&quot; value=&quot;Slide 116 - &amp;quot;Biểu đồ&amp;quot;&quot;/&gt;&lt;property id=&quot;20307&quot; value=&quot;655&quot;/&gt;&lt;/object&gt;&lt;object type=&quot;3&quot; unique_id=&quot;10386&quot;&gt;&lt;property id=&quot;20148&quot; value=&quot;5&quot;/&gt;&lt;property id=&quot;20300&quot; value=&quot;Slide 117 - &amp;quot;Biểu đồ&amp;quot;&quot;/&gt;&lt;property id=&quot;20307&quot; value=&quot;656&quot;/&gt;&lt;/object&gt;&lt;object type=&quot;3&quot; unique_id=&quot;10387&quot;&gt;&lt;property id=&quot;20148&quot; value=&quot;5&quot;/&gt;&lt;property id=&quot;20300&quot; value=&quot;Slide 118 - &amp;quot;2.10 Định dạng trang và in ấn&amp;quot;&quot;/&gt;&lt;property id=&quot;20307&quot; value=&quot;657&quot;/&gt;&lt;/object&gt;&lt;object type=&quot;3&quot; unique_id=&quot;10388&quot;&gt;&lt;property id=&quot;20148&quot; value=&quot;5&quot;/&gt;&lt;property id=&quot;20300&quot; value=&quot;Slide 119 - &amp;quot;Định dạng trang và in ấn&amp;quot;&quot;/&gt;&lt;property id=&quot;20307&quot; value=&quot;658&quot;/&gt;&lt;/object&gt;&lt;object type=&quot;3&quot; unique_id=&quot;10389&quot;&gt;&lt;property id=&quot;20148&quot; value=&quot;5&quot;/&gt;&lt;property id=&quot;20300&quot; value=&quot;Slide 120 - &amp;quot;Định dạng trang và in ấn&amp;quot;&quot;/&gt;&lt;property id=&quot;20307&quot; value=&quot;659&quot;/&gt;&lt;/object&gt;&lt;object type=&quot;3&quot; unique_id=&quot;10390&quot;&gt;&lt;property id=&quot;20148&quot; value=&quot;5&quot;/&gt;&lt;property id=&quot;20300&quot; value=&quot;Slide 121 - &amp;quot;Định dạng trang và in ấn&amp;quot;&quot;/&gt;&lt;property id=&quot;20307&quot; value=&quot;660&quot;/&gt;&lt;/object&gt;&lt;object type=&quot;3&quot; unique_id=&quot;10391&quot;&gt;&lt;property id=&quot;20148&quot; value=&quot;5&quot;/&gt;&lt;property id=&quot;20300&quot; value=&quot;Slide 122 - &amp;quot;Định dạng trang và in ấn&amp;quot;&quot;/&gt;&lt;property id=&quot;20307&quot; value=&quot;661&quot;/&gt;&lt;/object&gt;&lt;object type=&quot;3&quot; unique_id=&quot;10392&quot;&gt;&lt;property id=&quot;20148&quot; value=&quot;5&quot;/&gt;&lt;property id=&quot;20300&quot; value=&quot;Slide 123 - &amp;quot;Định dạng trang và in ấn&amp;quot;&quot;/&gt;&lt;property id=&quot;20307&quot; value=&quot;662&quot;/&gt;&lt;/object&gt;&lt;object type=&quot;3&quot; unique_id=&quot;10393&quot;&gt;&lt;property id=&quot;20148&quot; value=&quot;5&quot;/&gt;&lt;property id=&quot;20300&quot; value=&quot;Slide 124 - &amp;quot;Định dạng trang và in ấn&amp;quot;&quot;/&gt;&lt;property id=&quot;20307&quot; value=&quot;663&quot;/&gt;&lt;/object&gt;&lt;object type=&quot;3&quot; unique_id=&quot;10394&quot;&gt;&lt;property id=&quot;20148&quot; value=&quot;5&quot;/&gt;&lt;property id=&quot;20300&quot; value=&quot;Slide 125 - &amp;quot;Định dạng trang và in ấn&amp;quot;&quot;/&gt;&lt;property id=&quot;20307&quot; value=&quot;664&quot;/&gt;&lt;/object&gt;&lt;object type=&quot;3&quot; unique_id=&quot;10395&quot;&gt;&lt;property id=&quot;20148&quot; value=&quot;5&quot;/&gt;&lt;property id=&quot;20300&quot; value=&quot;Slide 126 - &amp;quot;Định dạng trang và in ấn&amp;quot;&quot;/&gt;&lt;property id=&quot;20307&quot; value=&quot;665&quot;/&gt;&lt;/object&gt;&lt;object type=&quot;3&quot; unique_id=&quot;10396&quot;&gt;&lt;property id=&quot;20148&quot; value=&quot;5&quot;/&gt;&lt;property id=&quot;20300&quot; value=&quot;Slide 127 - &amp;quot;Định dạng trang và in ấn&amp;quot;&quot;/&gt;&lt;property id=&quot;20307&quot; value=&quot;667&quot;/&gt;&lt;/object&gt;&lt;object type=&quot;3&quot; unique_id=&quot;10397&quot;&gt;&lt;property id=&quot;20148&quot; value=&quot;5&quot;/&gt;&lt;property id=&quot;20300&quot; value=&quot;Slide 128 - &amp;quot;In ấn&amp;quot;&quot;/&gt;&lt;property id=&quot;20307&quot; value=&quot;668&quot;/&gt;&lt;/object&gt;&lt;object type=&quot;3&quot; unique_id=&quot;10398&quot;&gt;&lt;property id=&quot;20148&quot; value=&quot;5&quot;/&gt;&lt;property id=&quot;20300&quot; value=&quot;Slide 129 - &amp;quot;In ấn&amp;quot;&quot;/&gt;&lt;property id=&quot;20307&quot; value=&quot;669&quot;/&gt;&lt;/object&gt;&lt;object type=&quot;3&quot; unique_id=&quot;10399&quot;&gt;&lt;property id=&quot;20148&quot; value=&quot;5&quot;/&gt;&lt;property id=&quot;20300&quot; value=&quot;Slide 130 - &amp;quot;In ấn&amp;quot;&quot;/&gt;&lt;property id=&quot;20307&quot; value=&quot;670&quot;/&gt;&lt;/object&gt;&lt;object type=&quot;3&quot; unique_id=&quot;10400&quot;&gt;&lt;property id=&quot;20148&quot; value=&quot;5&quot;/&gt;&lt;property id=&quot;20300&quot; value=&quot;Slide 131&quot;/&gt;&lt;property id=&quot;20307&quot; value=&quot;671&quot;/&gt;&lt;/object&gt;&lt;object type=&quot;3&quot; unique_id=&quot;10401&quot;&gt;&lt;property id=&quot;20148&quot; value=&quot;5&quot;/&gt;&lt;property id=&quot;20300&quot; value=&quot;Slide 132 - &amp;quot;Info&amp;quot;&quot;/&gt;&lt;property id=&quot;20307&quot; value=&quot;672&quot;/&gt;&lt;/object&gt;&lt;object type=&quot;3&quot; unique_id=&quot;12130&quot;&gt;&lt;property id=&quot;20148&quot; value=&quot;5&quot;/&gt;&lt;property id=&quot;20300&quot; value=&quot;Slide 1 - &amp;quot;EXCEL 2010&amp;quot;&quot;/&gt;&lt;property id=&quot;20307&quot; value=&quot;687&quot;/&gt;&lt;/object&gt;&lt;/object&gt;&lt;object type=&quot;8&quot; unique_id=&quot;11640&quot;&gt;&lt;/object&gt;&lt;/object&gt;&lt;/database&gt;"/>
  <p:tag name="SECTOMILLISECCONVERTED" val="1"/>
</p:tagLst>
</file>

<file path=ppt/theme/theme1.xml><?xml version="1.0" encoding="utf-8"?>
<a:theme xmlns:a="http://schemas.openxmlformats.org/drawingml/2006/main" name="437TGp_bizpeople_light_ani">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5</Template>
  <TotalTime>18436</TotalTime>
  <Words>9002</Words>
  <Application>Microsoft Office PowerPoint</Application>
  <PresentationFormat>On-screen Show (4:3)</PresentationFormat>
  <Paragraphs>926</Paragraphs>
  <Slides>132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132</vt:i4>
      </vt:variant>
    </vt:vector>
  </HeadingPairs>
  <TitlesOfParts>
    <vt:vector size="139" baseType="lpstr">
      <vt:lpstr>Arial</vt:lpstr>
      <vt:lpstr>Calibri</vt:lpstr>
      <vt:lpstr>Times New Roman</vt:lpstr>
      <vt:lpstr>VNI-Times</vt:lpstr>
      <vt:lpstr>Wingdings</vt:lpstr>
      <vt:lpstr>437TGp_bizpeople_light_ani</vt:lpstr>
      <vt:lpstr>Bitmap Image</vt:lpstr>
      <vt:lpstr>EXCEL 2010</vt:lpstr>
      <vt:lpstr>Các khái niệm liên quan</vt:lpstr>
      <vt:lpstr>Các khái niệm liên quan</vt:lpstr>
      <vt:lpstr>Các khái niệm liên quan</vt:lpstr>
      <vt:lpstr>Các khái kiểu dữ liệu trong Excel</vt:lpstr>
      <vt:lpstr>Các thao tác  cơ bản với Workbook</vt:lpstr>
      <vt:lpstr>Dán đặc biệt</vt:lpstr>
      <vt:lpstr>Các toán tử </vt:lpstr>
      <vt:lpstr>Các toán tử đối với dữ liệu dạng số</vt:lpstr>
      <vt:lpstr>Các toán tử đối với dữ liệu dạng số</vt:lpstr>
      <vt:lpstr>Các toán tử </vt:lpstr>
      <vt:lpstr>Các toán tử </vt:lpstr>
      <vt:lpstr>Các toán tử </vt:lpstr>
      <vt:lpstr>Các toán tử </vt:lpstr>
      <vt:lpstr>Công thức trong Excel</vt:lpstr>
      <vt:lpstr>Công thức trong Excel</vt:lpstr>
      <vt:lpstr>Sao chép công thức</vt:lpstr>
      <vt:lpstr>Công thức trong Excel</vt:lpstr>
      <vt:lpstr>Tính toán trong Excel</vt:lpstr>
      <vt:lpstr>Sử dụng hàm trong Excel</vt:lpstr>
      <vt:lpstr>Sử dụng hàm trong Excel</vt:lpstr>
      <vt:lpstr>Sử dụng hàm trong Excel</vt:lpstr>
      <vt:lpstr>Nhóm hàm xử lý toán học</vt:lpstr>
      <vt:lpstr>Nhóm hàm xử lý toán học</vt:lpstr>
      <vt:lpstr>Nhóm hàm xử lý toán học</vt:lpstr>
      <vt:lpstr>Nhóm hàm xử lý toán học</vt:lpstr>
      <vt:lpstr>Sử dụng hàm trong Excel</vt:lpstr>
      <vt:lpstr>Nhóm hàm thống kê</vt:lpstr>
      <vt:lpstr>Nhóm hàm thống kê</vt:lpstr>
      <vt:lpstr>Nhóm hàm thống kê</vt:lpstr>
      <vt:lpstr>Nhóm hàm thống kê</vt:lpstr>
      <vt:lpstr>Hàm SUMIF</vt:lpstr>
      <vt:lpstr>Nhóm hàm thống kê</vt:lpstr>
      <vt:lpstr>Nhóm hàm thống kê</vt:lpstr>
      <vt:lpstr>Nhóm hàm thống kê</vt:lpstr>
      <vt:lpstr>Hàm RANK</vt:lpstr>
      <vt:lpstr>Sử dụng hàm trong Excel</vt:lpstr>
      <vt:lpstr>Nhóm hàm xử lý kí tự</vt:lpstr>
      <vt:lpstr>Nhóm hàm xử lý kí tự</vt:lpstr>
      <vt:lpstr>Nhóm hàm xử lý kí tự</vt:lpstr>
      <vt:lpstr>Nhóm hàm xử lý kí tự</vt:lpstr>
      <vt:lpstr>Nhóm hàm xử lý kí tự</vt:lpstr>
      <vt:lpstr>Nhóm hàm xử lý kí tự</vt:lpstr>
      <vt:lpstr>Nhóm hàm xử lý kí tự</vt:lpstr>
      <vt:lpstr>Sử dụng hàm trong Excel</vt:lpstr>
      <vt:lpstr>Nhóm hàm ngày tháng năm</vt:lpstr>
      <vt:lpstr>Nhóm hàm ngày tháng năm</vt:lpstr>
      <vt:lpstr>Nhóm hàm ngày tháng năm</vt:lpstr>
      <vt:lpstr>Sử dụng hàm trong Excel</vt:lpstr>
      <vt:lpstr>Nhóm hàm logic</vt:lpstr>
      <vt:lpstr>Nhóm hàm logic</vt:lpstr>
      <vt:lpstr>Nhóm hàm tìm kiếm</vt:lpstr>
      <vt:lpstr>Hàm VLOOKUP</vt:lpstr>
      <vt:lpstr>Hàm VLOOKUP</vt:lpstr>
      <vt:lpstr>Hàm VLOOKUP</vt:lpstr>
      <vt:lpstr>Nhóm hàm tìm kiếm</vt:lpstr>
      <vt:lpstr>Hàm HLOOKUP</vt:lpstr>
      <vt:lpstr>Hàm HLOOKUP</vt:lpstr>
      <vt:lpstr>Hàm HLOOKUP</vt:lpstr>
      <vt:lpstr> Định dạng bảng tính</vt:lpstr>
      <vt:lpstr> Định dạng bảng tính</vt:lpstr>
      <vt:lpstr> Định dạng cho số</vt:lpstr>
      <vt:lpstr> Định dạng cho số</vt:lpstr>
      <vt:lpstr> Định dạng bảng tính</vt:lpstr>
      <vt:lpstr> Định dạng ngày tháng</vt:lpstr>
      <vt:lpstr> Định dạng ngày tháng</vt:lpstr>
      <vt:lpstr> Định dạng ngày tháng</vt:lpstr>
      <vt:lpstr> Định dạng ngày tháng</vt:lpstr>
      <vt:lpstr> Định dạng bảng tính</vt:lpstr>
      <vt:lpstr>Canh hàng dữ liệu</vt:lpstr>
      <vt:lpstr>Canh hàng dữ liệu</vt:lpstr>
      <vt:lpstr>Canh hàng dữ liệu</vt:lpstr>
      <vt:lpstr>2.8 Cơ sở dữ liệu trong Excel</vt:lpstr>
      <vt:lpstr>Cơ sở dữ liệu trong Excel</vt:lpstr>
      <vt:lpstr>Cơ sở dữ liệu trong Excel</vt:lpstr>
      <vt:lpstr>Cơ sở dữ liệu trong Excel</vt:lpstr>
      <vt:lpstr>Cơ sở dữ liệu trong Excel</vt:lpstr>
      <vt:lpstr>Cơ sở dữ liệu trong Excel</vt:lpstr>
      <vt:lpstr>Cơ sở dữ liệu trong Excel</vt:lpstr>
      <vt:lpstr>Cơ sở dữ liệu trong Excel</vt:lpstr>
      <vt:lpstr>Cơ sở dữ liệu trong Excel</vt:lpstr>
      <vt:lpstr>Cơ sở dữ liệu trong Excel</vt:lpstr>
      <vt:lpstr>Cơ sở dữ liệu trong Excel</vt:lpstr>
      <vt:lpstr>Cơ sở dữ liệu trong Excel</vt:lpstr>
      <vt:lpstr>Cơ sở dữ liệu trong Excel</vt:lpstr>
      <vt:lpstr>Cơ sở dữ liệu trong Excel</vt:lpstr>
      <vt:lpstr>Lọc nâng cao</vt:lpstr>
      <vt:lpstr>Lọc nâng cao</vt:lpstr>
      <vt:lpstr>Các hàm trong cơ sở dữ liệu Excel</vt:lpstr>
      <vt:lpstr>Các hàm trong cơ sở dữ liệu Excel</vt:lpstr>
      <vt:lpstr>Các hàm trong cơ sở dữ liệu Excel</vt:lpstr>
      <vt:lpstr>Các hàm trong cơ sở dữ liệu Excel</vt:lpstr>
      <vt:lpstr>Các hàm trong cơ sở dữ liệu Excel</vt:lpstr>
      <vt:lpstr>Các hàm trong cơ sở dữ liệu Excel</vt:lpstr>
      <vt:lpstr>Cơ sở dữ liệu trong Excel</vt:lpstr>
      <vt:lpstr>Tổng hợp cơ sở dữ liệu theo nhóm</vt:lpstr>
      <vt:lpstr>Tổng hợp cơ sở dữ liệu theo nhóm</vt:lpstr>
      <vt:lpstr>Tổng hợp cơ sở dữ liệu theo nhóm</vt:lpstr>
      <vt:lpstr>2.9 Chèn các đối tượng trong biểu đồ</vt:lpstr>
      <vt:lpstr>Chèn các đối tượng trong biểu đồ</vt:lpstr>
      <vt:lpstr>Chèn các đối tượng trong biểu đồ</vt:lpstr>
      <vt:lpstr>Biểu đồ</vt:lpstr>
      <vt:lpstr>Biểu đồ</vt:lpstr>
      <vt:lpstr>Biểu đồ</vt:lpstr>
      <vt:lpstr>Biểu đồ</vt:lpstr>
      <vt:lpstr>Biểu đồ</vt:lpstr>
      <vt:lpstr>Biểu đồ</vt:lpstr>
      <vt:lpstr>Biểu đồ</vt:lpstr>
      <vt:lpstr>Biểu đồ</vt:lpstr>
      <vt:lpstr>Biểu đồ</vt:lpstr>
      <vt:lpstr>Biểu đồ</vt:lpstr>
      <vt:lpstr>Biểu đồ</vt:lpstr>
      <vt:lpstr>Biểu đồ</vt:lpstr>
      <vt:lpstr>Biểu đồ</vt:lpstr>
      <vt:lpstr>Biểu đồ</vt:lpstr>
      <vt:lpstr>Biểu đồ</vt:lpstr>
      <vt:lpstr>Biểu đồ</vt:lpstr>
      <vt:lpstr>2.10 Định dạng trang và in ấn</vt:lpstr>
      <vt:lpstr>Định dạng trang và in ấn</vt:lpstr>
      <vt:lpstr>Định dạng trang và in ấn</vt:lpstr>
      <vt:lpstr>Định dạng trang và in ấn</vt:lpstr>
      <vt:lpstr>Định dạng trang và in ấn</vt:lpstr>
      <vt:lpstr>Định dạng trang và in ấn</vt:lpstr>
      <vt:lpstr>Định dạng trang và in ấn</vt:lpstr>
      <vt:lpstr>Định dạng trang và in ấn</vt:lpstr>
      <vt:lpstr>Định dạng trang và in ấn</vt:lpstr>
      <vt:lpstr>Định dạng trang và in ấn</vt:lpstr>
      <vt:lpstr>In ấn</vt:lpstr>
      <vt:lpstr>In ấn</vt:lpstr>
      <vt:lpstr>In ấn</vt:lpstr>
      <vt:lpstr>PowerPoint Presentation</vt:lpstr>
      <vt:lpstr>Info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 TRI</dc:creator>
  <cp:lastModifiedBy>Chung Le Minh</cp:lastModifiedBy>
  <cp:revision>1298</cp:revision>
  <dcterms:created xsi:type="dcterms:W3CDTF">2010-10-05T15:07:15Z</dcterms:created>
  <dcterms:modified xsi:type="dcterms:W3CDTF">2020-06-19T23:04:11Z</dcterms:modified>
</cp:coreProperties>
</file>