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844" r:id="rId2"/>
    <p:sldId id="832" r:id="rId3"/>
    <p:sldId id="843" r:id="rId4"/>
    <p:sldId id="822" r:id="rId5"/>
    <p:sldId id="867" r:id="rId6"/>
    <p:sldId id="841" r:id="rId7"/>
    <p:sldId id="833" r:id="rId8"/>
    <p:sldId id="859" r:id="rId9"/>
    <p:sldId id="860" r:id="rId10"/>
    <p:sldId id="842" r:id="rId11"/>
    <p:sldId id="845" r:id="rId12"/>
    <p:sldId id="834" r:id="rId13"/>
    <p:sldId id="835" r:id="rId14"/>
    <p:sldId id="837" r:id="rId15"/>
    <p:sldId id="838" r:id="rId16"/>
    <p:sldId id="847" r:id="rId17"/>
    <p:sldId id="846" r:id="rId18"/>
    <p:sldId id="848" r:id="rId19"/>
    <p:sldId id="849" r:id="rId20"/>
    <p:sldId id="850" r:id="rId21"/>
    <p:sldId id="851" r:id="rId22"/>
    <p:sldId id="852" r:id="rId23"/>
    <p:sldId id="853" r:id="rId24"/>
    <p:sldId id="854" r:id="rId25"/>
    <p:sldId id="855" r:id="rId26"/>
    <p:sldId id="856" r:id="rId27"/>
    <p:sldId id="857" r:id="rId28"/>
    <p:sldId id="861" r:id="rId29"/>
    <p:sldId id="863" r:id="rId30"/>
    <p:sldId id="864" r:id="rId31"/>
    <p:sldId id="865" r:id="rId32"/>
    <p:sldId id="866" r:id="rId33"/>
    <p:sldId id="862" r:id="rId34"/>
    <p:sldId id="839" r:id="rId35"/>
    <p:sldId id="858" r:id="rId36"/>
    <p:sldId id="840" r:id="rId37"/>
    <p:sldId id="680"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4CE926-EAB7-DE4C-91BF-5C83460722DB}">
          <p14:sldIdLst>
            <p14:sldId id="844"/>
            <p14:sldId id="832"/>
            <p14:sldId id="843"/>
            <p14:sldId id="822"/>
            <p14:sldId id="867"/>
            <p14:sldId id="841"/>
            <p14:sldId id="833"/>
            <p14:sldId id="859"/>
            <p14:sldId id="860"/>
            <p14:sldId id="842"/>
            <p14:sldId id="845"/>
            <p14:sldId id="834"/>
            <p14:sldId id="835"/>
            <p14:sldId id="837"/>
            <p14:sldId id="838"/>
            <p14:sldId id="847"/>
            <p14:sldId id="846"/>
            <p14:sldId id="848"/>
            <p14:sldId id="849"/>
            <p14:sldId id="850"/>
            <p14:sldId id="851"/>
            <p14:sldId id="852"/>
            <p14:sldId id="853"/>
            <p14:sldId id="854"/>
            <p14:sldId id="855"/>
            <p14:sldId id="856"/>
            <p14:sldId id="857"/>
            <p14:sldId id="861"/>
            <p14:sldId id="863"/>
            <p14:sldId id="864"/>
            <p14:sldId id="865"/>
            <p14:sldId id="866"/>
            <p14:sldId id="862"/>
            <p14:sldId id="839"/>
            <p14:sldId id="858"/>
            <p14:sldId id="840"/>
            <p14:sldId id="6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7B"/>
    <a:srgbClr val="421EC6"/>
    <a:srgbClr val="EF3F34"/>
    <a:srgbClr val="9C47E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6"/>
    <p:restoredTop sz="72598" autoAdjust="0"/>
  </p:normalViewPr>
  <p:slideViewPr>
    <p:cSldViewPr snapToGrid="0">
      <p:cViewPr>
        <p:scale>
          <a:sx n="66" d="100"/>
          <a:sy n="66" d="100"/>
        </p:scale>
        <p:origin x="1044" y="-3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25CBAC71-404C-42BF-8898-23EDE8EAFE4B}" type="datetimeFigureOut">
              <a:rPr lang="en-US" smtClean="0"/>
              <a:t>10/05/2021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A8941249-4171-4BB2-80A7-FBA2CF63E2B4}"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818F927E-9A20-4FBE-81DD-00EE883A7A01}" type="datetimeFigureOut">
              <a:rPr lang="en-US" smtClean="0"/>
              <a:t>10/05/2021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3A2F3803-D419-4994-A8B7-77576D46128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F3803-D419-4994-A8B7-77576D461289}" type="slidenum">
              <a:rPr lang="en-US" smtClean="0"/>
              <a:t>1</a:t>
            </a:fld>
            <a:endParaRPr lang="en-US"/>
          </a:p>
        </p:txBody>
      </p:sp>
    </p:spTree>
    <p:extLst>
      <p:ext uri="{BB962C8B-B14F-4D97-AF65-F5344CB8AC3E}">
        <p14:creationId xmlns:p14="http://schemas.microsoft.com/office/powerpoint/2010/main" val="70747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11</a:t>
            </a:fld>
            <a:endParaRPr lang="en-US"/>
          </a:p>
        </p:txBody>
      </p:sp>
    </p:spTree>
    <p:extLst>
      <p:ext uri="{BB962C8B-B14F-4D97-AF65-F5344CB8AC3E}">
        <p14:creationId xmlns:p14="http://schemas.microsoft.com/office/powerpoint/2010/main" val="20703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riêng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môn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tin &gt; </a:t>
            </a:r>
            <a:r>
              <a:rPr lang="en-US" sz="1200" b="1" kern="1200" dirty="0" err="1" smtClean="0">
                <a:solidFill>
                  <a:schemeClr val="tx1"/>
                </a:solidFill>
                <a:effectLst/>
                <a:latin typeface="+mn-lt"/>
                <a:ea typeface="+mn-ea"/>
                <a:cs typeface="+mn-cs"/>
              </a:rPr>
              <a:t>Cấu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hình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môn</a:t>
            </a:r>
            <a:r>
              <a:rPr lang="en-US" sz="1200" b="1" kern="1200" dirty="0" smtClean="0">
                <a:solidFill>
                  <a:schemeClr val="tx1"/>
                </a:solidFill>
                <a:effectLst/>
                <a:latin typeface="+mn-lt"/>
                <a:ea typeface="+mn-ea"/>
                <a:cs typeface="+mn-cs"/>
              </a:rPr>
              <a:t> XTN</a:t>
            </a:r>
            <a:r>
              <a:rPr lang="en-US" sz="1200" kern="1200" dirty="0" smtClean="0">
                <a:solidFill>
                  <a:schemeClr val="tx1"/>
                </a:solidFill>
                <a:effectLst/>
                <a:latin typeface="+mn-lt"/>
                <a:ea typeface="+mn-ea"/>
                <a:cs typeface="+mn-cs"/>
              </a:rPr>
              <a:t>.</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12</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tin &gt;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85750" indent="-285750">
              <a:buFontTx/>
              <a:buChar char="-"/>
            </a:pP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300" dirty="0" err="1" smtClean="0">
                <a:solidFill>
                  <a:schemeClr val="tx1">
                    <a:lumMod val="75000"/>
                    <a:lumOff val="25000"/>
                  </a:schemeClr>
                </a:solidFill>
                <a:latin typeface="Avenir Next Regular"/>
                <a:cs typeface="Avenir Next Regular"/>
              </a:rPr>
              <a:t>Để</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thêm</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mới</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dữ</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liệu</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lớp</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học</a:t>
            </a:r>
            <a:r>
              <a:rPr lang="en-US" sz="1300" baseline="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Thêm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mới</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t>
            </a:r>
            <a:r>
              <a:rPr lang="en-US" sz="1200" kern="1200" dirty="0" err="1" smtClean="0">
                <a:solidFill>
                  <a:schemeClr val="tx1"/>
                </a:solidFill>
                <a:effectLst/>
                <a:latin typeface="+mn-lt"/>
                <a:ea typeface="+mn-ea"/>
                <a:cs typeface="+mn-cs"/>
              </a:rPr>
              <a:t>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dấu</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buộc</a:t>
            </a:r>
            <a:endParaRPr lang="en-US" sz="12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13</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a:t>
            </a:r>
            <a:r>
              <a:rPr lang="en-US" sz="1300" baseline="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tin &gt;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sinh</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Huyện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nội</a:t>
            </a:r>
            <a:r>
              <a:rPr lang="en-US" sz="1200" kern="1200" dirty="0" smtClean="0">
                <a:solidFill>
                  <a:schemeClr val="tx1"/>
                </a:solidFill>
                <a:effectLst/>
                <a:latin typeface="+mn-lt"/>
                <a:ea typeface="+mn-ea"/>
                <a:cs typeface="+mn-cs"/>
              </a:rPr>
              <a:t> dung </a:t>
            </a:r>
            <a:r>
              <a:rPr lang="en-US" sz="1200" kern="1200" dirty="0" err="1" smtClean="0">
                <a:solidFill>
                  <a:schemeClr val="tx1"/>
                </a:solidFill>
                <a:effectLst/>
                <a:latin typeface="+mn-lt"/>
                <a:ea typeface="+mn-ea"/>
                <a:cs typeface="+mn-cs"/>
              </a:rPr>
              <a:t>lọc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a:t>
            </a:r>
          </a:p>
          <a:p>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a:t>
            </a:r>
          </a:p>
          <a:p>
            <a:r>
              <a:rPr lang="en-US" sz="1200" b="1" kern="1200" dirty="0" err="1" smtClean="0">
                <a:solidFill>
                  <a:schemeClr val="tx1"/>
                </a:solidFill>
                <a:effectLst/>
                <a:latin typeface="+mn-lt"/>
                <a:ea typeface="+mn-ea"/>
                <a:cs typeface="+mn-cs"/>
              </a:rPr>
              <a:t>Cách</a:t>
            </a:r>
            <a:r>
              <a:rPr lang="en-US" sz="1200" b="1"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form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tab </a:t>
            </a:r>
            <a:r>
              <a:rPr lang="en-US" sz="1200" b="1" kern="1200" dirty="0" err="1" smtClean="0">
                <a:solidFill>
                  <a:schemeClr val="tx1"/>
                </a:solidFill>
                <a:effectLst/>
                <a:latin typeface="+mn-lt"/>
                <a:ea typeface="+mn-ea"/>
                <a:cs typeface="+mn-cs"/>
              </a:rPr>
              <a:t>Danh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sách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Thêm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dấu</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bắt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buộc</a:t>
            </a:r>
            <a:r>
              <a:rPr lang="en-US" sz="1200" kern="1200" dirty="0" smtClean="0">
                <a:solidFill>
                  <a:schemeClr val="tx1"/>
                </a:solidFill>
                <a:effectLst/>
                <a:latin typeface="+mn-lt"/>
                <a:ea typeface="+mn-ea"/>
                <a:cs typeface="+mn-cs"/>
              </a:rPr>
              <a:t>.</a:t>
            </a:r>
          </a:p>
          <a:p>
            <a:r>
              <a:rPr lang="en-US" sz="1200" b="1" kern="1200" dirty="0" err="1" smtClean="0">
                <a:solidFill>
                  <a:schemeClr val="tx1"/>
                </a:solidFill>
                <a:effectLst/>
                <a:latin typeface="+mn-lt"/>
                <a:ea typeface="+mn-ea"/>
                <a:cs typeface="+mn-cs"/>
              </a:rPr>
              <a:t>Cách</a:t>
            </a:r>
            <a:r>
              <a:rPr lang="en-US" sz="1200" b="1"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Thêm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file Excel.</a:t>
            </a:r>
          </a:p>
          <a:p>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form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tab </a:t>
            </a:r>
            <a:r>
              <a:rPr lang="en-US" sz="1200" b="1" kern="1200" dirty="0" smtClean="0">
                <a:solidFill>
                  <a:schemeClr val="tx1"/>
                </a:solidFill>
                <a:effectLst/>
                <a:latin typeface="+mn-lt"/>
                <a:ea typeface="+mn-ea"/>
                <a:cs typeface="+mn-cs"/>
              </a:rPr>
              <a:t>Import </a:t>
            </a:r>
            <a:r>
              <a:rPr lang="en-US" sz="1200" b="1" kern="1200" dirty="0" err="1" smtClean="0">
                <a:solidFill>
                  <a:schemeClr val="tx1"/>
                </a:solidFill>
                <a:effectLst/>
                <a:latin typeface="+mn-lt"/>
                <a:ea typeface="+mn-ea"/>
                <a:cs typeface="+mn-cs"/>
              </a:rPr>
              <a:t>từ</a:t>
            </a:r>
            <a:r>
              <a:rPr lang="en-US" sz="1200" b="1" kern="1200" dirty="0" smtClean="0">
                <a:solidFill>
                  <a:schemeClr val="tx1"/>
                </a:solidFill>
                <a:effectLst/>
                <a:latin typeface="+mn-lt"/>
                <a:ea typeface="+mn-ea"/>
                <a:cs typeface="+mn-cs"/>
              </a:rPr>
              <a:t> file excel</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algn="just"/>
            <a:endParaRPr lang="en-US" sz="1300" dirty="0" smtClean="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14</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tin &gt;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tập</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cách</a:t>
            </a:r>
            <a:r>
              <a:rPr lang="en-US" sz="1200" kern="1200" dirty="0" smtClean="0">
                <a:solidFill>
                  <a:schemeClr val="tx1"/>
                </a:solidFill>
                <a:effectLst/>
                <a:latin typeface="+mn-lt"/>
                <a:ea typeface="+mn-ea"/>
                <a:cs typeface="+mn-cs"/>
              </a:rPr>
              <a:t>.</a:t>
            </a:r>
          </a:p>
          <a:p>
            <a:r>
              <a:rPr lang="en-US" sz="1200" b="1" kern="1200" dirty="0" err="1" smtClean="0">
                <a:solidFill>
                  <a:schemeClr val="tx1"/>
                </a:solidFill>
                <a:effectLst/>
                <a:latin typeface="+mn-lt"/>
                <a:ea typeface="+mn-ea"/>
                <a:cs typeface="+mn-cs"/>
              </a:rPr>
              <a:t>Cách</a:t>
            </a:r>
            <a:r>
              <a:rPr lang="en-US" sz="1200" b="1"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tab </a:t>
            </a:r>
            <a:r>
              <a:rPr lang="en-US" sz="1200" b="1" kern="1200" dirty="0" err="1" smtClean="0">
                <a:solidFill>
                  <a:schemeClr val="tx1"/>
                </a:solidFill>
                <a:effectLst/>
                <a:latin typeface="+mn-lt"/>
                <a:ea typeface="+mn-ea"/>
                <a:cs typeface="+mn-cs"/>
              </a:rPr>
              <a:t>Danh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sách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sinh</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Ở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Cập</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nhật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xanh</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nước</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biển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9, Ở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Cập</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nhật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xanh</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lá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6-7-8.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Cách</a:t>
            </a:r>
            <a:r>
              <a:rPr lang="en-US" sz="1200" b="1"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tab </a:t>
            </a:r>
            <a:r>
              <a:rPr lang="en-US" sz="1200" b="1" kern="1200" dirty="0" smtClean="0">
                <a:solidFill>
                  <a:schemeClr val="tx1"/>
                </a:solidFill>
                <a:effectLst/>
                <a:latin typeface="+mn-lt"/>
                <a:ea typeface="+mn-ea"/>
                <a:cs typeface="+mn-cs"/>
              </a:rPr>
              <a:t>Import </a:t>
            </a:r>
            <a:r>
              <a:rPr lang="en-US" sz="1200" b="1" kern="1200" dirty="0" err="1" smtClean="0">
                <a:solidFill>
                  <a:schemeClr val="tx1"/>
                </a:solidFill>
                <a:effectLst/>
                <a:latin typeface="+mn-lt"/>
                <a:ea typeface="+mn-ea"/>
                <a:cs typeface="+mn-cs"/>
              </a:rPr>
              <a:t>điểm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9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Import </a:t>
            </a:r>
            <a:r>
              <a:rPr lang="en-US" sz="1200" b="1" kern="1200" dirty="0" err="1" smtClean="0">
                <a:solidFill>
                  <a:schemeClr val="tx1"/>
                </a:solidFill>
                <a:effectLst/>
                <a:latin typeface="+mn-lt"/>
                <a:ea typeface="+mn-ea"/>
                <a:cs typeface="+mn-cs"/>
              </a:rPr>
              <a:t>điểm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6,7,8.</a:t>
            </a:r>
            <a:endParaRPr lang="en-US" sz="1200" kern="1200" dirty="0" smtClean="0">
              <a:solidFill>
                <a:schemeClr val="tx1"/>
              </a:solidFill>
              <a:effectLst/>
              <a:latin typeface="+mn-lt"/>
              <a:ea typeface="+mn-ea"/>
              <a:cs typeface="+mn-cs"/>
            </a:endParaRPr>
          </a:p>
          <a:p>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15</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sót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tin &gt; </a:t>
            </a:r>
            <a:r>
              <a:rPr lang="en-US" sz="1200" b="1" kern="1200" dirty="0" err="1" smtClean="0">
                <a:solidFill>
                  <a:schemeClr val="tx1"/>
                </a:solidFill>
                <a:effectLst/>
                <a:latin typeface="+mn-lt"/>
                <a:ea typeface="+mn-ea"/>
                <a:cs typeface="+mn-cs"/>
              </a:rPr>
              <a:t>Kiểm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form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file excel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16</a:t>
            </a:fld>
            <a:endParaRPr lang="en-US"/>
          </a:p>
        </p:txBody>
      </p:sp>
    </p:spTree>
    <p:extLst>
      <p:ext uri="{BB962C8B-B14F-4D97-AF65-F5344CB8AC3E}">
        <p14:creationId xmlns:p14="http://schemas.microsoft.com/office/powerpoint/2010/main" val="4154982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17</a:t>
            </a:fld>
            <a:endParaRPr lang="en-US"/>
          </a:p>
        </p:txBody>
      </p:sp>
    </p:spTree>
    <p:extLst>
      <p:ext uri="{BB962C8B-B14F-4D97-AF65-F5344CB8AC3E}">
        <p14:creationId xmlns:p14="http://schemas.microsoft.com/office/powerpoint/2010/main" val="3999783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hội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XTN.</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kích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Tìm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kiếm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18</a:t>
            </a:fld>
            <a:endParaRPr lang="en-US"/>
          </a:p>
        </p:txBody>
      </p:sp>
    </p:spTree>
    <p:extLst>
      <p:ext uri="{BB962C8B-B14F-4D97-AF65-F5344CB8AC3E}">
        <p14:creationId xmlns:p14="http://schemas.microsoft.com/office/powerpoint/2010/main" val="390227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Khởi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85750" indent="-285750">
              <a:buFontTx/>
              <a:buChar char="-"/>
            </a:pPr>
            <a:r>
              <a:rPr lang="en-US" sz="1300" dirty="0" err="1" smtClean="0">
                <a:solidFill>
                  <a:schemeClr val="tx1">
                    <a:lumMod val="75000"/>
                    <a:lumOff val="25000"/>
                  </a:schemeClr>
                </a:solidFill>
                <a:latin typeface="Avenir Next Regular"/>
                <a:cs typeface="Avenir Next Regular"/>
              </a:rPr>
              <a:t>Sau</a:t>
            </a:r>
            <a:r>
              <a:rPr lang="en-US" sz="1300" dirty="0" smtClean="0">
                <a:solidFill>
                  <a:schemeClr val="tx1">
                    <a:lumMod val="75000"/>
                    <a:lumOff val="25000"/>
                  </a:schemeClr>
                </a:solidFill>
                <a:latin typeface="Avenir Next Regular"/>
                <a:cs typeface="Avenir Next Regular"/>
              </a:rPr>
              <a:t> </a:t>
            </a:r>
            <a:r>
              <a:rPr lang="en-US" sz="1300" dirty="0" err="1" smtClean="0">
                <a:solidFill>
                  <a:schemeClr val="tx1">
                    <a:lumMod val="75000"/>
                    <a:lumOff val="25000"/>
                  </a:schemeClr>
                </a:solidFill>
                <a:latin typeface="Avenir Next Regular"/>
                <a:cs typeface="Avenir Next Regular"/>
              </a:rPr>
              <a:t>khi</a:t>
            </a:r>
            <a:r>
              <a:rPr lang="en-US" sz="1300" dirty="0" smtClean="0">
                <a:solidFill>
                  <a:schemeClr val="tx1">
                    <a:lumMod val="75000"/>
                    <a:lumOff val="25000"/>
                  </a:schemeClr>
                </a:solidFill>
                <a:latin typeface="Avenir Next Regular"/>
                <a:cs typeface="Avenir Next Regular"/>
              </a:rPr>
              <a:t> </a:t>
            </a:r>
            <a:r>
              <a:rPr lang="en-US" sz="1300" dirty="0" err="1" smtClean="0">
                <a:solidFill>
                  <a:schemeClr val="tx1">
                    <a:lumMod val="75000"/>
                    <a:lumOff val="25000"/>
                  </a:schemeClr>
                </a:solidFill>
                <a:latin typeface="Avenir Next Regular"/>
                <a:cs typeface="Avenir Next Regular"/>
              </a:rPr>
              <a:t>nhấn</a:t>
            </a:r>
            <a:r>
              <a:rPr lang="en-US" sz="1300" baseline="0" dirty="0" smtClean="0">
                <a:solidFill>
                  <a:schemeClr val="tx1">
                    <a:lumMod val="75000"/>
                    <a:lumOff val="25000"/>
                  </a:schemeClr>
                </a:solidFill>
                <a:latin typeface="Avenir Next Regular"/>
                <a:cs typeface="Avenir Next Regular"/>
              </a:rPr>
              <a:t> </a:t>
            </a:r>
            <a:r>
              <a:rPr lang="en-US" sz="1300" baseline="0" dirty="0" err="1" smtClean="0">
                <a:solidFill>
                  <a:schemeClr val="tx1">
                    <a:lumMod val="75000"/>
                    <a:lumOff val="25000"/>
                  </a:schemeClr>
                </a:solidFill>
                <a:latin typeface="Avenir Next Regular"/>
                <a:cs typeface="Avenir Next Regular"/>
              </a:rPr>
              <a:t>nút</a:t>
            </a:r>
            <a:r>
              <a:rPr lang="en-US" sz="1300" baseline="0" dirty="0" smtClean="0">
                <a:solidFill>
                  <a:schemeClr val="tx1">
                    <a:lumMod val="75000"/>
                    <a:lumOff val="25000"/>
                  </a:schemeClr>
                </a:solidFill>
                <a:latin typeface="Avenir Next Regular"/>
                <a:cs typeface="Avenir Next Regular"/>
              </a:rPr>
              <a:t> </a:t>
            </a:r>
            <a:r>
              <a:rPr lang="en-US" sz="1300" b="1" baseline="0" dirty="0" err="1" smtClean="0">
                <a:solidFill>
                  <a:schemeClr val="tx1">
                    <a:lumMod val="75000"/>
                    <a:lumOff val="25000"/>
                  </a:schemeClr>
                </a:solidFill>
                <a:latin typeface="Avenir Next Regular"/>
                <a:cs typeface="Avenir Next Regular"/>
              </a:rPr>
              <a:t>Khởi</a:t>
            </a:r>
            <a:r>
              <a:rPr lang="en-US" sz="1300" b="1" baseline="0" dirty="0" smtClean="0">
                <a:solidFill>
                  <a:schemeClr val="tx1">
                    <a:lumMod val="75000"/>
                    <a:lumOff val="25000"/>
                  </a:schemeClr>
                </a:solidFill>
                <a:latin typeface="Avenir Next Regular"/>
                <a:cs typeface="Avenir Next Regular"/>
              </a:rPr>
              <a:t> </a:t>
            </a:r>
            <a:r>
              <a:rPr lang="en-US" sz="1300" b="1" baseline="0" dirty="0" err="1" smtClean="0">
                <a:solidFill>
                  <a:schemeClr val="tx1">
                    <a:lumMod val="75000"/>
                    <a:lumOff val="25000"/>
                  </a:schemeClr>
                </a:solidFill>
                <a:latin typeface="Avenir Next Regular"/>
                <a:cs typeface="Avenir Next Regular"/>
              </a:rPr>
              <a:t>tạo</a:t>
            </a:r>
            <a:r>
              <a:rPr lang="en-US" sz="1300" b="1" baseline="0" dirty="0" smtClean="0">
                <a:solidFill>
                  <a:schemeClr val="tx1">
                    <a:lumMod val="75000"/>
                    <a:lumOff val="25000"/>
                  </a:schemeClr>
                </a:solidFill>
                <a:latin typeface="Avenir Next Regular"/>
                <a:cs typeface="Avenir Next Regular"/>
              </a:rPr>
              <a:t> </a:t>
            </a:r>
            <a:r>
              <a:rPr lang="en-US" sz="1300" b="1" baseline="0" dirty="0" err="1" smtClean="0">
                <a:solidFill>
                  <a:schemeClr val="tx1">
                    <a:lumMod val="75000"/>
                    <a:lumOff val="25000"/>
                  </a:schemeClr>
                </a:solidFill>
                <a:latin typeface="Avenir Next Regular"/>
                <a:cs typeface="Avenir Next Regular"/>
              </a:rPr>
              <a:t>dữ</a:t>
            </a:r>
            <a:r>
              <a:rPr lang="en-US" sz="1300" b="1" baseline="0" dirty="0" smtClean="0">
                <a:solidFill>
                  <a:schemeClr val="tx1">
                    <a:lumMod val="75000"/>
                    <a:lumOff val="25000"/>
                  </a:schemeClr>
                </a:solidFill>
                <a:latin typeface="Avenir Next Regular"/>
                <a:cs typeface="Avenir Next Regular"/>
              </a:rPr>
              <a:t> </a:t>
            </a:r>
            <a:r>
              <a:rPr lang="en-US" sz="1300" b="1" baseline="0" dirty="0" err="1" smtClean="0">
                <a:solidFill>
                  <a:schemeClr val="tx1">
                    <a:lumMod val="75000"/>
                    <a:lumOff val="25000"/>
                  </a:schemeClr>
                </a:solidFill>
                <a:latin typeface="Avenir Next Regular"/>
                <a:cs typeface="Avenir Next Regular"/>
              </a:rPr>
              <a:t>liệu</a:t>
            </a:r>
            <a:r>
              <a:rPr lang="en-US" sz="1300" b="1"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hệ</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thống</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sẽ</a:t>
            </a:r>
            <a:r>
              <a:rPr lang="en-US" sz="1300" b="0" baseline="0" dirty="0" smtClean="0">
                <a:solidFill>
                  <a:schemeClr val="tx1">
                    <a:lumMod val="75000"/>
                    <a:lumOff val="25000"/>
                  </a:schemeClr>
                </a:solidFill>
                <a:latin typeface="Avenir Next Regular"/>
                <a:cs typeface="Avenir Next Regular"/>
              </a:rPr>
              <a:t> in </a:t>
            </a:r>
            <a:r>
              <a:rPr lang="en-US" sz="1300" b="0" baseline="0" dirty="0" err="1" smtClean="0">
                <a:solidFill>
                  <a:schemeClr val="tx1">
                    <a:lumMod val="75000"/>
                    <a:lumOff val="25000"/>
                  </a:schemeClr>
                </a:solidFill>
                <a:latin typeface="Avenir Next Regular"/>
                <a:cs typeface="Avenir Next Regular"/>
              </a:rPr>
              <a:t>ra</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danh</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sách</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các</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thí</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sinh</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hợp</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lệ</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cho</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kỳ</a:t>
            </a:r>
            <a:r>
              <a:rPr lang="en-US" sz="1300" b="0" baseline="0" dirty="0" smtClean="0">
                <a:solidFill>
                  <a:schemeClr val="tx1">
                    <a:lumMod val="75000"/>
                    <a:lumOff val="25000"/>
                  </a:schemeClr>
                </a:solidFill>
                <a:latin typeface="Avenir Next Regular"/>
                <a:cs typeface="Avenir Next Regular"/>
              </a:rPr>
              <a:t> </a:t>
            </a:r>
            <a:r>
              <a:rPr lang="en-US" sz="1300" b="0" baseline="0" dirty="0" err="1" smtClean="0">
                <a:solidFill>
                  <a:schemeClr val="tx1">
                    <a:lumMod val="75000"/>
                    <a:lumOff val="25000"/>
                  </a:schemeClr>
                </a:solidFill>
                <a:latin typeface="Avenir Next Regular"/>
                <a:cs typeface="Avenir Next Regular"/>
              </a:rPr>
              <a:t>thi</a:t>
            </a:r>
            <a:r>
              <a:rPr lang="en-US" sz="1300" b="0" baseline="0" dirty="0" smtClean="0">
                <a:solidFill>
                  <a:schemeClr val="tx1">
                    <a:lumMod val="75000"/>
                    <a:lumOff val="25000"/>
                  </a:schemeClr>
                </a:solidFill>
                <a:latin typeface="Avenir Next Regular"/>
                <a:cs typeface="Avenir Next Regular"/>
              </a:rPr>
              <a:t>.</a:t>
            </a:r>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19</a:t>
            </a:fld>
            <a:endParaRPr lang="en-US"/>
          </a:p>
        </p:txBody>
      </p:sp>
    </p:spTree>
    <p:extLst>
      <p:ext uri="{BB962C8B-B14F-4D97-AF65-F5344CB8AC3E}">
        <p14:creationId xmlns:p14="http://schemas.microsoft.com/office/powerpoint/2010/main" val="242638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Sắp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xếp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phòng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thi</a:t>
            </a:r>
            <a:r>
              <a:rPr lang="en-US" sz="1200" b="1" kern="1200" dirty="0" smtClean="0">
                <a:solidFill>
                  <a:schemeClr val="tx1"/>
                </a:solidFill>
                <a:effectLst/>
                <a:latin typeface="+mn-lt"/>
                <a:ea typeface="+mn-ea"/>
                <a:cs typeface="+mn-cs"/>
              </a:rPr>
              <a:t> - SBD.</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mỗi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sắp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phòng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thi</a:t>
            </a:r>
            <a:r>
              <a:rPr lang="en-US" sz="1200" kern="1200" dirty="0" smtClean="0">
                <a:solidFill>
                  <a:schemeClr val="tx1"/>
                </a:solidFill>
                <a:effectLst/>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Xếp</a:t>
            </a:r>
            <a:r>
              <a:rPr lang="en-US" sz="1200" b="1" kern="1200" baseline="0" dirty="0" smtClean="0">
                <a:solidFill>
                  <a:schemeClr val="tx1"/>
                </a:solidFill>
                <a:effectLst/>
                <a:latin typeface="+mn-lt"/>
                <a:ea typeface="+mn-ea"/>
                <a:cs typeface="+mn-cs"/>
              </a:rPr>
              <a:t> SBD</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Xóa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phân</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phòng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và</a:t>
            </a:r>
            <a:r>
              <a:rPr lang="en-US" sz="1200" b="1" kern="1200" baseline="0" dirty="0" smtClean="0">
                <a:solidFill>
                  <a:schemeClr val="tx1"/>
                </a:solidFill>
                <a:effectLst/>
                <a:latin typeface="+mn-lt"/>
                <a:ea typeface="+mn-ea"/>
                <a:cs typeface="+mn-cs"/>
              </a:rPr>
              <a:t> SBD</a:t>
            </a:r>
            <a:r>
              <a:rPr lang="en-US" sz="1200" kern="1200" dirty="0" smtClean="0">
                <a:solidFill>
                  <a:schemeClr val="tx1"/>
                </a:solidFill>
                <a:effectLst/>
                <a:latin typeface="+mn-lt"/>
                <a:ea typeface="+mn-ea"/>
                <a:cs typeface="+mn-cs"/>
              </a:rPr>
              <a:t>.</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20</a:t>
            </a:fld>
            <a:endParaRPr lang="en-US"/>
          </a:p>
        </p:txBody>
      </p:sp>
    </p:spTree>
    <p:extLst>
      <p:ext uri="{BB962C8B-B14F-4D97-AF65-F5344CB8AC3E}">
        <p14:creationId xmlns:p14="http://schemas.microsoft.com/office/powerpoint/2010/main" val="286878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nút</a:t>
            </a:r>
            <a:r>
              <a:rPr lang="en-US" sz="1200"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Xét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tốt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nghiệp</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hệ</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thống</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sẽ</a:t>
            </a:r>
            <a:r>
              <a:rPr lang="en-US" sz="1200" b="0" kern="1200" baseline="0" dirty="0" smtClean="0">
                <a:solidFill>
                  <a:schemeClr val="tx1"/>
                </a:solidFill>
                <a:effectLst/>
                <a:latin typeface="+mn-lt"/>
                <a:ea typeface="+mn-ea"/>
                <a:cs typeface="+mn-cs"/>
              </a:rPr>
              <a:t> in </a:t>
            </a:r>
            <a:r>
              <a:rPr lang="en-US" sz="1200" b="0" kern="1200" baseline="0" dirty="0" err="1" smtClean="0">
                <a:solidFill>
                  <a:schemeClr val="tx1"/>
                </a:solidFill>
                <a:effectLst/>
                <a:latin typeface="+mn-lt"/>
                <a:ea typeface="+mn-ea"/>
                <a:cs typeface="+mn-cs"/>
              </a:rPr>
              <a:t>ra</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bảng</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kết</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quả</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xét</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tốt</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nghiệp</a:t>
            </a:r>
            <a:r>
              <a:rPr lang="en-US" sz="1200" b="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21</a:t>
            </a:fld>
            <a:endParaRPr lang="en-US"/>
          </a:p>
        </p:txBody>
      </p:sp>
    </p:spTree>
    <p:extLst>
      <p:ext uri="{BB962C8B-B14F-4D97-AF65-F5344CB8AC3E}">
        <p14:creationId xmlns:p14="http://schemas.microsoft.com/office/powerpoint/2010/main" val="283884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22</a:t>
            </a:fld>
            <a:endParaRPr lang="en-US"/>
          </a:p>
        </p:txBody>
      </p:sp>
    </p:spTree>
    <p:extLst>
      <p:ext uri="{BB962C8B-B14F-4D97-AF65-F5344CB8AC3E}">
        <p14:creationId xmlns:p14="http://schemas.microsoft.com/office/powerpoint/2010/main" val="14815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dõi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Hồ</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sơ</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gồm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XTN,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XTN.</a:t>
            </a:r>
          </a:p>
        </p:txBody>
      </p:sp>
      <p:sp>
        <p:nvSpPr>
          <p:cNvPr id="4" name="Slide Number Placeholder 3"/>
          <p:cNvSpPr>
            <a:spLocks noGrp="1"/>
          </p:cNvSpPr>
          <p:nvPr>
            <p:ph type="sldNum" sz="quarter" idx="10"/>
          </p:nvPr>
        </p:nvSpPr>
        <p:spPr/>
        <p:txBody>
          <a:bodyPr/>
          <a:lstStyle/>
          <a:p>
            <a:fld id="{3A2F3803-D419-4994-A8B7-77576D461289}" type="slidenum">
              <a:rPr lang="en-US" smtClean="0"/>
              <a:t>23</a:t>
            </a:fld>
            <a:endParaRPr lang="en-US"/>
          </a:p>
        </p:txBody>
      </p:sp>
    </p:spTree>
    <p:extLst>
      <p:ext uri="{BB962C8B-B14F-4D97-AF65-F5344CB8AC3E}">
        <p14:creationId xmlns:p14="http://schemas.microsoft.com/office/powerpoint/2010/main" val="384420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Bảng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ghi</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kết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DS</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được</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công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nhận</a:t>
            </a:r>
            <a:r>
              <a:rPr lang="en-US" sz="1200" b="1" kern="1200" baseline="0" dirty="0" smtClean="0">
                <a:solidFill>
                  <a:schemeClr val="tx1"/>
                </a:solidFill>
                <a:effectLst/>
                <a:latin typeface="+mn-lt"/>
                <a:ea typeface="+mn-ea"/>
                <a:cs typeface="+mn-cs"/>
              </a:rPr>
              <a:t> TN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hay </a:t>
            </a:r>
            <a:r>
              <a:rPr lang="en-US" sz="1200" kern="1200" dirty="0" err="1" smtClean="0">
                <a:solidFill>
                  <a:schemeClr val="tx1"/>
                </a:solidFill>
                <a:effectLst/>
                <a:latin typeface="+mn-lt"/>
                <a:ea typeface="+mn-ea"/>
                <a:cs typeface="+mn-cs"/>
              </a:rPr>
              <a:t>nộp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hồ</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chưa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Giấy</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chứng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nhận</a:t>
            </a:r>
            <a:r>
              <a:rPr lang="en-US" sz="1200" b="1" kern="1200" baseline="0" dirty="0" smtClean="0">
                <a:solidFill>
                  <a:schemeClr val="tx1"/>
                </a:solidFill>
                <a:effectLst/>
                <a:latin typeface="+mn-lt"/>
                <a:ea typeface="+mn-ea"/>
                <a:cs typeface="+mn-cs"/>
              </a:rPr>
              <a:t> TN </a:t>
            </a:r>
            <a:r>
              <a:rPr lang="en-US" sz="1200" b="1" kern="1200" baseline="0" dirty="0" err="1" smtClean="0">
                <a:solidFill>
                  <a:schemeClr val="tx1"/>
                </a:solidFill>
                <a:effectLst/>
                <a:latin typeface="+mn-lt"/>
                <a:ea typeface="+mn-ea"/>
                <a:cs typeface="+mn-cs"/>
              </a:rPr>
              <a:t>tạm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1 file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xml.</a:t>
            </a:r>
          </a:p>
          <a:p>
            <a:pPr marL="285750" indent="-285750">
              <a:buFontTx/>
              <a:buChar char="-"/>
            </a:pPr>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24</a:t>
            </a:fld>
            <a:endParaRPr lang="en-US"/>
          </a:p>
        </p:txBody>
      </p:sp>
    </p:spTree>
    <p:extLst>
      <p:ext uri="{BB962C8B-B14F-4D97-AF65-F5344CB8AC3E}">
        <p14:creationId xmlns:p14="http://schemas.microsoft.com/office/powerpoint/2010/main" val="2104124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xét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xét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tốt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nghiệp</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Thống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kê</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học</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sinh</a:t>
            </a:r>
            <a:r>
              <a:rPr lang="en-US" sz="1200" b="1" kern="1200" baseline="0" dirty="0" smtClean="0">
                <a:solidFill>
                  <a:schemeClr val="tx1"/>
                </a:solidFill>
                <a:effectLst/>
                <a:latin typeface="+mn-lt"/>
                <a:ea typeface="+mn-ea"/>
                <a:cs typeface="+mn-cs"/>
              </a:rPr>
              <a:t> TN</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Kết</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quả</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tông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hợp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1 file pdf.</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25</a:t>
            </a:fld>
            <a:endParaRPr lang="en-US"/>
          </a:p>
        </p:txBody>
      </p:sp>
    </p:spTree>
    <p:extLst>
      <p:ext uri="{BB962C8B-B14F-4D97-AF65-F5344CB8AC3E}">
        <p14:creationId xmlns:p14="http://schemas.microsoft.com/office/powerpoint/2010/main" val="330495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chi </a:t>
            </a:r>
            <a:r>
              <a:rPr lang="en-US" sz="1200" kern="1200" dirty="0" err="1" smtClean="0">
                <a:solidFill>
                  <a:schemeClr val="tx1"/>
                </a:solidFill>
                <a:effectLst/>
                <a:latin typeface="+mn-lt"/>
                <a:ea typeface="+mn-ea"/>
                <a:cs typeface="+mn-cs"/>
              </a:rPr>
              <a:t>tiết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chi </a:t>
            </a:r>
            <a:r>
              <a:rPr lang="en-US" sz="1200" b="1" kern="1200" dirty="0" err="1" smtClean="0">
                <a:solidFill>
                  <a:schemeClr val="tx1"/>
                </a:solidFill>
                <a:effectLst/>
                <a:latin typeface="+mn-lt"/>
                <a:ea typeface="+mn-ea"/>
                <a:cs typeface="+mn-cs"/>
              </a:rPr>
              <a:t>tiết</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Xem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dữ</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bảng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sách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tại</a:t>
            </a:r>
            <a:r>
              <a:rPr lang="en-US" sz="1200" kern="1200" baseline="0" dirty="0" smtClean="0">
                <a:solidFill>
                  <a:schemeClr val="tx1"/>
                </a:solidFill>
                <a:effectLst/>
                <a:latin typeface="+mn-lt"/>
                <a:ea typeface="+mn-ea"/>
                <a:cs typeface="+mn-cs"/>
              </a:rPr>
              <a:t> file Excel </a:t>
            </a:r>
            <a:r>
              <a:rPr lang="en-US" sz="1200" kern="1200" baseline="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tìm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kiếm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tin,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nút</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Xuất</a:t>
            </a:r>
            <a:r>
              <a:rPr lang="en-US" sz="1200" b="1" kern="1200" baseline="0" dirty="0" smtClean="0">
                <a:solidFill>
                  <a:schemeClr val="tx1"/>
                </a:solidFill>
                <a:effectLst/>
                <a:latin typeface="+mn-lt"/>
                <a:ea typeface="+mn-ea"/>
                <a:cs typeface="+mn-cs"/>
              </a:rPr>
              <a:t> file excel</a:t>
            </a:r>
            <a:r>
              <a:rPr lang="en-US" sz="1200" kern="1200" dirty="0" smtClean="0">
                <a:solidFill>
                  <a:schemeClr val="tx1"/>
                </a:solidFill>
                <a:effectLst/>
                <a:latin typeface="+mn-lt"/>
                <a:ea typeface="+mn-ea"/>
                <a:cs typeface="+mn-cs"/>
              </a:rPr>
              <a:t>.</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26</a:t>
            </a:fld>
            <a:endParaRPr lang="en-US"/>
          </a:p>
        </p:txBody>
      </p:sp>
    </p:spTree>
    <p:extLst>
      <p:ext uri="{BB962C8B-B14F-4D97-AF65-F5344CB8AC3E}">
        <p14:creationId xmlns:p14="http://schemas.microsoft.com/office/powerpoint/2010/main" val="4184065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xuất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XTN –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xuất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nghiệp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dạng</a:t>
            </a:r>
            <a:r>
              <a:rPr lang="en-US" sz="1200" kern="1200" dirty="0" smtClean="0">
                <a:solidFill>
                  <a:schemeClr val="tx1"/>
                </a:solidFill>
                <a:effectLst/>
                <a:latin typeface="+mn-lt"/>
                <a:ea typeface="+mn-ea"/>
                <a:cs typeface="+mn-cs"/>
              </a:rPr>
              <a:t> .dbf, </a:t>
            </a:r>
            <a:r>
              <a:rPr lang="en-US" sz="1200" kern="1200" dirty="0" err="1" smtClean="0">
                <a:solidFill>
                  <a:schemeClr val="tx1"/>
                </a:solidFill>
                <a:effectLst/>
                <a:latin typeface="+mn-lt"/>
                <a:ea typeface="+mn-ea"/>
                <a:cs typeface="+mn-cs"/>
              </a:rPr>
              <a:t>thường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đối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mềm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vnEdu</a:t>
            </a:r>
            <a:r>
              <a:rPr lang="en-US" sz="1200" kern="1200" dirty="0" smtClean="0">
                <a:solidFill>
                  <a:schemeClr val="tx1"/>
                </a:solidFill>
                <a:effectLst/>
                <a:latin typeface="+mn-lt"/>
                <a:ea typeface="+mn-ea"/>
                <a:cs typeface="+mn-cs"/>
              </a:rPr>
              <a:t>. </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27</a:t>
            </a:fld>
            <a:endParaRPr lang="en-US"/>
          </a:p>
        </p:txBody>
      </p:sp>
    </p:spTree>
    <p:extLst>
      <p:ext uri="{BB962C8B-B14F-4D97-AF65-F5344CB8AC3E}">
        <p14:creationId xmlns:p14="http://schemas.microsoft.com/office/powerpoint/2010/main" val="2474350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b="1" kern="1200" dirty="0" err="1" smtClean="0">
                <a:solidFill>
                  <a:schemeClr val="tx1"/>
                </a:solidFill>
                <a:effectLst/>
                <a:latin typeface="+mn-lt"/>
                <a:ea typeface="+mn-ea"/>
                <a:cs typeface="+mn-cs"/>
              </a:rPr>
              <a:t>Lưu</a:t>
            </a:r>
            <a:r>
              <a:rPr lang="en-US" sz="1200" b="1" kern="1200" dirty="0" smtClean="0">
                <a:solidFill>
                  <a:schemeClr val="tx1"/>
                </a:solidFill>
                <a:effectLst/>
                <a:latin typeface="+mn-lt"/>
                <a:ea typeface="+mn-ea"/>
                <a:cs typeface="+mn-cs"/>
              </a:rPr>
              <a:t> ý: </a:t>
            </a:r>
            <a:r>
              <a:rPr lang="en-US" sz="1200" b="1" kern="1200" dirty="0" err="1" smtClean="0">
                <a:solidFill>
                  <a:schemeClr val="tx1"/>
                </a:solidFill>
                <a:effectLst/>
                <a:latin typeface="+mn-lt"/>
                <a:ea typeface="+mn-ea"/>
                <a:cs typeface="+mn-cs"/>
              </a:rPr>
              <a:t>Dùng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riêng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trường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sử</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dụng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và</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cập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nhật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đầy</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đủ</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phần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mềm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trường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vnEdu</a:t>
            </a:r>
            <a:endParaRPr lang="en-US" sz="1200" kern="1200" dirty="0" smtClean="0">
              <a:solidFill>
                <a:schemeClr val="tx1"/>
              </a:solidFill>
              <a:effectLst/>
              <a:latin typeface="+mn-lt"/>
              <a:ea typeface="+mn-ea"/>
              <a:cs typeface="+mn-cs"/>
            </a:endParaRP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28</a:t>
            </a:fld>
            <a:endParaRPr lang="en-US"/>
          </a:p>
        </p:txBody>
      </p:sp>
    </p:spTree>
    <p:extLst>
      <p:ext uri="{BB962C8B-B14F-4D97-AF65-F5344CB8AC3E}">
        <p14:creationId xmlns:p14="http://schemas.microsoft.com/office/powerpoint/2010/main" val="1228794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Giáo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viên</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hoặc</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VnEdu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bộ</a:t>
            </a:r>
            <a:endParaRPr lang="en-US" sz="1200" kern="1200" dirty="0" smtClean="0">
              <a:solidFill>
                <a:schemeClr val="tx1"/>
              </a:solidFill>
              <a:effectLst/>
              <a:latin typeface="+mn-lt"/>
              <a:ea typeface="+mn-ea"/>
              <a:cs typeface="+mn-cs"/>
            </a:endParaRP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29</a:t>
            </a:fld>
            <a:endParaRPr lang="en-US"/>
          </a:p>
        </p:txBody>
      </p:sp>
    </p:spTree>
    <p:extLst>
      <p:ext uri="{BB962C8B-B14F-4D97-AF65-F5344CB8AC3E}">
        <p14:creationId xmlns:p14="http://schemas.microsoft.com/office/powerpoint/2010/main" val="2956998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VneEdu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30</a:t>
            </a:fld>
            <a:endParaRPr lang="en-US"/>
          </a:p>
        </p:txBody>
      </p:sp>
    </p:spTree>
    <p:extLst>
      <p:ext uri="{BB962C8B-B14F-4D97-AF65-F5344CB8AC3E}">
        <p14:creationId xmlns:p14="http://schemas.microsoft.com/office/powerpoint/2010/main" val="45206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4</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sinh</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algn="just"/>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VneEdu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bộ</a:t>
            </a:r>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31</a:t>
            </a:fld>
            <a:endParaRPr lang="en-US"/>
          </a:p>
        </p:txBody>
      </p:sp>
    </p:spTree>
    <p:extLst>
      <p:ext uri="{BB962C8B-B14F-4D97-AF65-F5344CB8AC3E}">
        <p14:creationId xmlns:p14="http://schemas.microsoft.com/office/powerpoint/2010/main" val="4270556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tập</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Lưu</a:t>
            </a:r>
            <a:r>
              <a:rPr lang="en-US" sz="1200" b="1" kern="1200" dirty="0" smtClean="0">
                <a:solidFill>
                  <a:schemeClr val="tx1"/>
                </a:solidFill>
                <a:effectLst/>
                <a:latin typeface="+mn-lt"/>
                <a:ea typeface="+mn-ea"/>
                <a:cs typeface="+mn-cs"/>
              </a:rPr>
              <a:t> ý: </a:t>
            </a:r>
            <a:r>
              <a:rPr lang="en-US" sz="1200" b="1" kern="1200" dirty="0" err="1" smtClean="0">
                <a:solidFill>
                  <a:schemeClr val="tx1"/>
                </a:solidFill>
                <a:effectLst/>
                <a:latin typeface="+mn-lt"/>
                <a:ea typeface="+mn-ea"/>
                <a:cs typeface="+mn-cs"/>
              </a:rPr>
              <a:t>Phải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KQHT </a:t>
            </a:r>
            <a:r>
              <a:rPr lang="en-US" sz="1200" b="1" kern="1200" dirty="0" err="1" smtClean="0">
                <a:solidFill>
                  <a:schemeClr val="tx1"/>
                </a:solidFill>
                <a:effectLst/>
                <a:latin typeface="+mn-lt"/>
                <a:ea typeface="+mn-ea"/>
                <a:cs typeface="+mn-cs"/>
              </a:rPr>
              <a:t>của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năm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9 </a:t>
            </a:r>
            <a:r>
              <a:rPr lang="en-US" sz="1200" b="1" kern="1200" dirty="0" err="1" smtClean="0">
                <a:solidFill>
                  <a:schemeClr val="tx1"/>
                </a:solidFill>
                <a:effectLst/>
                <a:latin typeface="+mn-lt"/>
                <a:ea typeface="+mn-ea"/>
                <a:cs typeface="+mn-cs"/>
              </a:rPr>
              <a:t>trước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đó</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mới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KQHT </a:t>
            </a:r>
            <a:r>
              <a:rPr lang="en-US" sz="1200" b="1" kern="1200" dirty="0" err="1" smtClean="0">
                <a:solidFill>
                  <a:schemeClr val="tx1"/>
                </a:solidFill>
                <a:effectLst/>
                <a:latin typeface="+mn-lt"/>
                <a:ea typeface="+mn-ea"/>
                <a:cs typeface="+mn-cs"/>
              </a:rPr>
              <a:t>của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6,7,8. </a:t>
            </a:r>
            <a:r>
              <a:rPr lang="en-US" sz="1200" b="1" kern="1200" dirty="0" err="1" smtClean="0">
                <a:solidFill>
                  <a:schemeClr val="tx1"/>
                </a:solidFill>
                <a:effectLst/>
                <a:latin typeface="+mn-lt"/>
                <a:ea typeface="+mn-ea"/>
                <a:cs typeface="+mn-cs"/>
              </a:rPr>
              <a:t>Khi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KQHT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năm</a:t>
            </a:r>
            <a:r>
              <a:rPr lang="en-US" sz="1200" b="1" kern="1200" dirty="0" smtClean="0">
                <a:solidFill>
                  <a:schemeClr val="tx1"/>
                </a:solidFill>
                <a:effectLst/>
                <a:latin typeface="+mn-lt"/>
                <a:ea typeface="+mn-ea"/>
                <a:cs typeface="+mn-cs"/>
              </a:rPr>
              <a:t> 6,7,8 </a:t>
            </a:r>
            <a:r>
              <a:rPr lang="en-US" sz="1200" b="1" kern="1200" dirty="0" err="1" smtClean="0">
                <a:solidFill>
                  <a:schemeClr val="tx1"/>
                </a:solidFill>
                <a:effectLst/>
                <a:latin typeface="+mn-lt"/>
                <a:ea typeface="+mn-ea"/>
                <a:cs typeface="+mn-cs"/>
              </a:rPr>
              <a:t>có</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thể</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thời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gian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Trường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hợp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báo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lỗi</a:t>
            </a:r>
            <a:r>
              <a:rPr lang="en-US" sz="1200" b="1" kern="1200" dirty="0" smtClean="0">
                <a:solidFill>
                  <a:schemeClr val="tx1"/>
                </a:solidFill>
                <a:effectLst/>
                <a:latin typeface="+mn-lt"/>
                <a:ea typeface="+mn-ea"/>
                <a:cs typeface="+mn-cs"/>
              </a:rPr>
              <a:t> Timeout </a:t>
            </a:r>
            <a:r>
              <a:rPr lang="en-US" sz="1200" b="1" kern="1200" dirty="0" err="1" smtClean="0">
                <a:solidFill>
                  <a:schemeClr val="tx1"/>
                </a:solidFill>
                <a:effectLst/>
                <a:latin typeface="+mn-lt"/>
                <a:ea typeface="+mn-ea"/>
                <a:cs typeface="+mn-cs"/>
              </a:rPr>
              <a:t>vui</a:t>
            </a:r>
            <a:r>
              <a:rPr lang="en-US" sz="1200" b="1" kern="1200" dirty="0" smtClean="0">
                <a:solidFill>
                  <a:schemeClr val="tx1"/>
                </a:solidFill>
                <a:effectLst/>
                <a:latin typeface="+mn-lt"/>
                <a:ea typeface="+mn-ea"/>
                <a:cs typeface="+mn-cs"/>
              </a:rPr>
              <a:t> long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xuất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khỏi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hệ</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thống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và</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đăng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nhập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để</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kiểm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Ở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dưới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qua </a:t>
            </a:r>
            <a:r>
              <a:rPr lang="en-US" sz="1200" kern="1200" dirty="0" err="1" smtClean="0">
                <a:solidFill>
                  <a:schemeClr val="tx1"/>
                </a:solidFill>
                <a:effectLst/>
                <a:latin typeface="+mn-lt"/>
                <a:ea typeface="+mn-ea"/>
                <a:cs typeface="+mn-cs"/>
              </a:rPr>
              <a:t>VneEdu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bằng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KQHT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a:t>
            </a:r>
          </a:p>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32</a:t>
            </a:fld>
            <a:endParaRPr lang="en-US"/>
          </a:p>
        </p:txBody>
      </p:sp>
    </p:spTree>
    <p:extLst>
      <p:ext uri="{BB962C8B-B14F-4D97-AF65-F5344CB8AC3E}">
        <p14:creationId xmlns:p14="http://schemas.microsoft.com/office/powerpoint/2010/main" val="780668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lumMod val="75000"/>
                    <a:lumOff val="25000"/>
                  </a:schemeClr>
                </a:solidFill>
                <a:latin typeface="Avenir Next Regular"/>
                <a:cs typeface="Avenir Next Regular"/>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trường</a:t>
            </a:r>
            <a:r>
              <a:rPr lang="en-US" sz="1200" kern="1200" dirty="0" smtClean="0">
                <a:solidFill>
                  <a:schemeClr val="tx1"/>
                </a:solidFill>
                <a:effectLst/>
                <a:latin typeface="+mn-lt"/>
                <a:ea typeface="+mn-ea"/>
                <a:cs typeface="+mn-cs"/>
              </a:rPr>
              <a:t> THCS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kì</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kì</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9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tại</a:t>
            </a:r>
            <a:r>
              <a:rPr lang="en-US" sz="1200" kern="1200" dirty="0" smtClean="0">
                <a:solidFill>
                  <a:schemeClr val="tx1"/>
                </a:solidFill>
                <a:effectLst/>
                <a:latin typeface="+mn-lt"/>
                <a:ea typeface="+mn-ea"/>
                <a:cs typeface="+mn-cs"/>
              </a:rPr>
              <a:t> menu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bộ</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liên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thông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dữ</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liệu</a:t>
            </a:r>
            <a:r>
              <a:rPr lang="en-US" sz="1200" b="1" kern="1200" dirty="0" smtClean="0">
                <a:solidFill>
                  <a:schemeClr val="tx1"/>
                </a:solidFill>
                <a:effectLst/>
                <a:latin typeface="+mn-lt"/>
                <a:ea typeface="+mn-ea"/>
                <a:cs typeface="+mn-cs"/>
              </a:rPr>
              <a:t> &gt; </a:t>
            </a:r>
            <a:r>
              <a:rPr lang="en-US" sz="1200" b="1" kern="1200" dirty="0" err="1" smtClean="0">
                <a:solidFill>
                  <a:schemeClr val="tx1"/>
                </a:solidFill>
                <a:effectLst/>
                <a:latin typeface="+mn-lt"/>
                <a:ea typeface="+mn-ea"/>
                <a:cs typeface="+mn-cs"/>
              </a:rPr>
              <a:t>Kết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học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tập</a:t>
            </a:r>
            <a:r>
              <a:rPr lang="en-US" sz="1200" b="1" kern="1200" dirty="0" smtClean="0">
                <a:solidFill>
                  <a:schemeClr val="tx1"/>
                </a:solidFill>
                <a:effectLst/>
                <a:latin typeface="+mn-lt"/>
                <a:ea typeface="+mn-ea"/>
                <a:cs typeface="+mn-cs"/>
              </a:rPr>
              <a:t> HK12 </a:t>
            </a:r>
            <a:r>
              <a:rPr lang="en-US" sz="1200" b="1" kern="1200" dirty="0" err="1" smtClean="0">
                <a:solidFill>
                  <a:schemeClr val="tx1"/>
                </a:solidFill>
                <a:effectLst/>
                <a:latin typeface="+mn-lt"/>
                <a:ea typeface="+mn-ea"/>
                <a:cs typeface="+mn-cs"/>
              </a:rPr>
              <a:t>lớp</a:t>
            </a:r>
            <a:r>
              <a:rPr lang="en-US" sz="1200" b="1" kern="1200" dirty="0" smtClean="0">
                <a:solidFill>
                  <a:schemeClr val="tx1"/>
                </a:solidFill>
                <a:effectLst/>
                <a:latin typeface="+mn-lt"/>
                <a:ea typeface="+mn-ea"/>
                <a:cs typeface="+mn-cs"/>
              </a:rPr>
              <a:t> 9.</a:t>
            </a:r>
            <a:endParaRPr lang="en-US" sz="1200" kern="1200" dirty="0" smtClean="0">
              <a:solidFill>
                <a:schemeClr val="tx1"/>
              </a:solidFill>
              <a:effectLst/>
              <a:latin typeface="+mn-lt"/>
              <a:ea typeface="+mn-ea"/>
              <a:cs typeface="+mn-cs"/>
            </a:endParaRPr>
          </a:p>
          <a:p>
            <a:pPr algn="just"/>
            <a:r>
              <a:rPr lang="en-US" sz="1300" dirty="0" smtClean="0">
                <a:solidFill>
                  <a:schemeClr val="tx1">
                    <a:lumMod val="75000"/>
                    <a:lumOff val="25000"/>
                  </a:schemeClr>
                </a:solidFill>
                <a:latin typeface="Avenir Next Regular"/>
                <a:cs typeface="Avenir Next Regular"/>
              </a:rPr>
              <a:t>- </a:t>
            </a:r>
            <a:r>
              <a:rPr lang="en-US" sz="1200" kern="1200" dirty="0" smtClean="0">
                <a:solidFill>
                  <a:schemeClr val="tx1"/>
                </a:solidFill>
                <a:effectLst/>
                <a:latin typeface="+mn-lt"/>
                <a:ea typeface="+mn-ea"/>
                <a:cs typeface="+mn-cs"/>
              </a:rPr>
              <a:t>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form </a:t>
            </a:r>
            <a:r>
              <a:rPr lang="en-US" sz="1200" kern="1200" dirty="0" err="1" smtClean="0">
                <a:solidFill>
                  <a:schemeClr val="tx1"/>
                </a:solidFill>
                <a:effectLst/>
                <a:latin typeface="+mn-lt"/>
                <a:ea typeface="+mn-ea"/>
                <a:cs typeface="+mn-cs"/>
              </a:rPr>
              <a:t>Kết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nhưng</a:t>
            </a:r>
            <a:r>
              <a:rPr lang="en-US" sz="1200" kern="1200" dirty="0" smtClean="0">
                <a:solidFill>
                  <a:schemeClr val="tx1"/>
                </a:solidFill>
                <a:effectLst/>
                <a:latin typeface="+mn-lt"/>
                <a:ea typeface="+mn-ea"/>
                <a:cs typeface="+mn-cs"/>
              </a:rPr>
              <a:t> ở form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9.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chọn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lớp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liệu</a:t>
            </a:r>
            <a:r>
              <a:rPr lang="en-US" sz="1200" kern="1200" dirty="0" smtClean="0">
                <a:solidFill>
                  <a:schemeClr val="tx1"/>
                </a:solidFill>
                <a:effectLst/>
                <a:latin typeface="+mn-lt"/>
                <a:ea typeface="+mn-ea"/>
                <a:cs typeface="+mn-cs"/>
              </a:rPr>
              <a:t>.</a:t>
            </a:r>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33</a:t>
            </a:fld>
            <a:endParaRPr lang="en-US"/>
          </a:p>
        </p:txBody>
      </p:sp>
    </p:spTree>
    <p:extLst>
      <p:ext uri="{BB962C8B-B14F-4D97-AF65-F5344CB8AC3E}">
        <p14:creationId xmlns:p14="http://schemas.microsoft.com/office/powerpoint/2010/main" val="3171896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34</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35</a:t>
            </a:fld>
            <a:endParaRPr lang="en-US"/>
          </a:p>
        </p:txBody>
      </p:sp>
    </p:spTree>
    <p:extLst>
      <p:ext uri="{BB962C8B-B14F-4D97-AF65-F5344CB8AC3E}">
        <p14:creationId xmlns:p14="http://schemas.microsoft.com/office/powerpoint/2010/main" val="3054085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36</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F3803-D419-4994-A8B7-77576D461289}" type="slidenum">
              <a:rPr lang="en-US" smtClean="0"/>
              <a:t>37</a:t>
            </a:fld>
            <a:endParaRPr lang="en-US"/>
          </a:p>
        </p:txBody>
      </p:sp>
    </p:spTree>
    <p:extLst>
      <p:ext uri="{BB962C8B-B14F-4D97-AF65-F5344CB8AC3E}">
        <p14:creationId xmlns:p14="http://schemas.microsoft.com/office/powerpoint/2010/main" val="406049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5</a:t>
            </a:fld>
            <a:endParaRPr lang="en-US"/>
          </a:p>
        </p:txBody>
      </p:sp>
    </p:spTree>
    <p:extLst>
      <p:ext uri="{BB962C8B-B14F-4D97-AF65-F5344CB8AC3E}">
        <p14:creationId xmlns:p14="http://schemas.microsoft.com/office/powerpoint/2010/main" val="47485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6</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sz="1400" b="1" i="0" u="none" strike="noStrike" cap="none" dirty="0" smtClean="0">
                <a:solidFill>
                  <a:srgbClr val="000000"/>
                </a:solidFill>
                <a:effectLst/>
                <a:latin typeface="Arial"/>
                <a:ea typeface="Arial"/>
                <a:cs typeface="Arial"/>
                <a:sym typeface="Arial"/>
              </a:rPr>
              <a:t>Bước 1: Cập nhật dữ liệu</a:t>
            </a:r>
          </a:p>
          <a:p>
            <a:pPr marL="171450" lvl="0" indent="-171450" algn="l" rtl="0">
              <a:spcBef>
                <a:spcPts val="0"/>
              </a:spcBef>
              <a:spcAft>
                <a:spcPts val="0"/>
              </a:spcAft>
              <a:buFontTx/>
              <a:buChar char="-"/>
            </a:pPr>
            <a:r>
              <a:rPr lang="vi-VN" sz="1400" b="0" i="0" u="none" strike="noStrike" cap="none" baseline="0" dirty="0" smtClean="0">
                <a:solidFill>
                  <a:srgbClr val="000000"/>
                </a:solidFill>
                <a:effectLst/>
                <a:latin typeface="Arial"/>
                <a:cs typeface="Arial"/>
                <a:sym typeface="Arial"/>
              </a:rPr>
              <a:t>Cấu hình môn XTN: Đầu tiên, người dùng sẽ chọn các môn học dùng để xét tốt nghiệp, các môn học này bao gồm 14 môn học của các trường THCS. Tùy vào mỗi kỳ thi tốt nghiệp sẽ có những môn học dùng để xét tốt nghiệp khác nhau.</a:t>
            </a:r>
          </a:p>
          <a:p>
            <a:pPr marL="171450" lvl="0" indent="-171450" algn="l" rtl="0">
              <a:spcBef>
                <a:spcPts val="0"/>
              </a:spcBef>
              <a:spcAft>
                <a:spcPts val="0"/>
              </a:spcAft>
              <a:buFontTx/>
              <a:buChar char="-"/>
            </a:pPr>
            <a:r>
              <a:rPr lang="vi-VN" sz="1400" b="0" i="0" u="none" strike="noStrike" cap="none" baseline="0" dirty="0" smtClean="0">
                <a:solidFill>
                  <a:srgbClr val="000000"/>
                </a:solidFill>
                <a:effectLst/>
                <a:latin typeface="Arial"/>
                <a:cs typeface="Arial"/>
                <a:sym typeface="Arial"/>
              </a:rPr>
              <a:t>Lớp học: </a:t>
            </a:r>
            <a:r>
              <a:rPr lang="vi-VN" sz="1400" b="0" i="0" u="none" strike="noStrike" cap="none" dirty="0" smtClean="0">
                <a:solidFill>
                  <a:srgbClr val="000000"/>
                </a:solidFill>
                <a:effectLst/>
                <a:latin typeface="Arial"/>
                <a:ea typeface="Arial"/>
                <a:cs typeface="Arial"/>
                <a:sym typeface="Arial"/>
              </a:rPr>
              <a:t>Sau đó, người dùng sẽ cấu hình và chọn lựa những lớp học sẽ dùng để xét tốt nghiệp, đồng thời có thể quản lý thông tin của</a:t>
            </a:r>
            <a:r>
              <a:rPr lang="vi-VN" sz="1400" b="0" i="0" u="none" strike="noStrike" cap="none" baseline="0" dirty="0" smtClean="0">
                <a:solidFill>
                  <a:srgbClr val="000000"/>
                </a:solidFill>
                <a:effectLst/>
                <a:latin typeface="Arial"/>
                <a:ea typeface="Arial"/>
                <a:cs typeface="Arial"/>
                <a:sym typeface="Arial"/>
              </a:rPr>
              <a:t> các</a:t>
            </a:r>
            <a:r>
              <a:rPr lang="vi-VN" sz="1400" b="0" i="0" u="none" strike="noStrike" cap="none" dirty="0" smtClean="0">
                <a:solidFill>
                  <a:srgbClr val="000000"/>
                </a:solidFill>
                <a:effectLst/>
                <a:latin typeface="Arial"/>
                <a:ea typeface="Arial"/>
                <a:cs typeface="Arial"/>
                <a:sym typeface="Arial"/>
              </a:rPr>
              <a:t> lớp học.</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cs typeface="Arial"/>
                <a:sym typeface="Arial"/>
              </a:rPr>
              <a:t>Học</a:t>
            </a:r>
            <a:r>
              <a:rPr lang="vi-VN" sz="1400" b="0" i="0" u="none" strike="noStrike" cap="none" baseline="0" dirty="0" smtClean="0">
                <a:solidFill>
                  <a:srgbClr val="000000"/>
                </a:solidFill>
                <a:effectLst/>
                <a:latin typeface="Arial"/>
                <a:cs typeface="Arial"/>
                <a:sym typeface="Arial"/>
              </a:rPr>
              <a:t> sinh: </a:t>
            </a:r>
            <a:r>
              <a:rPr lang="vi-VN" sz="1400" b="0" i="0" u="none" strike="noStrike" cap="none" dirty="0" smtClean="0">
                <a:solidFill>
                  <a:srgbClr val="000000"/>
                </a:solidFill>
                <a:effectLst/>
                <a:latin typeface="Arial"/>
                <a:ea typeface="Arial"/>
                <a:cs typeface="Arial"/>
                <a:sym typeface="Arial"/>
              </a:rPr>
              <a:t>Tiếp theo, người dùng có thể cấu hình học sinh đủ điều kiện xét tốt nghiệp, bên cạnh đó có thể xem thông tin của từng học sinh. Danh sách học sinh sẽ được phân theo từng lớp học.</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cs typeface="Arial"/>
                <a:sym typeface="Arial"/>
              </a:rPr>
              <a:t>Kết</a:t>
            </a:r>
            <a:r>
              <a:rPr lang="vi-VN" sz="1400" b="0" i="0" u="none" strike="noStrike" cap="none" baseline="0" dirty="0" smtClean="0">
                <a:solidFill>
                  <a:srgbClr val="000000"/>
                </a:solidFill>
                <a:effectLst/>
                <a:latin typeface="Arial"/>
                <a:cs typeface="Arial"/>
                <a:sym typeface="Arial"/>
              </a:rPr>
              <a:t> quả học tập: Người dùng có thể theo dõi và cập nhật kết quả học tập của từng học sinh theo từng năm học lớp 6-7-8-9</a:t>
            </a:r>
          </a:p>
        </p:txBody>
      </p:sp>
      <p:sp>
        <p:nvSpPr>
          <p:cNvPr id="4" name="Slide Number Placeholder 3"/>
          <p:cNvSpPr>
            <a:spLocks noGrp="1"/>
          </p:cNvSpPr>
          <p:nvPr>
            <p:ph type="sldNum" sz="quarter" idx="10"/>
          </p:nvPr>
        </p:nvSpPr>
        <p:spPr/>
        <p:txBody>
          <a:bodyPr/>
          <a:lstStyle/>
          <a:p>
            <a:fld id="{3A2F3803-D419-4994-A8B7-77576D461289}" type="slidenum">
              <a:rPr lang="en-US" smtClean="0"/>
              <a:t>7</a:t>
            </a:fld>
            <a:endParaRPr lang="en-US"/>
          </a:p>
        </p:txBody>
      </p:sp>
    </p:spTree>
    <p:extLst>
      <p:ext uri="{BB962C8B-B14F-4D97-AF65-F5344CB8AC3E}">
        <p14:creationId xmlns:p14="http://schemas.microsoft.com/office/powerpoint/2010/main" val="248484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Tx/>
              <a:buNone/>
            </a:pPr>
            <a:r>
              <a:rPr lang="vi-VN" sz="1400" b="1" i="0" u="none" strike="noStrike" cap="none" dirty="0" smtClean="0">
                <a:solidFill>
                  <a:srgbClr val="000000"/>
                </a:solidFill>
                <a:effectLst/>
                <a:latin typeface="Arial"/>
                <a:ea typeface="Arial"/>
                <a:cs typeface="Arial"/>
                <a:sym typeface="Arial"/>
              </a:rPr>
              <a:t>Bước 2: Tổ chức xét tốt nghiệp</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vi-VN" sz="1400" b="0" i="0" u="none" strike="noStrike" cap="none" dirty="0" smtClean="0">
                <a:solidFill>
                  <a:srgbClr val="000000"/>
                </a:solidFill>
                <a:effectLst/>
                <a:latin typeface="Arial"/>
                <a:cs typeface="Arial"/>
                <a:sym typeface="Arial"/>
              </a:rPr>
              <a:t>Quản</a:t>
            </a:r>
            <a:r>
              <a:rPr lang="vi-VN" sz="1400" b="0" i="0" u="none" strike="noStrike" cap="none" baseline="0" dirty="0" smtClean="0">
                <a:solidFill>
                  <a:srgbClr val="000000"/>
                </a:solidFill>
                <a:effectLst/>
                <a:latin typeface="Arial"/>
                <a:cs typeface="Arial"/>
                <a:sym typeface="Arial"/>
              </a:rPr>
              <a:t> lý hội đồng XTN: </a:t>
            </a:r>
            <a:r>
              <a:rPr lang="vi-VN" sz="1400" b="0" i="0" u="none" strike="noStrike" cap="none" dirty="0" smtClean="0">
                <a:solidFill>
                  <a:srgbClr val="000000"/>
                </a:solidFill>
                <a:effectLst/>
                <a:latin typeface="Arial"/>
                <a:ea typeface="Arial"/>
                <a:cs typeface="Arial"/>
                <a:sym typeface="Arial"/>
              </a:rPr>
              <a:t>Ở bước 2, người dùng sẽ chọn hội đồng cho việc xét tốt nghiệp. Tại bước này, người dùng có thể xem danh sách hội đồng hoặc tạo mới hội đồng.</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ea typeface="Arial"/>
                <a:cs typeface="Arial"/>
                <a:sym typeface="Arial"/>
              </a:rPr>
              <a:t>Khởi</a:t>
            </a:r>
            <a:r>
              <a:rPr lang="vi-VN" sz="1400" b="0" i="0" u="none" strike="noStrike" cap="none" baseline="0" dirty="0" smtClean="0">
                <a:solidFill>
                  <a:srgbClr val="000000"/>
                </a:solidFill>
                <a:effectLst/>
                <a:latin typeface="Arial"/>
                <a:ea typeface="Arial"/>
                <a:cs typeface="Arial"/>
                <a:sym typeface="Arial"/>
              </a:rPr>
              <a:t> tạo dữ liệu: </a:t>
            </a:r>
            <a:r>
              <a:rPr lang="vi-VN" sz="1400" b="0" i="0" u="none" strike="noStrike" cap="none" dirty="0" smtClean="0">
                <a:solidFill>
                  <a:srgbClr val="000000"/>
                </a:solidFill>
                <a:effectLst/>
                <a:latin typeface="Arial"/>
                <a:ea typeface="Arial"/>
                <a:cs typeface="Arial"/>
                <a:sym typeface="Arial"/>
              </a:rPr>
              <a:t>Người dùng sẽ thực hiện khởi tạo dữ liệu, danh sách học sinh đủ điều kiện để tốt nghiệp sẽ được hiển thị tại đây.</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ea typeface="Arial"/>
                <a:cs typeface="Arial"/>
                <a:sym typeface="Arial"/>
              </a:rPr>
              <a:t>Sắp</a:t>
            </a:r>
            <a:r>
              <a:rPr lang="vi-VN" sz="1400" b="0" i="0" u="none" strike="noStrike" cap="none" baseline="0" dirty="0" smtClean="0">
                <a:solidFill>
                  <a:srgbClr val="000000"/>
                </a:solidFill>
                <a:effectLst/>
                <a:latin typeface="Arial"/>
                <a:ea typeface="Arial"/>
                <a:cs typeface="Arial"/>
                <a:sym typeface="Arial"/>
              </a:rPr>
              <a:t> xếp phòng thi – SBD: </a:t>
            </a:r>
            <a:r>
              <a:rPr lang="vi-VN" sz="1400" b="0" i="0" u="none" strike="noStrike" cap="none" dirty="0" smtClean="0">
                <a:solidFill>
                  <a:srgbClr val="000000"/>
                </a:solidFill>
                <a:effectLst/>
                <a:latin typeface="Arial"/>
                <a:ea typeface="Arial"/>
                <a:cs typeface="Arial"/>
                <a:sym typeface="Arial"/>
              </a:rPr>
              <a:t>Sau khi đã khởi tạo, người dùng sẽ phân phòng, đặt số báo danh cho thí sinh và phân số lượng thí sinh cho từng phòng.</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ea typeface="Arial"/>
                <a:cs typeface="Arial"/>
                <a:sym typeface="Arial"/>
              </a:rPr>
              <a:t>Hồ</a:t>
            </a:r>
            <a:r>
              <a:rPr lang="vi-VN" sz="1400" b="0" i="0" u="none" strike="noStrike" cap="none" baseline="0" dirty="0" smtClean="0">
                <a:solidFill>
                  <a:srgbClr val="000000"/>
                </a:solidFill>
                <a:effectLst/>
                <a:latin typeface="Arial"/>
                <a:ea typeface="Arial"/>
                <a:cs typeface="Arial"/>
                <a:sym typeface="Arial"/>
              </a:rPr>
              <a:t> sơ xét tốt nghiệp: </a:t>
            </a:r>
            <a:r>
              <a:rPr lang="vi-VN" sz="1400" b="0" i="0" u="none" strike="noStrike" cap="none" dirty="0" smtClean="0">
                <a:solidFill>
                  <a:srgbClr val="000000"/>
                </a:solidFill>
                <a:effectLst/>
                <a:latin typeface="Arial"/>
                <a:ea typeface="Arial"/>
                <a:cs typeface="Arial"/>
                <a:sym typeface="Arial"/>
              </a:rPr>
              <a:t>Người dùng có thể theo dõi thông tin kết quả học tập các năm, bảng ghi điểm, bảng ghi tên dự XTN, Thống kê học sinh dự XTN. Qua những thông tin này, có thể lựa chọn xét tốt nghiệp hoặc không.</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ea typeface="Arial"/>
                <a:cs typeface="Arial"/>
                <a:sym typeface="Arial"/>
              </a:rPr>
              <a:t>Xét</a:t>
            </a:r>
            <a:r>
              <a:rPr lang="vi-VN" sz="1400" b="0" i="0" u="none" strike="noStrike" cap="none" baseline="0" dirty="0" smtClean="0">
                <a:solidFill>
                  <a:srgbClr val="000000"/>
                </a:solidFill>
                <a:effectLst/>
                <a:latin typeface="Arial"/>
                <a:ea typeface="Arial"/>
                <a:cs typeface="Arial"/>
                <a:sym typeface="Arial"/>
              </a:rPr>
              <a:t> tốt nghiệp: </a:t>
            </a:r>
            <a:r>
              <a:rPr lang="vi-VN" sz="1400" b="0" i="0" u="none" strike="noStrike" cap="none" dirty="0" smtClean="0">
                <a:solidFill>
                  <a:srgbClr val="000000"/>
                </a:solidFill>
                <a:effectLst/>
                <a:latin typeface="Arial"/>
                <a:ea typeface="Arial"/>
                <a:cs typeface="Arial"/>
                <a:sym typeface="Arial"/>
              </a:rPr>
              <a:t>Sau khi đã có đầy đủ thông tin và thực hiện xong các bước, người dùng có thể bắt đầu xét tốt nghiệp</a:t>
            </a:r>
          </a:p>
        </p:txBody>
      </p:sp>
      <p:sp>
        <p:nvSpPr>
          <p:cNvPr id="4" name="Slide Number Placeholder 3"/>
          <p:cNvSpPr>
            <a:spLocks noGrp="1"/>
          </p:cNvSpPr>
          <p:nvPr>
            <p:ph type="sldNum" sz="quarter" idx="10"/>
          </p:nvPr>
        </p:nvSpPr>
        <p:spPr/>
        <p:txBody>
          <a:bodyPr/>
          <a:lstStyle/>
          <a:p>
            <a:fld id="{3A2F3803-D419-4994-A8B7-77576D461289}" type="slidenum">
              <a:rPr lang="en-US" smtClean="0"/>
              <a:t>8</a:t>
            </a:fld>
            <a:endParaRPr lang="en-US"/>
          </a:p>
        </p:txBody>
      </p:sp>
    </p:spTree>
    <p:extLst>
      <p:ext uri="{BB962C8B-B14F-4D97-AF65-F5344CB8AC3E}">
        <p14:creationId xmlns:p14="http://schemas.microsoft.com/office/powerpoint/2010/main" val="20029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Tx/>
              <a:buNone/>
            </a:pPr>
            <a:r>
              <a:rPr lang="vi-VN" sz="1400" b="1" i="0" u="none" strike="noStrike" cap="none" dirty="0" smtClean="0">
                <a:solidFill>
                  <a:srgbClr val="000000"/>
                </a:solidFill>
                <a:effectLst/>
                <a:latin typeface="Arial"/>
                <a:ea typeface="Arial"/>
                <a:cs typeface="Arial"/>
                <a:sym typeface="Arial"/>
              </a:rPr>
              <a:t>Bước 3: Báo cáo thống kê, kết xuất dữ liệu</a:t>
            </a:r>
          </a:p>
          <a:p>
            <a:pPr marL="171450" lvl="0" indent="-171450" algn="l" rtl="0">
              <a:spcBef>
                <a:spcPts val="0"/>
              </a:spcBef>
              <a:spcAft>
                <a:spcPts val="0"/>
              </a:spcAft>
              <a:buFontTx/>
              <a:buChar char="-"/>
            </a:pPr>
            <a:r>
              <a:rPr lang="vi-VN" sz="1400" b="0" i="0" u="none" strike="noStrike" cap="none" baseline="0" dirty="0" smtClean="0">
                <a:solidFill>
                  <a:srgbClr val="000000"/>
                </a:solidFill>
                <a:effectLst/>
                <a:latin typeface="Arial"/>
                <a:ea typeface="Arial"/>
                <a:cs typeface="Arial"/>
                <a:sym typeface="Arial"/>
              </a:rPr>
              <a:t>Kết quả xét tốt nghiệp: </a:t>
            </a:r>
            <a:r>
              <a:rPr lang="vi-VN" sz="1400" b="0" i="0" u="none" strike="noStrike" cap="none" dirty="0" smtClean="0">
                <a:solidFill>
                  <a:srgbClr val="000000"/>
                </a:solidFill>
                <a:effectLst/>
                <a:latin typeface="Arial"/>
                <a:ea typeface="Arial"/>
                <a:cs typeface="Arial"/>
                <a:sym typeface="Arial"/>
              </a:rPr>
              <a:t>Ở bước này, người dùng có thể lựa chọn để in ra kết quả, danh sách được công nhận tốt nghiệp, hoặc giấy chứng nhận tốt nghiệp tạm thời</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ea typeface="Arial"/>
                <a:cs typeface="Arial"/>
                <a:sym typeface="Arial"/>
              </a:rPr>
              <a:t>Báo</a:t>
            </a:r>
            <a:r>
              <a:rPr lang="vi-VN" sz="1400" b="0" i="0" u="none" strike="noStrike" cap="none" baseline="0" dirty="0" smtClean="0">
                <a:solidFill>
                  <a:srgbClr val="000000"/>
                </a:solidFill>
                <a:effectLst/>
                <a:latin typeface="Arial"/>
                <a:ea typeface="Arial"/>
                <a:cs typeface="Arial"/>
                <a:sym typeface="Arial"/>
              </a:rPr>
              <a:t> cáo: </a:t>
            </a:r>
            <a:r>
              <a:rPr lang="vi-VN" sz="1400" b="0" i="0" u="none" strike="noStrike" cap="none" dirty="0" smtClean="0">
                <a:solidFill>
                  <a:srgbClr val="000000"/>
                </a:solidFill>
                <a:effectLst/>
                <a:latin typeface="Arial"/>
                <a:ea typeface="Arial"/>
                <a:cs typeface="Arial"/>
                <a:sym typeface="Arial"/>
              </a:rPr>
              <a:t>Người dùng có thể xem dữ liệu tổng hợp hoặc chi tiết danh sách các học sinh đạt tốt nghiệp.</a:t>
            </a:r>
          </a:p>
          <a:p>
            <a:pPr marL="171450" lvl="0" indent="-171450" algn="l" rtl="0">
              <a:spcBef>
                <a:spcPts val="0"/>
              </a:spcBef>
              <a:spcAft>
                <a:spcPts val="0"/>
              </a:spcAft>
              <a:buFontTx/>
              <a:buChar char="-"/>
            </a:pPr>
            <a:r>
              <a:rPr lang="vi-VN" sz="1400" b="0" i="0" u="none" strike="noStrike" cap="none" dirty="0" smtClean="0">
                <a:solidFill>
                  <a:srgbClr val="000000"/>
                </a:solidFill>
                <a:effectLst/>
                <a:latin typeface="Arial"/>
                <a:ea typeface="Arial"/>
                <a:cs typeface="Arial"/>
                <a:sym typeface="Arial"/>
              </a:rPr>
              <a:t>Kết xuất dữ liệu: Người dùng có thể in danh sách tốt nghiệp thành file dbf, file này nhằm để đẩy dữ liệu lên hệ thống VnEdu.</a:t>
            </a:r>
          </a:p>
          <a:p>
            <a:pPr marL="171450" lvl="0" indent="-171450" algn="l" rtl="0">
              <a:spcBef>
                <a:spcPts val="0"/>
              </a:spcBef>
              <a:spcAft>
                <a:spcPts val="0"/>
              </a:spcAft>
              <a:buFontTx/>
              <a:buChar char="-"/>
            </a:pPr>
            <a:endParaRPr lang="vi-VN" sz="1400" dirty="0"/>
          </a:p>
        </p:txBody>
      </p:sp>
      <p:sp>
        <p:nvSpPr>
          <p:cNvPr id="4" name="Slide Number Placeholder 3"/>
          <p:cNvSpPr>
            <a:spLocks noGrp="1"/>
          </p:cNvSpPr>
          <p:nvPr>
            <p:ph type="sldNum" sz="quarter" idx="10"/>
          </p:nvPr>
        </p:nvSpPr>
        <p:spPr/>
        <p:txBody>
          <a:bodyPr/>
          <a:lstStyle/>
          <a:p>
            <a:fld id="{3A2F3803-D419-4994-A8B7-77576D461289}" type="slidenum">
              <a:rPr lang="en-US" smtClean="0"/>
              <a:t>9</a:t>
            </a:fld>
            <a:endParaRPr lang="en-US"/>
          </a:p>
        </p:txBody>
      </p:sp>
    </p:spTree>
    <p:extLst>
      <p:ext uri="{BB962C8B-B14F-4D97-AF65-F5344CB8AC3E}">
        <p14:creationId xmlns:p14="http://schemas.microsoft.com/office/powerpoint/2010/main" val="267362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300" dirty="0">
              <a:solidFill>
                <a:schemeClr val="tx1">
                  <a:lumMod val="75000"/>
                  <a:lumOff val="25000"/>
                </a:schemeClr>
              </a:solidFill>
              <a:latin typeface="Avenir Next Regular"/>
              <a:cs typeface="Avenir Next Regular"/>
            </a:endParaRPr>
          </a:p>
        </p:txBody>
      </p:sp>
      <p:sp>
        <p:nvSpPr>
          <p:cNvPr id="4" name="Slide Number Placeholder 3"/>
          <p:cNvSpPr>
            <a:spLocks noGrp="1"/>
          </p:cNvSpPr>
          <p:nvPr>
            <p:ph type="sldNum" sz="quarter" idx="10"/>
          </p:nvPr>
        </p:nvSpPr>
        <p:spPr/>
        <p:txBody>
          <a:bodyPr/>
          <a:lstStyle/>
          <a:p>
            <a:fld id="{3A2F3803-D419-4994-A8B7-77576D461289}" type="slidenum">
              <a:rPr lang="en-US" smtClean="0"/>
              <a:t>10</a:t>
            </a:fld>
            <a:endParaRPr lang="en-US"/>
          </a:p>
        </p:txBody>
      </p:sp>
    </p:spTree>
    <p:extLst>
      <p:ext uri="{BB962C8B-B14F-4D97-AF65-F5344CB8AC3E}">
        <p14:creationId xmlns:p14="http://schemas.microsoft.com/office/powerpoint/2010/main" val="248484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Placeholder 1"/>
          <p:cNvSpPr txBox="1">
            <a:spLocks/>
          </p:cNvSpPr>
          <p:nvPr userDrawn="1"/>
        </p:nvSpPr>
        <p:spPr>
          <a:xfrm>
            <a:off x="314216" y="2551513"/>
            <a:ext cx="5038163" cy="1555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70C0"/>
                </a:solidFill>
                <a:latin typeface="Arial" panose="020B0604020202020204" pitchFamily="34" charset="0"/>
                <a:ea typeface="+mj-ea"/>
                <a:cs typeface="Arial" panose="020B0604020202020204" pitchFamily="34" charset="0"/>
              </a:defRPr>
            </a:lvl1pPr>
          </a:lstStyle>
          <a:p>
            <a:endParaRPr lang="en-US" sz="4000">
              <a:solidFill>
                <a:schemeClr val="bg1"/>
              </a:solidFill>
              <a:latin typeface="Roboto Condensed" pitchFamily="2" charset="0"/>
              <a:ea typeface="Roboto Condensed" pitchFamily="2" charset="0"/>
            </a:endParaRPr>
          </a:p>
        </p:txBody>
      </p:sp>
      <p:sp>
        <p:nvSpPr>
          <p:cNvPr id="11" name="Text Placeholder 2"/>
          <p:cNvSpPr>
            <a:spLocks noGrp="1"/>
          </p:cNvSpPr>
          <p:nvPr>
            <p:ph idx="11" hasCustomPrompt="1"/>
          </p:nvPr>
        </p:nvSpPr>
        <p:spPr>
          <a:xfrm>
            <a:off x="314216" y="6087412"/>
            <a:ext cx="5038163" cy="346996"/>
          </a:xfrm>
          <a:prstGeom prst="rect">
            <a:avLst/>
          </a:prstGeom>
        </p:spPr>
        <p:txBody>
          <a:bodyPr vert="horz" lIns="91440" tIns="45720" rIns="91440" bIns="45720" rtlCol="0">
            <a:normAutofit/>
          </a:bodyPr>
          <a:lstStyle>
            <a:lvl1pPr marL="0" indent="0" algn="ctr">
              <a:buNone/>
              <a:defRPr sz="2000" baseline="0">
                <a:solidFill>
                  <a:srgbClr val="0070C0"/>
                </a:solidFill>
                <a:latin typeface="Roboto Condensed" pitchFamily="2" charset="0"/>
                <a:ea typeface="Roboto Condensed" pitchFamily="2" charset="0"/>
              </a:defRPr>
            </a:lvl1pPr>
          </a:lstStyle>
          <a:p>
            <a:pPr lvl="0"/>
            <a:r>
              <a:rPr lang="en-US"/>
              <a:t>Click to edit master title style</a:t>
            </a:r>
          </a:p>
        </p:txBody>
      </p:sp>
      <p:sp>
        <p:nvSpPr>
          <p:cNvPr id="12" name="Text Placeholder 2"/>
          <p:cNvSpPr>
            <a:spLocks noGrp="1"/>
          </p:cNvSpPr>
          <p:nvPr>
            <p:ph idx="12" hasCustomPrompt="1"/>
          </p:nvPr>
        </p:nvSpPr>
        <p:spPr>
          <a:xfrm>
            <a:off x="6544686" y="3429000"/>
            <a:ext cx="5038163" cy="514890"/>
          </a:xfrm>
          <a:prstGeom prst="rect">
            <a:avLst/>
          </a:prstGeom>
        </p:spPr>
        <p:txBody>
          <a:bodyPr vert="horz" lIns="91440" tIns="45720" rIns="91440" bIns="45720" rtlCol="0">
            <a:normAutofit/>
          </a:bodyPr>
          <a:lstStyle>
            <a:lvl1pPr marL="0" indent="0" algn="ctr">
              <a:buNone/>
              <a:defRPr baseline="0">
                <a:solidFill>
                  <a:srgbClr val="FF0000"/>
                </a:solidFill>
                <a:latin typeface="Roboto Condensed" pitchFamily="2" charset="0"/>
                <a:ea typeface="Roboto Condensed" pitchFamily="2" charset="0"/>
              </a:defRPr>
            </a:lvl1pPr>
          </a:lstStyle>
          <a:p>
            <a:pPr lvl="0"/>
            <a:r>
              <a:rPr lang="en-US" err="1"/>
              <a:t>Ảnh</a:t>
            </a:r>
            <a:r>
              <a:rPr lang="en-US"/>
              <a:t> </a:t>
            </a:r>
            <a:r>
              <a:rPr lang="en-US" err="1"/>
              <a:t>lớn</a:t>
            </a:r>
            <a:r>
              <a:rPr lang="en-US"/>
              <a:t> (</a:t>
            </a:r>
            <a:r>
              <a:rPr lang="en-US" err="1"/>
              <a:t>về</a:t>
            </a:r>
            <a:r>
              <a:rPr lang="en-US"/>
              <a:t> </a:t>
            </a:r>
            <a:r>
              <a:rPr lang="en-US" err="1"/>
              <a:t>tỉnh</a:t>
            </a:r>
            <a:r>
              <a:rPr lang="en-US"/>
              <a:t>/</a:t>
            </a:r>
            <a:r>
              <a:rPr lang="en-US" err="1"/>
              <a:t>TP</a:t>
            </a:r>
            <a:r>
              <a:rPr lang="en-US"/>
              <a:t>)</a:t>
            </a:r>
          </a:p>
        </p:txBody>
      </p:sp>
      <p:sp>
        <p:nvSpPr>
          <p:cNvPr id="15" name="Title Placeholder 1"/>
          <p:cNvSpPr>
            <a:spLocks noGrp="1"/>
          </p:cNvSpPr>
          <p:nvPr>
            <p:ph type="title"/>
          </p:nvPr>
        </p:nvSpPr>
        <p:spPr>
          <a:xfrm>
            <a:off x="314216" y="2923655"/>
            <a:ext cx="5038163" cy="1192683"/>
          </a:xfrm>
          <a:prstGeom prst="rect">
            <a:avLst/>
          </a:prstGeom>
        </p:spPr>
        <p:txBody>
          <a:bodyPr vert="horz" lIns="91440" tIns="45720" rIns="91440" bIns="45720" rtlCol="0" anchor="ctr">
            <a:noAutofit/>
          </a:bodyPr>
          <a:lstStyle>
            <a:lvl1pPr>
              <a:defRPr sz="3600">
                <a:solidFill>
                  <a:srgbClr val="0070C0"/>
                </a:solidFill>
              </a:defRPr>
            </a:lvl1pPr>
          </a:lstStyle>
          <a:p>
            <a:r>
              <a:rPr lang="en-US"/>
              <a:t>CLICK TO EDIT MASTER TITLE STYLE</a:t>
            </a:r>
          </a:p>
        </p:txBody>
      </p:sp>
      <p:sp>
        <p:nvSpPr>
          <p:cNvPr id="13" name="Text Placeholder 2"/>
          <p:cNvSpPr>
            <a:spLocks noGrp="1"/>
          </p:cNvSpPr>
          <p:nvPr>
            <p:ph idx="13" hasCustomPrompt="1"/>
          </p:nvPr>
        </p:nvSpPr>
        <p:spPr>
          <a:xfrm>
            <a:off x="314216" y="4154636"/>
            <a:ext cx="5038163" cy="346996"/>
          </a:xfrm>
          <a:prstGeom prst="rect">
            <a:avLst/>
          </a:prstGeom>
        </p:spPr>
        <p:txBody>
          <a:bodyPr vert="horz" lIns="91440" tIns="45720" rIns="91440" bIns="45720" rtlCol="0">
            <a:normAutofit/>
          </a:bodyPr>
          <a:lstStyle>
            <a:lvl1pPr marL="0" indent="0" algn="l">
              <a:buNone/>
              <a:defRPr sz="2000" baseline="0">
                <a:solidFill>
                  <a:srgbClr val="0070C0"/>
                </a:solidFill>
                <a:latin typeface="Roboto Condensed" pitchFamily="2" charset="0"/>
                <a:ea typeface="Roboto Condensed" pitchFamily="2" charset="0"/>
              </a:defRPr>
            </a:lvl1pPr>
          </a:lstStyle>
          <a:p>
            <a:pPr lvl="0"/>
            <a:r>
              <a:rPr lang="en-US"/>
              <a:t>CLICK TO EDIT MASTER TITLE STYLE</a:t>
            </a:r>
          </a:p>
        </p:txBody>
      </p:sp>
    </p:spTree>
    <p:extLst>
      <p:ext uri="{BB962C8B-B14F-4D97-AF65-F5344CB8AC3E}">
        <p14:creationId xmlns:p14="http://schemas.microsoft.com/office/powerpoint/2010/main" val="360274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Title Placeholder 1"/>
          <p:cNvSpPr txBox="1">
            <a:spLocks/>
          </p:cNvSpPr>
          <p:nvPr userDrawn="1"/>
        </p:nvSpPr>
        <p:spPr>
          <a:xfrm>
            <a:off x="314216" y="2981817"/>
            <a:ext cx="5038163" cy="1555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70C0"/>
                </a:solidFill>
                <a:latin typeface="Arial" panose="020B0604020202020204" pitchFamily="34" charset="0"/>
                <a:ea typeface="+mj-ea"/>
                <a:cs typeface="Arial" panose="020B0604020202020204" pitchFamily="34" charset="0"/>
              </a:defRPr>
            </a:lvl1pPr>
          </a:lstStyle>
          <a:p>
            <a:r>
              <a:rPr lang="en-US" sz="4000" err="1">
                <a:solidFill>
                  <a:schemeClr val="bg1"/>
                </a:solidFill>
                <a:latin typeface="Roboto Condensed" pitchFamily="2" charset="0"/>
                <a:ea typeface="Roboto Condensed" pitchFamily="2" charset="0"/>
              </a:rPr>
              <a:t>TRÂN</a:t>
            </a:r>
            <a:r>
              <a:rPr lang="en-US" sz="4000" baseline="0">
                <a:solidFill>
                  <a:schemeClr val="bg1"/>
                </a:solidFill>
                <a:latin typeface="Roboto Condensed" pitchFamily="2" charset="0"/>
                <a:ea typeface="Roboto Condensed" pitchFamily="2" charset="0"/>
              </a:rPr>
              <a:t> TRỌNG </a:t>
            </a:r>
            <a:r>
              <a:rPr lang="en-US" sz="4000" baseline="0" err="1">
                <a:solidFill>
                  <a:schemeClr val="bg1"/>
                </a:solidFill>
                <a:latin typeface="Roboto Condensed" pitchFamily="2" charset="0"/>
                <a:ea typeface="Roboto Condensed" pitchFamily="2" charset="0"/>
              </a:rPr>
              <a:t>CẢM</a:t>
            </a:r>
            <a:r>
              <a:rPr lang="en-US" sz="4000" baseline="0">
                <a:solidFill>
                  <a:schemeClr val="bg1"/>
                </a:solidFill>
                <a:latin typeface="Roboto Condensed" pitchFamily="2" charset="0"/>
                <a:ea typeface="Roboto Condensed" pitchFamily="2" charset="0"/>
              </a:rPr>
              <a:t> </a:t>
            </a:r>
            <a:r>
              <a:rPr lang="en-US" sz="4000" baseline="0" err="1">
                <a:solidFill>
                  <a:schemeClr val="bg1"/>
                </a:solidFill>
                <a:latin typeface="Roboto Condensed" pitchFamily="2" charset="0"/>
                <a:ea typeface="Roboto Condensed" pitchFamily="2" charset="0"/>
              </a:rPr>
              <a:t>ƠN</a:t>
            </a:r>
            <a:r>
              <a:rPr lang="en-US" sz="4000" baseline="0">
                <a:solidFill>
                  <a:schemeClr val="bg1"/>
                </a:solidFill>
                <a:latin typeface="Roboto Condensed" pitchFamily="2" charset="0"/>
                <a:ea typeface="Roboto Condensed" pitchFamily="2" charset="0"/>
              </a:rPr>
              <a:t>!</a:t>
            </a:r>
            <a:endParaRPr lang="en-US" sz="4000">
              <a:solidFill>
                <a:schemeClr val="bg1"/>
              </a:solidFill>
              <a:latin typeface="Roboto Condensed" pitchFamily="2" charset="0"/>
              <a:ea typeface="Roboto Condensed" pitchFamily="2" charset="0"/>
            </a:endParaRPr>
          </a:p>
        </p:txBody>
      </p:sp>
      <p:sp>
        <p:nvSpPr>
          <p:cNvPr id="12" name="Text Placeholder 2"/>
          <p:cNvSpPr>
            <a:spLocks noGrp="1"/>
          </p:cNvSpPr>
          <p:nvPr>
            <p:ph idx="12" hasCustomPrompt="1"/>
          </p:nvPr>
        </p:nvSpPr>
        <p:spPr>
          <a:xfrm>
            <a:off x="6544686" y="3429000"/>
            <a:ext cx="5038163" cy="514890"/>
          </a:xfrm>
          <a:prstGeom prst="rect">
            <a:avLst/>
          </a:prstGeom>
        </p:spPr>
        <p:txBody>
          <a:bodyPr vert="horz" lIns="91440" tIns="45720" rIns="91440" bIns="45720" rtlCol="0">
            <a:normAutofit/>
          </a:bodyPr>
          <a:lstStyle>
            <a:lvl1pPr marL="0" indent="0" algn="ctr">
              <a:buNone/>
              <a:defRPr baseline="0">
                <a:solidFill>
                  <a:srgbClr val="FF0000"/>
                </a:solidFill>
                <a:latin typeface="Roboto Condensed" pitchFamily="2" charset="0"/>
                <a:ea typeface="Roboto Condensed" pitchFamily="2" charset="0"/>
              </a:defRPr>
            </a:lvl1pPr>
          </a:lstStyle>
          <a:p>
            <a:pPr lvl="0"/>
            <a:r>
              <a:rPr lang="en-US" err="1"/>
              <a:t>Ảnh</a:t>
            </a:r>
            <a:r>
              <a:rPr lang="en-US"/>
              <a:t> </a:t>
            </a:r>
            <a:r>
              <a:rPr lang="en-US" err="1"/>
              <a:t>lớn</a:t>
            </a:r>
            <a:r>
              <a:rPr lang="en-US"/>
              <a:t> (</a:t>
            </a:r>
            <a:r>
              <a:rPr lang="en-US" err="1"/>
              <a:t>về</a:t>
            </a:r>
            <a:r>
              <a:rPr lang="en-US"/>
              <a:t> </a:t>
            </a:r>
            <a:r>
              <a:rPr lang="en-US" err="1"/>
              <a:t>tỉnh</a:t>
            </a:r>
            <a:r>
              <a:rPr lang="en-US"/>
              <a:t>/</a:t>
            </a:r>
            <a:r>
              <a:rPr lang="en-US" err="1"/>
              <a:t>TP</a:t>
            </a:r>
            <a:r>
              <a:rPr lang="en-US"/>
              <a:t>)</a:t>
            </a:r>
          </a:p>
        </p:txBody>
      </p:sp>
    </p:spTree>
    <p:extLst>
      <p:ext uri="{BB962C8B-B14F-4D97-AF65-F5344CB8AC3E}">
        <p14:creationId xmlns:p14="http://schemas.microsoft.com/office/powerpoint/2010/main" val="107643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Placeholder 1"/>
          <p:cNvSpPr txBox="1">
            <a:spLocks/>
          </p:cNvSpPr>
          <p:nvPr userDrawn="1"/>
        </p:nvSpPr>
        <p:spPr>
          <a:xfrm>
            <a:off x="314216" y="2551513"/>
            <a:ext cx="5038163" cy="1555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70C0"/>
                </a:solidFill>
                <a:latin typeface="Arial" panose="020B0604020202020204" pitchFamily="34" charset="0"/>
                <a:ea typeface="+mj-ea"/>
                <a:cs typeface="Arial" panose="020B0604020202020204" pitchFamily="34" charset="0"/>
              </a:defRPr>
            </a:lvl1pPr>
          </a:lstStyle>
          <a:p>
            <a:endParaRPr lang="en-US" sz="4000">
              <a:solidFill>
                <a:schemeClr val="bg1"/>
              </a:solidFill>
              <a:latin typeface="Roboto Condensed" pitchFamily="2" charset="0"/>
              <a:ea typeface="Roboto Condensed" pitchFamily="2" charset="0"/>
            </a:endParaRPr>
          </a:p>
        </p:txBody>
      </p:sp>
      <p:sp>
        <p:nvSpPr>
          <p:cNvPr id="11" name="Text Placeholder 2"/>
          <p:cNvSpPr>
            <a:spLocks noGrp="1"/>
          </p:cNvSpPr>
          <p:nvPr>
            <p:ph idx="11" hasCustomPrompt="1"/>
          </p:nvPr>
        </p:nvSpPr>
        <p:spPr>
          <a:xfrm>
            <a:off x="314216" y="2471952"/>
            <a:ext cx="5038163" cy="442158"/>
          </a:xfrm>
          <a:prstGeom prst="rect">
            <a:avLst/>
          </a:prstGeom>
        </p:spPr>
        <p:txBody>
          <a:bodyPr vert="horz" lIns="91440" tIns="45720" rIns="91440" bIns="45720" rtlCol="0">
            <a:normAutofit/>
          </a:bodyPr>
          <a:lstStyle>
            <a:lvl1pPr marL="0" indent="0" algn="ctr">
              <a:buNone/>
              <a:defRPr sz="2400" baseline="0">
                <a:solidFill>
                  <a:srgbClr val="0070C0"/>
                </a:solidFill>
                <a:latin typeface="Roboto Condensed" pitchFamily="2" charset="0"/>
                <a:ea typeface="Roboto Condensed" pitchFamily="2" charset="0"/>
              </a:defRPr>
            </a:lvl1pPr>
          </a:lstStyle>
          <a:p>
            <a:pPr lvl="0"/>
            <a:r>
              <a:rPr lang="en-US"/>
              <a:t>Click to edit master title style</a:t>
            </a:r>
          </a:p>
        </p:txBody>
      </p:sp>
      <p:sp>
        <p:nvSpPr>
          <p:cNvPr id="12" name="Text Placeholder 2"/>
          <p:cNvSpPr>
            <a:spLocks noGrp="1"/>
          </p:cNvSpPr>
          <p:nvPr>
            <p:ph idx="12" hasCustomPrompt="1"/>
          </p:nvPr>
        </p:nvSpPr>
        <p:spPr>
          <a:xfrm>
            <a:off x="6544686" y="3429000"/>
            <a:ext cx="5038163" cy="514890"/>
          </a:xfrm>
          <a:prstGeom prst="rect">
            <a:avLst/>
          </a:prstGeom>
        </p:spPr>
        <p:txBody>
          <a:bodyPr vert="horz" lIns="91440" tIns="45720" rIns="91440" bIns="45720" rtlCol="0">
            <a:normAutofit/>
          </a:bodyPr>
          <a:lstStyle>
            <a:lvl1pPr marL="0" indent="0" algn="ctr">
              <a:buNone/>
              <a:defRPr baseline="0">
                <a:solidFill>
                  <a:srgbClr val="FF0000"/>
                </a:solidFill>
                <a:latin typeface="Roboto Condensed" pitchFamily="2" charset="0"/>
                <a:ea typeface="Roboto Condensed" pitchFamily="2" charset="0"/>
              </a:defRPr>
            </a:lvl1pPr>
          </a:lstStyle>
          <a:p>
            <a:pPr lvl="0"/>
            <a:r>
              <a:rPr lang="en-US" err="1"/>
              <a:t>Ảnh</a:t>
            </a:r>
            <a:r>
              <a:rPr lang="en-US"/>
              <a:t> </a:t>
            </a:r>
            <a:r>
              <a:rPr lang="en-US" err="1"/>
              <a:t>lớn</a:t>
            </a:r>
            <a:r>
              <a:rPr lang="en-US"/>
              <a:t> (</a:t>
            </a:r>
            <a:r>
              <a:rPr lang="en-US" err="1"/>
              <a:t>về</a:t>
            </a:r>
            <a:r>
              <a:rPr lang="en-US"/>
              <a:t> </a:t>
            </a:r>
            <a:r>
              <a:rPr lang="en-US" err="1"/>
              <a:t>tỉnh</a:t>
            </a:r>
            <a:r>
              <a:rPr lang="en-US"/>
              <a:t>/</a:t>
            </a:r>
            <a:r>
              <a:rPr lang="en-US" err="1"/>
              <a:t>TP</a:t>
            </a:r>
            <a:r>
              <a:rPr lang="en-US"/>
              <a:t>)</a:t>
            </a:r>
          </a:p>
        </p:txBody>
      </p:sp>
      <p:sp>
        <p:nvSpPr>
          <p:cNvPr id="15" name="Title Placeholder 1"/>
          <p:cNvSpPr>
            <a:spLocks noGrp="1"/>
          </p:cNvSpPr>
          <p:nvPr>
            <p:ph type="title"/>
          </p:nvPr>
        </p:nvSpPr>
        <p:spPr>
          <a:xfrm>
            <a:off x="314216" y="2914110"/>
            <a:ext cx="5038163" cy="1192683"/>
          </a:xfrm>
          <a:prstGeom prst="rect">
            <a:avLst/>
          </a:prstGeom>
        </p:spPr>
        <p:txBody>
          <a:bodyPr vert="horz" lIns="91440" tIns="45720" rIns="91440" bIns="45720" rtlCol="0" anchor="ctr">
            <a:noAutofit/>
          </a:bodyPr>
          <a:lstStyle>
            <a:lvl1pPr algn="ctr">
              <a:defRPr sz="3600">
                <a:solidFill>
                  <a:srgbClr val="0070C0"/>
                </a:solidFill>
              </a:defRPr>
            </a:lvl1pPr>
          </a:lstStyle>
          <a:p>
            <a:r>
              <a:rPr lang="en-US"/>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8128" y="4186354"/>
            <a:ext cx="3724275" cy="190500"/>
          </a:xfrm>
          <a:prstGeom prst="rect">
            <a:avLst/>
          </a:prstGeom>
        </p:spPr>
      </p:pic>
      <p:sp>
        <p:nvSpPr>
          <p:cNvPr id="10" name="Slide Number Placeholder 5"/>
          <p:cNvSpPr>
            <a:spLocks noGrp="1"/>
          </p:cNvSpPr>
          <p:nvPr>
            <p:ph type="sldNum" sz="quarter" idx="13"/>
          </p:nvPr>
        </p:nvSpPr>
        <p:spPr>
          <a:xfrm>
            <a:off x="5892053" y="6502216"/>
            <a:ext cx="407894" cy="401869"/>
          </a:xfrm>
        </p:spPr>
        <p:txBody>
          <a:bodyPr/>
          <a:lstStyle/>
          <a:p>
            <a:fld id="{2079BD69-FF30-450A-B7B2-1E0FE13F0EE7}" type="slidenum">
              <a:rPr lang="en-US" smtClean="0"/>
              <a:t>‹#›</a:t>
            </a:fld>
            <a:endParaRPr lang="en-US"/>
          </a:p>
        </p:txBody>
      </p:sp>
    </p:spTree>
    <p:extLst>
      <p:ext uri="{BB962C8B-B14F-4D97-AF65-F5344CB8AC3E}">
        <p14:creationId xmlns:p14="http://schemas.microsoft.com/office/powerpoint/2010/main" val="309680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079BD69-FF30-450A-B7B2-1E0FE13F0EE7}" type="slidenum">
              <a:rPr lang="en-US" smtClean="0"/>
              <a:t>‹#›</a:t>
            </a:fld>
            <a:endParaRPr lang="en-US"/>
          </a:p>
        </p:txBody>
      </p:sp>
    </p:spTree>
    <p:extLst>
      <p:ext uri="{BB962C8B-B14F-4D97-AF65-F5344CB8AC3E}">
        <p14:creationId xmlns:p14="http://schemas.microsoft.com/office/powerpoint/2010/main" val="68177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578223" y="1210751"/>
            <a:ext cx="5441577" cy="496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210751"/>
            <a:ext cx="5472953" cy="496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079BD69-FF30-450A-B7B2-1E0FE13F0EE7}" type="slidenum">
              <a:rPr lang="en-US" smtClean="0"/>
              <a:t>‹#›</a:t>
            </a:fld>
            <a:endParaRPr lang="en-US"/>
          </a:p>
        </p:txBody>
      </p:sp>
    </p:spTree>
    <p:extLst>
      <p:ext uri="{BB962C8B-B14F-4D97-AF65-F5344CB8AC3E}">
        <p14:creationId xmlns:p14="http://schemas.microsoft.com/office/powerpoint/2010/main" val="134358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79BD69-FF30-450A-B7B2-1E0FE13F0EE7}" type="slidenum">
              <a:rPr lang="en-US" smtClean="0"/>
              <a:t>‹#›</a:t>
            </a:fld>
            <a:endParaRPr lang="en-US"/>
          </a:p>
        </p:txBody>
      </p:sp>
    </p:spTree>
    <p:extLst>
      <p:ext uri="{BB962C8B-B14F-4D97-AF65-F5344CB8AC3E}">
        <p14:creationId xmlns:p14="http://schemas.microsoft.com/office/powerpoint/2010/main" val="13426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02257" y="177422"/>
            <a:ext cx="8942896" cy="49644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rgbClr val="0070C0"/>
                </a:solidFill>
              </a:defRPr>
            </a:lvl1pPr>
          </a:lstStyle>
          <a:p>
            <a:fld id="{2079BD69-FF30-450A-B7B2-1E0FE13F0EE7}" type="slidenum">
              <a:rPr lang="en-US" smtClean="0"/>
              <a:pPr/>
              <a:t>‹#›</a:t>
            </a:fld>
            <a:endParaRPr lang="en-US"/>
          </a:p>
        </p:txBody>
      </p:sp>
    </p:spTree>
    <p:extLst>
      <p:ext uri="{BB962C8B-B14F-4D97-AF65-F5344CB8AC3E}">
        <p14:creationId xmlns:p14="http://schemas.microsoft.com/office/powerpoint/2010/main" val="131073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079BD69-FF30-450A-B7B2-1E0FE13F0EE7}" type="slidenum">
              <a:rPr lang="en-US" smtClean="0"/>
              <a:t>‹#›</a:t>
            </a:fld>
            <a:endParaRPr lang="en-US"/>
          </a:p>
        </p:txBody>
      </p:sp>
    </p:spTree>
    <p:extLst>
      <p:ext uri="{BB962C8B-B14F-4D97-AF65-F5344CB8AC3E}">
        <p14:creationId xmlns:p14="http://schemas.microsoft.com/office/powerpoint/2010/main" val="41488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105400"/>
            <a:ext cx="12192000" cy="1752600"/>
          </a:xfrm>
          <a:prstGeom prst="rect">
            <a:avLst/>
          </a:prstGeom>
        </p:spPr>
      </p:pic>
      <p:sp>
        <p:nvSpPr>
          <p:cNvPr id="7" name="Slide Number Placeholder 6"/>
          <p:cNvSpPr>
            <a:spLocks noGrp="1"/>
          </p:cNvSpPr>
          <p:nvPr>
            <p:ph type="sldNum" sz="quarter" idx="12"/>
          </p:nvPr>
        </p:nvSpPr>
        <p:spPr/>
        <p:txBody>
          <a:bodyPr/>
          <a:lstStyle/>
          <a:p>
            <a:fld id="{2079BD69-FF30-450A-B7B2-1E0FE13F0EE7}" type="slidenum">
              <a:rPr lang="en-US" smtClean="0"/>
              <a:t>‹#›</a:t>
            </a:fld>
            <a:endParaRPr lang="en-US"/>
          </a:p>
        </p:txBody>
      </p:sp>
    </p:spTree>
    <p:extLst>
      <p:ext uri="{BB962C8B-B14F-4D97-AF65-F5344CB8AC3E}">
        <p14:creationId xmlns:p14="http://schemas.microsoft.com/office/powerpoint/2010/main" val="130421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itle Placeholder 1"/>
          <p:cNvSpPr txBox="1">
            <a:spLocks/>
          </p:cNvSpPr>
          <p:nvPr userDrawn="1"/>
        </p:nvSpPr>
        <p:spPr>
          <a:xfrm>
            <a:off x="314216" y="2551513"/>
            <a:ext cx="5038163" cy="1555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rgbClr val="0070C0"/>
                </a:solidFill>
                <a:latin typeface="Arial" panose="020B0604020202020204" pitchFamily="34" charset="0"/>
                <a:ea typeface="+mj-ea"/>
                <a:cs typeface="Arial" panose="020B0604020202020204" pitchFamily="34" charset="0"/>
              </a:defRPr>
            </a:lvl1pPr>
          </a:lstStyle>
          <a:p>
            <a:endParaRPr lang="en-US" sz="4000">
              <a:solidFill>
                <a:schemeClr val="bg1"/>
              </a:solidFill>
              <a:latin typeface="Roboto Condensed" pitchFamily="2" charset="0"/>
              <a:ea typeface="Roboto Condensed" pitchFamily="2" charset="0"/>
            </a:endParaRPr>
          </a:p>
        </p:txBody>
      </p:sp>
      <p:sp>
        <p:nvSpPr>
          <p:cNvPr id="12" name="Text Placeholder 2"/>
          <p:cNvSpPr>
            <a:spLocks noGrp="1"/>
          </p:cNvSpPr>
          <p:nvPr>
            <p:ph idx="12" hasCustomPrompt="1"/>
          </p:nvPr>
        </p:nvSpPr>
        <p:spPr>
          <a:xfrm>
            <a:off x="6544686" y="3429000"/>
            <a:ext cx="5038163" cy="514890"/>
          </a:xfrm>
          <a:prstGeom prst="rect">
            <a:avLst/>
          </a:prstGeom>
        </p:spPr>
        <p:txBody>
          <a:bodyPr vert="horz" lIns="91440" tIns="45720" rIns="91440" bIns="45720" rtlCol="0">
            <a:normAutofit/>
          </a:bodyPr>
          <a:lstStyle>
            <a:lvl1pPr marL="0" indent="0" algn="ctr">
              <a:buNone/>
              <a:defRPr baseline="0">
                <a:solidFill>
                  <a:srgbClr val="FF0000"/>
                </a:solidFill>
                <a:latin typeface="Roboto Condensed" pitchFamily="2" charset="0"/>
                <a:ea typeface="Roboto Condensed" pitchFamily="2" charset="0"/>
              </a:defRPr>
            </a:lvl1pPr>
          </a:lstStyle>
          <a:p>
            <a:pPr lvl="0"/>
            <a:r>
              <a:rPr lang="en-US" err="1"/>
              <a:t>Ảnh</a:t>
            </a:r>
            <a:r>
              <a:rPr lang="en-US"/>
              <a:t> </a:t>
            </a:r>
            <a:r>
              <a:rPr lang="en-US" err="1"/>
              <a:t>lớn</a:t>
            </a:r>
            <a:r>
              <a:rPr lang="en-US"/>
              <a:t> (</a:t>
            </a:r>
            <a:r>
              <a:rPr lang="en-US" err="1"/>
              <a:t>về</a:t>
            </a:r>
            <a:r>
              <a:rPr lang="en-US"/>
              <a:t> </a:t>
            </a:r>
            <a:r>
              <a:rPr lang="en-US" err="1"/>
              <a:t>tỉnh</a:t>
            </a:r>
            <a:r>
              <a:rPr lang="en-US"/>
              <a:t>/</a:t>
            </a:r>
            <a:r>
              <a:rPr lang="en-US" err="1"/>
              <a:t>TP</a:t>
            </a:r>
            <a:r>
              <a:rPr lang="en-US"/>
              <a:t>)</a:t>
            </a:r>
          </a:p>
        </p:txBody>
      </p:sp>
    </p:spTree>
    <p:extLst>
      <p:ext uri="{BB962C8B-B14F-4D97-AF65-F5344CB8AC3E}">
        <p14:creationId xmlns:p14="http://schemas.microsoft.com/office/powerpoint/2010/main" val="227351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6399" y="177422"/>
            <a:ext cx="8698753" cy="49644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578223" y="955344"/>
            <a:ext cx="11066929" cy="54318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45152" y="6387152"/>
            <a:ext cx="407894" cy="401869"/>
          </a:xfrm>
          <a:prstGeom prst="rect">
            <a:avLst/>
          </a:prstGeom>
        </p:spPr>
        <p:txBody>
          <a:bodyPr vert="horz" lIns="91440" tIns="45720" rIns="91440" bIns="45720" rtlCol="0" anchor="ctr"/>
          <a:lstStyle>
            <a:lvl1pPr algn="r">
              <a:defRPr sz="1200">
                <a:solidFill>
                  <a:srgbClr val="0070C0"/>
                </a:solidFill>
                <a:latin typeface="Segoe UI" panose="020B0502040204020203" pitchFamily="34" charset="0"/>
                <a:ea typeface="Roboto Condensed" pitchFamily="2" charset="0"/>
                <a:cs typeface="Segoe UI" panose="020B0502040204020203" pitchFamily="34" charset="0"/>
              </a:defRPr>
            </a:lvl1pPr>
          </a:lstStyle>
          <a:p>
            <a:fld id="{2079BD69-FF30-450A-B7B2-1E0FE13F0EE7}" type="slidenum">
              <a:rPr lang="en-US" smtClean="0"/>
              <a:pPr/>
              <a:t>‹#›</a:t>
            </a:fld>
            <a:endParaRPr lang="en-US"/>
          </a:p>
        </p:txBody>
      </p:sp>
      <p:sp>
        <p:nvSpPr>
          <p:cNvPr id="4" name="Rectangle 3"/>
          <p:cNvSpPr/>
          <p:nvPr userDrawn="1"/>
        </p:nvSpPr>
        <p:spPr>
          <a:xfrm>
            <a:off x="844550" y="107002"/>
            <a:ext cx="2217963" cy="578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90000"/>
              </a:lnSpc>
            </a:pPr>
            <a:r>
              <a:rPr lang="en-US" sz="2400" b="1" smtClean="0">
                <a:solidFill>
                  <a:schemeClr val="bg1"/>
                </a:solidFill>
                <a:latin typeface="Segoe UI" panose="020B0502040204020203" pitchFamily="34" charset="0"/>
                <a:ea typeface="Roboto Condensed" pitchFamily="2" charset="0"/>
                <a:cs typeface="Segoe UI" panose="020B0502040204020203" pitchFamily="34" charset="0"/>
              </a:rPr>
              <a:t>vnEdu</a:t>
            </a:r>
            <a:endParaRPr lang="en-US" sz="2400" b="1">
              <a:solidFill>
                <a:schemeClr val="bg1"/>
              </a:solidFill>
              <a:latin typeface="Segoe UI" panose="020B0502040204020203" pitchFamily="34" charset="0"/>
              <a:ea typeface="Roboto Condensed" pitchFamily="2" charset="0"/>
              <a:cs typeface="Segoe UI" panose="020B0502040204020203" pitchFamily="34" charset="0"/>
            </a:endParaRPr>
          </a:p>
        </p:txBody>
      </p:sp>
    </p:spTree>
    <p:extLst>
      <p:ext uri="{BB962C8B-B14F-4D97-AF65-F5344CB8AC3E}">
        <p14:creationId xmlns:p14="http://schemas.microsoft.com/office/powerpoint/2010/main" val="4118221936"/>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50" r:id="rId3"/>
    <p:sldLayoutId id="2147483652" r:id="rId4"/>
    <p:sldLayoutId id="2147483654" r:id="rId5"/>
    <p:sldLayoutId id="2147483669" r:id="rId6"/>
    <p:sldLayoutId id="2147483656" r:id="rId7"/>
    <p:sldLayoutId id="2147483657" r:id="rId8"/>
    <p:sldLayoutId id="2147483667" r:id="rId9"/>
    <p:sldLayoutId id="2147483665" r:id="rId10"/>
  </p:sldLayoutIdLst>
  <p:hf hdr="0" ftr="0" dt="0"/>
  <p:txStyles>
    <p:titleStyle>
      <a:lvl1pPr algn="r" defTabSz="914400" rtl="0" eaLnBrk="1" latinLnBrk="0" hangingPunct="1">
        <a:lnSpc>
          <a:spcPct val="90000"/>
        </a:lnSpc>
        <a:spcBef>
          <a:spcPct val="0"/>
        </a:spcBef>
        <a:buNone/>
        <a:defRPr sz="2400" b="1" kern="1200">
          <a:solidFill>
            <a:schemeClr val="bg1"/>
          </a:solidFill>
          <a:latin typeface="Segoe UI" panose="020B0502040204020203" pitchFamily="34" charset="0"/>
          <a:ea typeface="Roboto Condensed" pitchFamily="2"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khaothi.quangtri.net.vn/"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stu8\Desktop\photo-1523050854058-8df90110c9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22"/>
            <a:ext cx="12228559" cy="692261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612" y="-50322"/>
            <a:ext cx="12244172" cy="6922610"/>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3343639" y="4919033"/>
            <a:ext cx="55778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079BD69-FF30-450A-B7B2-1E0FE13F0EE7}" type="slidenum">
              <a:rPr lang="en-US" smtClean="0"/>
              <a:t>1</a:t>
            </a:fld>
            <a:endParaRPr lang="en-US"/>
          </a:p>
        </p:txBody>
      </p:sp>
      <p:sp>
        <p:nvSpPr>
          <p:cNvPr id="9" name="Slide Number Placeholder 2"/>
          <p:cNvSpPr txBox="1">
            <a:spLocks/>
          </p:cNvSpPr>
          <p:nvPr/>
        </p:nvSpPr>
        <p:spPr>
          <a:xfrm>
            <a:off x="11645152" y="6387152"/>
            <a:ext cx="407894" cy="40186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70C0"/>
                </a:solidFill>
                <a:latin typeface="Segoe UI" panose="020B0502040204020203" pitchFamily="34" charset="0"/>
                <a:ea typeface="Roboto Condensed" pitchFamily="2"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9BD69-FF30-450A-B7B2-1E0FE13F0EE7}" type="slidenum">
              <a:rPr lang="en-US" smtClean="0"/>
              <a:pPr/>
              <a:t>1</a:t>
            </a:fld>
            <a:endParaRPr lang="en-US"/>
          </a:p>
        </p:txBody>
      </p:sp>
      <p:sp>
        <p:nvSpPr>
          <p:cNvPr id="10" name="Content Placeholder 2"/>
          <p:cNvSpPr txBox="1">
            <a:spLocks/>
          </p:cNvSpPr>
          <p:nvPr/>
        </p:nvSpPr>
        <p:spPr>
          <a:xfrm>
            <a:off x="-15612" y="3969139"/>
            <a:ext cx="12191999" cy="14406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ln w="18000">
                  <a:solidFill>
                    <a:srgbClr val="00317B"/>
                  </a:solidFill>
                  <a:prstDash val="solid"/>
                  <a:miter lim="800000"/>
                </a:ln>
                <a:solidFill>
                  <a:schemeClr val="bg1"/>
                </a:solidFill>
                <a:effectLst>
                  <a:outerShdw blurRad="25500" dist="23000" dir="7020000" algn="tl">
                    <a:srgbClr val="000000">
                      <a:alpha val="50000"/>
                    </a:srgbClr>
                  </a:outerShdw>
                </a:effectLst>
              </a:rPr>
              <a:t>HỆ THỐNG KHẢO THÍ GIÁO DỤC</a:t>
            </a:r>
            <a:endParaRPr lang="en-US" sz="4000" b="1" dirty="0">
              <a:ln w="18000">
                <a:solidFill>
                  <a:srgbClr val="00317B"/>
                </a:solidFill>
                <a:prstDash val="solid"/>
                <a:miter lim="800000"/>
              </a:ln>
              <a:solidFill>
                <a:schemeClr val="bg1"/>
              </a:solidFill>
              <a:effectLst>
                <a:outerShdw blurRad="25500" dist="23000" dir="7020000" algn="tl">
                  <a:srgbClr val="000000">
                    <a:alpha val="50000"/>
                  </a:srgbClr>
                </a:outerShdw>
              </a:effectLst>
            </a:endParaRPr>
          </a:p>
        </p:txBody>
      </p:sp>
      <p:sp>
        <p:nvSpPr>
          <p:cNvPr id="11" name="Content Placeholder 2"/>
          <p:cNvSpPr txBox="1">
            <a:spLocks/>
          </p:cNvSpPr>
          <p:nvPr/>
        </p:nvSpPr>
        <p:spPr>
          <a:xfrm>
            <a:off x="-2" y="6272213"/>
            <a:ext cx="12191999" cy="585787"/>
          </a:xfrm>
          <a:prstGeom prst="rect">
            <a:avLst/>
          </a:prstGeo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err="1" smtClean="0">
                <a:ln>
                  <a:prstDash val="solid"/>
                </a:ln>
                <a:solidFill>
                  <a:srgbClr val="00317B"/>
                </a:solidFill>
                <a:ea typeface="Roboto Condensed" charset="0"/>
              </a:rPr>
              <a:t>Quảng</a:t>
            </a:r>
            <a:r>
              <a:rPr lang="en-US" sz="2000" b="1" i="1" dirty="0" smtClean="0">
                <a:ln>
                  <a:prstDash val="solid"/>
                </a:ln>
                <a:solidFill>
                  <a:srgbClr val="00317B"/>
                </a:solidFill>
                <a:ea typeface="Roboto Condensed" charset="0"/>
              </a:rPr>
              <a:t> </a:t>
            </a:r>
            <a:r>
              <a:rPr lang="en-US" sz="2000" b="1" i="1" dirty="0" err="1" smtClean="0">
                <a:ln>
                  <a:prstDash val="solid"/>
                </a:ln>
                <a:solidFill>
                  <a:srgbClr val="00317B"/>
                </a:solidFill>
                <a:ea typeface="Roboto Condensed" charset="0"/>
              </a:rPr>
              <a:t>Trị</a:t>
            </a:r>
            <a:r>
              <a:rPr lang="en-US" sz="2000" b="1" i="1" dirty="0" smtClean="0">
                <a:ln>
                  <a:prstDash val="solid"/>
                </a:ln>
                <a:solidFill>
                  <a:srgbClr val="00317B"/>
                </a:solidFill>
                <a:ea typeface="Roboto Condensed" charset="0"/>
              </a:rPr>
              <a:t>, </a:t>
            </a:r>
            <a:r>
              <a:rPr lang="en-US" sz="2000" b="1" i="1" dirty="0" err="1" smtClean="0">
                <a:ln>
                  <a:prstDash val="solid"/>
                </a:ln>
                <a:solidFill>
                  <a:srgbClr val="00317B"/>
                </a:solidFill>
                <a:ea typeface="Roboto Condensed" charset="0"/>
              </a:rPr>
              <a:t>tháng</a:t>
            </a:r>
            <a:r>
              <a:rPr lang="en-US" sz="2000" b="1" i="1" dirty="0" smtClean="0">
                <a:ln>
                  <a:prstDash val="solid"/>
                </a:ln>
                <a:solidFill>
                  <a:srgbClr val="00317B"/>
                </a:solidFill>
                <a:ea typeface="Roboto Condensed" charset="0"/>
              </a:rPr>
              <a:t> 5 </a:t>
            </a:r>
            <a:r>
              <a:rPr lang="en-US" sz="2000" b="1" i="1" dirty="0" err="1" smtClean="0">
                <a:ln>
                  <a:prstDash val="solid"/>
                </a:ln>
                <a:solidFill>
                  <a:srgbClr val="00317B"/>
                </a:solidFill>
                <a:ea typeface="Roboto Condensed" charset="0"/>
              </a:rPr>
              <a:t>năm</a:t>
            </a:r>
            <a:r>
              <a:rPr lang="en-US" sz="2000" b="1" i="1" dirty="0" smtClean="0">
                <a:ln>
                  <a:prstDash val="solid"/>
                </a:ln>
                <a:solidFill>
                  <a:srgbClr val="00317B"/>
                </a:solidFill>
                <a:ea typeface="Roboto Condensed" charset="0"/>
              </a:rPr>
              <a:t> 2021</a:t>
            </a:r>
            <a:endParaRPr lang="en-US" sz="2000" b="1" i="1" dirty="0">
              <a:ln>
                <a:prstDash val="solid"/>
              </a:ln>
              <a:solidFill>
                <a:srgbClr val="00317B"/>
              </a:solidFill>
            </a:endParaRPr>
          </a:p>
        </p:txBody>
      </p:sp>
      <p:pic>
        <p:nvPicPr>
          <p:cNvPr id="12" name="Picture 2" descr="C:\Users\hstu8\Desktop\logo sogdd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906" y="634497"/>
            <a:ext cx="1530989" cy="153098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3" y="2332444"/>
            <a:ext cx="6096001" cy="510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err="1" smtClean="0">
                <a:solidFill>
                  <a:srgbClr val="00317B"/>
                </a:solidFill>
              </a:rPr>
              <a:t>Sở</a:t>
            </a:r>
            <a:r>
              <a:rPr lang="en-US" sz="2500" b="1" smtClean="0">
                <a:solidFill>
                  <a:srgbClr val="00317B"/>
                </a:solidFill>
              </a:rPr>
              <a:t> GD&amp;ĐT </a:t>
            </a:r>
            <a:r>
              <a:rPr lang="en-US" sz="2500" b="1" err="1" smtClean="0">
                <a:solidFill>
                  <a:srgbClr val="00317B"/>
                </a:solidFill>
              </a:rPr>
              <a:t>Quảng</a:t>
            </a:r>
            <a:r>
              <a:rPr lang="en-US" sz="2500" b="1" smtClean="0">
                <a:solidFill>
                  <a:srgbClr val="00317B"/>
                </a:solidFill>
              </a:rPr>
              <a:t> </a:t>
            </a:r>
            <a:r>
              <a:rPr lang="en-US" sz="2500" b="1" err="1" smtClean="0">
                <a:solidFill>
                  <a:srgbClr val="00317B"/>
                </a:solidFill>
              </a:rPr>
              <a:t>Trị</a:t>
            </a:r>
            <a:endParaRPr lang="en-US" sz="2500" b="1">
              <a:solidFill>
                <a:srgbClr val="00317B"/>
              </a:solidFill>
            </a:endParaRPr>
          </a:p>
        </p:txBody>
      </p:sp>
      <p:sp>
        <p:nvSpPr>
          <p:cNvPr id="15" name="Content Placeholder 2"/>
          <p:cNvSpPr txBox="1">
            <a:spLocks/>
          </p:cNvSpPr>
          <p:nvPr/>
        </p:nvSpPr>
        <p:spPr>
          <a:xfrm>
            <a:off x="6132559" y="2332444"/>
            <a:ext cx="6096001" cy="510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smtClean="0">
                <a:solidFill>
                  <a:srgbClr val="00317B"/>
                </a:solidFill>
              </a:rPr>
              <a:t>VNPT </a:t>
            </a:r>
            <a:r>
              <a:rPr lang="en-US" sz="2500" b="1" err="1" smtClean="0">
                <a:solidFill>
                  <a:srgbClr val="00317B"/>
                </a:solidFill>
              </a:rPr>
              <a:t>Quảng</a:t>
            </a:r>
            <a:r>
              <a:rPr lang="en-US" sz="2500" b="1" smtClean="0">
                <a:solidFill>
                  <a:srgbClr val="00317B"/>
                </a:solidFill>
              </a:rPr>
              <a:t> </a:t>
            </a:r>
            <a:r>
              <a:rPr lang="en-US" sz="2500" b="1" err="1" smtClean="0">
                <a:solidFill>
                  <a:srgbClr val="00317B"/>
                </a:solidFill>
              </a:rPr>
              <a:t>Trị</a:t>
            </a:r>
            <a:endParaRPr lang="en-US" sz="2500" b="1">
              <a:solidFill>
                <a:srgbClr val="00317B"/>
              </a:solidFill>
            </a:endParaRPr>
          </a:p>
        </p:txBody>
      </p:sp>
      <p:pic>
        <p:nvPicPr>
          <p:cNvPr id="20" name="Picture 3" descr="C:\Users\hstu8\Desktop\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1918" y="746538"/>
            <a:ext cx="1379533" cy="141894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18279" y="5049649"/>
            <a:ext cx="12191999" cy="720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ln w="18000">
                  <a:solidFill>
                    <a:srgbClr val="00317B"/>
                  </a:solidFill>
                  <a:prstDash val="solid"/>
                  <a:miter lim="800000"/>
                </a:ln>
                <a:solidFill>
                  <a:schemeClr val="bg1"/>
                </a:solidFill>
                <a:effectLst>
                  <a:outerShdw blurRad="25500" dist="23000" dir="7020000" algn="tl">
                    <a:srgbClr val="000000">
                      <a:alpha val="50000"/>
                    </a:srgbClr>
                  </a:outerShdw>
                </a:effectLst>
                <a:ea typeface="Roboto Condensed" charset="0"/>
              </a:rPr>
              <a:t>PHÂN HỆ XÉT TỐT NGHIỆP THCS TRỰC TUYẾN</a:t>
            </a:r>
            <a:endParaRPr lang="en-US" sz="3600" b="1" dirty="0">
              <a:ln w="18000">
                <a:solidFill>
                  <a:srgbClr val="00317B"/>
                </a:solidFill>
                <a:prstDash val="solid"/>
                <a:miter lim="800000"/>
              </a:ln>
              <a:solidFill>
                <a:schemeClr val="bg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6475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68752"/>
            <a:ext cx="11372850" cy="769441"/>
          </a:xfrm>
          <a:prstGeom prst="rect">
            <a:avLst/>
          </a:prstGeom>
          <a:noFill/>
        </p:spPr>
        <p:txBody>
          <a:bodyPr wrap="square" rtlCol="0">
            <a:spAutoFit/>
          </a:bodyPr>
          <a:lstStyle/>
          <a:p>
            <a:pPr algn="ctr"/>
            <a:r>
              <a:rPr lang="en-US" sz="4400" b="1" smtClean="0"/>
              <a:t>III. CHỨC NĂNG HỆ THỐNG</a:t>
            </a:r>
            <a:endParaRPr lang="en-US" sz="4400" b="1"/>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95013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68752"/>
            <a:ext cx="11372850" cy="769441"/>
          </a:xfrm>
          <a:prstGeom prst="rect">
            <a:avLst/>
          </a:prstGeom>
          <a:noFill/>
        </p:spPr>
        <p:txBody>
          <a:bodyPr wrap="square" rtlCol="0">
            <a:spAutoFit/>
          </a:bodyPr>
          <a:lstStyle/>
          <a:p>
            <a:pPr algn="ctr"/>
            <a:r>
              <a:rPr lang="en-US" sz="4400" b="1" dirty="0" smtClean="0"/>
              <a:t>1. QUẢN LÝ DỮ LIỆU XÉT TUYỂN</a:t>
            </a:r>
            <a:endParaRPr lang="en-US" sz="44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6570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1.1. </a:t>
            </a:r>
            <a:r>
              <a:rPr lang="en-US" sz="2400" b="1" dirty="0" err="1" smtClean="0"/>
              <a:t>Cấu</a:t>
            </a:r>
            <a:r>
              <a:rPr lang="en-US" sz="2400" b="1" dirty="0" smtClean="0"/>
              <a:t> </a:t>
            </a:r>
            <a:r>
              <a:rPr lang="en-US" sz="2400" b="1" dirty="0" err="1" smtClean="0"/>
              <a:t>hình</a:t>
            </a:r>
            <a:r>
              <a:rPr lang="en-US" sz="2400" b="1" dirty="0" smtClean="0"/>
              <a:t> </a:t>
            </a:r>
            <a:r>
              <a:rPr lang="en-US" sz="2400" b="1" dirty="0" err="1" smtClean="0"/>
              <a:t>môn</a:t>
            </a:r>
            <a:r>
              <a:rPr lang="en-US" sz="2400" b="1" dirty="0" smtClean="0"/>
              <a:t> XTN</a:t>
            </a:r>
            <a:endParaRPr lang="en-US" sz="2400" b="1" dirty="0"/>
          </a:p>
        </p:txBody>
      </p:sp>
      <p:pic>
        <p:nvPicPr>
          <p:cNvPr id="2" name="Picture 1"/>
          <p:cNvPicPr>
            <a:picLocks noChangeAspect="1"/>
          </p:cNvPicPr>
          <p:nvPr/>
        </p:nvPicPr>
        <p:blipFill>
          <a:blip r:embed="rId3"/>
          <a:stretch>
            <a:fillRect/>
          </a:stretch>
        </p:blipFill>
        <p:spPr>
          <a:xfrm>
            <a:off x="590551" y="1733550"/>
            <a:ext cx="11054602" cy="4876799"/>
          </a:xfrm>
          <a:prstGeom prst="rect">
            <a:avLst/>
          </a:prstGeom>
        </p:spPr>
      </p:pic>
    </p:spTree>
    <p:extLst>
      <p:ext uri="{BB962C8B-B14F-4D97-AF65-F5344CB8AC3E}">
        <p14:creationId xmlns:p14="http://schemas.microsoft.com/office/powerpoint/2010/main" val="236998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1.2. </a:t>
            </a:r>
            <a:r>
              <a:rPr lang="en-US" sz="2400" b="1" dirty="0" err="1" smtClean="0"/>
              <a:t>Lớp</a:t>
            </a:r>
            <a:r>
              <a:rPr lang="en-US" sz="2400" b="1" dirty="0" smtClean="0"/>
              <a:t> </a:t>
            </a:r>
            <a:r>
              <a:rPr lang="en-US" sz="2400" b="1" dirty="0" err="1" smtClean="0"/>
              <a:t>học</a:t>
            </a:r>
            <a:endParaRPr lang="en-US" sz="2400" b="1" dirty="0"/>
          </a:p>
        </p:txBody>
      </p:sp>
      <p:pic>
        <p:nvPicPr>
          <p:cNvPr id="2" name="Picture 1"/>
          <p:cNvPicPr>
            <a:picLocks noChangeAspect="1"/>
          </p:cNvPicPr>
          <p:nvPr/>
        </p:nvPicPr>
        <p:blipFill>
          <a:blip r:embed="rId3"/>
          <a:stretch>
            <a:fillRect/>
          </a:stretch>
        </p:blipFill>
        <p:spPr>
          <a:xfrm>
            <a:off x="609600" y="1733550"/>
            <a:ext cx="11035552" cy="4914900"/>
          </a:xfrm>
          <a:prstGeom prst="rect">
            <a:avLst/>
          </a:prstGeom>
        </p:spPr>
      </p:pic>
    </p:spTree>
    <p:extLst>
      <p:ext uri="{BB962C8B-B14F-4D97-AF65-F5344CB8AC3E}">
        <p14:creationId xmlns:p14="http://schemas.microsoft.com/office/powerpoint/2010/main" val="376782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1.3. </a:t>
            </a:r>
            <a:r>
              <a:rPr lang="en-US" sz="2400" b="1" dirty="0" err="1" smtClean="0"/>
              <a:t>Học</a:t>
            </a:r>
            <a:r>
              <a:rPr lang="en-US" sz="2400" b="1" dirty="0" smtClean="0"/>
              <a:t> </a:t>
            </a:r>
            <a:r>
              <a:rPr lang="en-US" sz="2400" b="1" dirty="0" err="1" smtClean="0"/>
              <a:t>sinh</a:t>
            </a:r>
            <a:endParaRPr lang="en-US" sz="2400" b="1" dirty="0"/>
          </a:p>
        </p:txBody>
      </p:sp>
      <p:pic>
        <p:nvPicPr>
          <p:cNvPr id="2" name="Picture 1"/>
          <p:cNvPicPr>
            <a:picLocks noChangeAspect="1"/>
          </p:cNvPicPr>
          <p:nvPr/>
        </p:nvPicPr>
        <p:blipFill>
          <a:blip r:embed="rId3"/>
          <a:stretch>
            <a:fillRect/>
          </a:stretch>
        </p:blipFill>
        <p:spPr>
          <a:xfrm>
            <a:off x="628650" y="1733550"/>
            <a:ext cx="11016502" cy="4876799"/>
          </a:xfrm>
          <a:prstGeom prst="rect">
            <a:avLst/>
          </a:prstGeom>
        </p:spPr>
      </p:pic>
    </p:spTree>
    <p:extLst>
      <p:ext uri="{BB962C8B-B14F-4D97-AF65-F5344CB8AC3E}">
        <p14:creationId xmlns:p14="http://schemas.microsoft.com/office/powerpoint/2010/main" val="3756021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1.4. </a:t>
            </a:r>
            <a:r>
              <a:rPr lang="en-US" sz="2400" b="1" dirty="0" err="1" smtClean="0"/>
              <a:t>Kết</a:t>
            </a:r>
            <a:r>
              <a:rPr lang="en-US" sz="2400" b="1" dirty="0" smtClean="0"/>
              <a:t> </a:t>
            </a:r>
            <a:r>
              <a:rPr lang="en-US" sz="2400" b="1" dirty="0" err="1" smtClean="0"/>
              <a:t>quả</a:t>
            </a:r>
            <a:r>
              <a:rPr lang="en-US" sz="2400" b="1" dirty="0" smtClean="0"/>
              <a:t> </a:t>
            </a:r>
            <a:r>
              <a:rPr lang="en-US" sz="2400" b="1" dirty="0" err="1" smtClean="0"/>
              <a:t>học</a:t>
            </a:r>
            <a:r>
              <a:rPr lang="en-US" sz="2400" b="1" dirty="0" smtClean="0"/>
              <a:t> </a:t>
            </a:r>
            <a:r>
              <a:rPr lang="en-US" sz="2400" b="1" dirty="0" err="1" smtClean="0"/>
              <a:t>tập</a:t>
            </a:r>
            <a:endParaRPr lang="en-US" sz="2400" b="1" dirty="0"/>
          </a:p>
        </p:txBody>
      </p:sp>
      <p:pic>
        <p:nvPicPr>
          <p:cNvPr id="2" name="Picture 1"/>
          <p:cNvPicPr>
            <a:picLocks noChangeAspect="1"/>
          </p:cNvPicPr>
          <p:nvPr/>
        </p:nvPicPr>
        <p:blipFill>
          <a:blip r:embed="rId3"/>
          <a:stretch>
            <a:fillRect/>
          </a:stretch>
        </p:blipFill>
        <p:spPr>
          <a:xfrm>
            <a:off x="609599" y="1752600"/>
            <a:ext cx="11035553" cy="4876800"/>
          </a:xfrm>
          <a:prstGeom prst="rect">
            <a:avLst/>
          </a:prstGeom>
        </p:spPr>
      </p:pic>
    </p:spTree>
    <p:extLst>
      <p:ext uri="{BB962C8B-B14F-4D97-AF65-F5344CB8AC3E}">
        <p14:creationId xmlns:p14="http://schemas.microsoft.com/office/powerpoint/2010/main" val="33732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1.5. </a:t>
            </a:r>
            <a:r>
              <a:rPr lang="en-US" sz="2400" b="1" dirty="0" err="1" smtClean="0"/>
              <a:t>Kiểm</a:t>
            </a:r>
            <a:r>
              <a:rPr lang="en-US" sz="2400" b="1" dirty="0" smtClean="0"/>
              <a:t> </a:t>
            </a:r>
            <a:r>
              <a:rPr lang="en-US" sz="2400" b="1" dirty="0" err="1" smtClean="0"/>
              <a:t>tra</a:t>
            </a:r>
            <a:r>
              <a:rPr lang="en-US" sz="2400" b="1" dirty="0" smtClean="0"/>
              <a:t> </a:t>
            </a:r>
            <a:r>
              <a:rPr lang="en-US" sz="2400" b="1" dirty="0" err="1" smtClean="0"/>
              <a:t>dữ</a:t>
            </a:r>
            <a:r>
              <a:rPr lang="en-US" sz="2400" b="1" dirty="0" smtClean="0"/>
              <a:t> </a:t>
            </a:r>
            <a:r>
              <a:rPr lang="en-US" sz="2400" b="1" dirty="0" err="1" smtClean="0"/>
              <a:t>liệu</a:t>
            </a:r>
            <a:endParaRPr lang="en-US" sz="2400" b="1" dirty="0"/>
          </a:p>
        </p:txBody>
      </p:sp>
      <p:pic>
        <p:nvPicPr>
          <p:cNvPr id="2" name="Picture 1"/>
          <p:cNvPicPr>
            <a:picLocks noChangeAspect="1"/>
          </p:cNvPicPr>
          <p:nvPr/>
        </p:nvPicPr>
        <p:blipFill>
          <a:blip r:embed="rId3"/>
          <a:stretch>
            <a:fillRect/>
          </a:stretch>
        </p:blipFill>
        <p:spPr>
          <a:xfrm>
            <a:off x="628649" y="1733550"/>
            <a:ext cx="11016503" cy="4914899"/>
          </a:xfrm>
          <a:prstGeom prst="rect">
            <a:avLst/>
          </a:prstGeom>
        </p:spPr>
      </p:pic>
    </p:spTree>
    <p:extLst>
      <p:ext uri="{BB962C8B-B14F-4D97-AF65-F5344CB8AC3E}">
        <p14:creationId xmlns:p14="http://schemas.microsoft.com/office/powerpoint/2010/main" val="74243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68752"/>
            <a:ext cx="11372850" cy="769441"/>
          </a:xfrm>
          <a:prstGeom prst="rect">
            <a:avLst/>
          </a:prstGeom>
          <a:noFill/>
        </p:spPr>
        <p:txBody>
          <a:bodyPr wrap="square" rtlCol="0">
            <a:spAutoFit/>
          </a:bodyPr>
          <a:lstStyle/>
          <a:p>
            <a:pPr algn="ctr"/>
            <a:r>
              <a:rPr lang="en-US" sz="4400" b="1" dirty="0"/>
              <a:t>2</a:t>
            </a:r>
            <a:r>
              <a:rPr lang="en-US" sz="4400" b="1" dirty="0" smtClean="0"/>
              <a:t>. XÉT TỐT NGHIỆP</a:t>
            </a:r>
            <a:endParaRPr lang="en-US" sz="44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62086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2</a:t>
            </a:r>
            <a:r>
              <a:rPr lang="en-US" sz="2400" b="1" dirty="0" smtClean="0"/>
              <a:t>.1. </a:t>
            </a:r>
            <a:r>
              <a:rPr lang="en-US" sz="2400" b="1" dirty="0" err="1" smtClean="0"/>
              <a:t>Quản</a:t>
            </a:r>
            <a:r>
              <a:rPr lang="en-US" sz="2400" b="1" dirty="0" smtClean="0"/>
              <a:t> </a:t>
            </a:r>
            <a:r>
              <a:rPr lang="en-US" sz="2400" b="1" dirty="0" err="1" smtClean="0"/>
              <a:t>lý</a:t>
            </a:r>
            <a:r>
              <a:rPr lang="en-US" sz="2400" b="1" dirty="0" smtClean="0"/>
              <a:t> </a:t>
            </a:r>
            <a:r>
              <a:rPr lang="en-US" sz="2400" b="1" dirty="0" err="1" smtClean="0"/>
              <a:t>hội</a:t>
            </a:r>
            <a:r>
              <a:rPr lang="en-US" sz="2400" b="1" dirty="0" smtClean="0"/>
              <a:t> </a:t>
            </a:r>
            <a:r>
              <a:rPr lang="en-US" sz="2400" b="1" dirty="0" err="1" smtClean="0"/>
              <a:t>đồng</a:t>
            </a:r>
            <a:r>
              <a:rPr lang="en-US" sz="2400" b="1" dirty="0" smtClean="0"/>
              <a:t> XTN</a:t>
            </a:r>
            <a:endParaRPr lang="en-US" sz="2400" b="1" dirty="0"/>
          </a:p>
        </p:txBody>
      </p:sp>
      <p:pic>
        <p:nvPicPr>
          <p:cNvPr id="2" name="Picture 1"/>
          <p:cNvPicPr>
            <a:picLocks noChangeAspect="1"/>
          </p:cNvPicPr>
          <p:nvPr/>
        </p:nvPicPr>
        <p:blipFill>
          <a:blip r:embed="rId3"/>
          <a:stretch>
            <a:fillRect/>
          </a:stretch>
        </p:blipFill>
        <p:spPr>
          <a:xfrm>
            <a:off x="609600" y="1695450"/>
            <a:ext cx="11035552" cy="4914900"/>
          </a:xfrm>
          <a:prstGeom prst="rect">
            <a:avLst/>
          </a:prstGeom>
        </p:spPr>
      </p:pic>
    </p:spTree>
    <p:extLst>
      <p:ext uri="{BB962C8B-B14F-4D97-AF65-F5344CB8AC3E}">
        <p14:creationId xmlns:p14="http://schemas.microsoft.com/office/powerpoint/2010/main" val="3927574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2</a:t>
            </a:r>
            <a:r>
              <a:rPr lang="en-US" sz="2400" b="1" dirty="0" smtClean="0"/>
              <a:t>.2. </a:t>
            </a:r>
            <a:r>
              <a:rPr lang="en-US" sz="2400" b="1" dirty="0" err="1" smtClean="0"/>
              <a:t>Khởi</a:t>
            </a:r>
            <a:r>
              <a:rPr lang="en-US" sz="2400" b="1" dirty="0" smtClean="0"/>
              <a:t> </a:t>
            </a:r>
            <a:r>
              <a:rPr lang="en-US" sz="2400" b="1" dirty="0" err="1" smtClean="0"/>
              <a:t>tạo</a:t>
            </a:r>
            <a:r>
              <a:rPr lang="en-US" sz="2400" b="1" dirty="0" smtClean="0"/>
              <a:t> </a:t>
            </a:r>
            <a:r>
              <a:rPr lang="en-US" sz="2400" b="1" dirty="0" err="1" smtClean="0"/>
              <a:t>dữ</a:t>
            </a:r>
            <a:r>
              <a:rPr lang="en-US" sz="2400" b="1" dirty="0" smtClean="0"/>
              <a:t> </a:t>
            </a:r>
            <a:r>
              <a:rPr lang="en-US" sz="2400" b="1" dirty="0" err="1" smtClean="0"/>
              <a:t>liệu</a:t>
            </a:r>
            <a:endParaRPr lang="en-US" sz="2400" b="1" dirty="0"/>
          </a:p>
        </p:txBody>
      </p:sp>
      <p:pic>
        <p:nvPicPr>
          <p:cNvPr id="2" name="Picture 1"/>
          <p:cNvPicPr>
            <a:picLocks noChangeAspect="1"/>
          </p:cNvPicPr>
          <p:nvPr/>
        </p:nvPicPr>
        <p:blipFill>
          <a:blip r:embed="rId3"/>
          <a:stretch>
            <a:fillRect/>
          </a:stretch>
        </p:blipFill>
        <p:spPr>
          <a:xfrm>
            <a:off x="609601" y="1695450"/>
            <a:ext cx="11035552" cy="4933950"/>
          </a:xfrm>
          <a:prstGeom prst="rect">
            <a:avLst/>
          </a:prstGeom>
        </p:spPr>
      </p:pic>
    </p:spTree>
    <p:extLst>
      <p:ext uri="{BB962C8B-B14F-4D97-AF65-F5344CB8AC3E}">
        <p14:creationId xmlns:p14="http://schemas.microsoft.com/office/powerpoint/2010/main" val="337943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NỘI DUNG TRÌNH BÀY</a:t>
            </a:r>
          </a:p>
        </p:txBody>
      </p:sp>
      <p:sp>
        <p:nvSpPr>
          <p:cNvPr id="3" name="Slide Number Placeholder 2"/>
          <p:cNvSpPr>
            <a:spLocks noGrp="1"/>
          </p:cNvSpPr>
          <p:nvPr>
            <p:ph type="sldNum" sz="quarter" idx="12"/>
          </p:nvPr>
        </p:nvSpPr>
        <p:spPr/>
        <p:txBody>
          <a:bodyPr/>
          <a:lstStyle/>
          <a:p>
            <a:fld id="{2079BD69-FF30-450A-B7B2-1E0FE13F0EE7}" type="slidenum">
              <a:rPr lang="en-US" smtClean="0"/>
              <a:pPr/>
              <a:t>2</a:t>
            </a:fld>
            <a:endParaRPr lang="en-US"/>
          </a:p>
        </p:txBody>
      </p:sp>
      <p:sp>
        <p:nvSpPr>
          <p:cNvPr id="5" name="Content Placeholder 2"/>
          <p:cNvSpPr txBox="1">
            <a:spLocks/>
          </p:cNvSpPr>
          <p:nvPr/>
        </p:nvSpPr>
        <p:spPr>
          <a:xfrm>
            <a:off x="817495" y="673871"/>
            <a:ext cx="10827657" cy="4786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Segoe UI" panose="020B0502040204020203" pitchFamily="34" charset="0"/>
                <a:ea typeface="Roboto Condensed" pitchFamily="2"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200000"/>
              </a:lnSpc>
              <a:buFont typeface="+mj-lt"/>
              <a:buAutoNum type="romanUcPeriod"/>
            </a:pPr>
            <a:r>
              <a:rPr lang="en-US" b="1" dirty="0"/>
              <a:t>GIỚI THIỆU </a:t>
            </a:r>
            <a:r>
              <a:rPr lang="en-US" b="1" dirty="0" smtClean="0"/>
              <a:t>HỆ THỐNG </a:t>
            </a:r>
          </a:p>
          <a:p>
            <a:pPr marL="514350" indent="-514350">
              <a:lnSpc>
                <a:spcPct val="200000"/>
              </a:lnSpc>
              <a:buFont typeface="+mj-lt"/>
              <a:buAutoNum type="romanUcPeriod"/>
            </a:pPr>
            <a:r>
              <a:rPr lang="en-US" b="1" dirty="0" smtClean="0"/>
              <a:t>QUY TRÌNH XÉT TỐT NGHIỆP</a:t>
            </a:r>
            <a:endParaRPr lang="en-US" b="1" dirty="0"/>
          </a:p>
          <a:p>
            <a:pPr marL="514350" indent="-514350">
              <a:lnSpc>
                <a:spcPct val="200000"/>
              </a:lnSpc>
              <a:buFont typeface="+mj-lt"/>
              <a:buAutoNum type="romanUcPeriod"/>
            </a:pPr>
            <a:r>
              <a:rPr lang="en-US" b="1" dirty="0" smtClean="0"/>
              <a:t>CHỨC NĂNG HỆ THỐNG</a:t>
            </a:r>
            <a:endParaRPr lang="en-US" b="1" dirty="0"/>
          </a:p>
          <a:p>
            <a:pPr marL="514350" indent="-514350">
              <a:lnSpc>
                <a:spcPct val="200000"/>
              </a:lnSpc>
              <a:buFont typeface="+mj-lt"/>
              <a:buAutoNum type="romanUcPeriod"/>
            </a:pPr>
            <a:r>
              <a:rPr lang="en-US" b="1" dirty="0" smtClean="0"/>
              <a:t>DEMO TRÊN THỰC TẾ</a:t>
            </a:r>
            <a:endParaRPr lang="en-US" b="1" dirty="0"/>
          </a:p>
          <a:p>
            <a:pPr marL="514350" indent="-514350">
              <a:lnSpc>
                <a:spcPct val="200000"/>
              </a:lnSpc>
              <a:buFont typeface="+mj-lt"/>
              <a:buAutoNum type="romanUcPeriod"/>
            </a:pPr>
            <a:r>
              <a:rPr lang="en-US" b="1" dirty="0" smtClean="0"/>
              <a:t>HỎI ĐÁP </a:t>
            </a:r>
            <a:endParaRPr lang="en-US" b="1"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3315030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2</a:t>
            </a:r>
            <a:r>
              <a:rPr lang="en-US" sz="2400" b="1" dirty="0" smtClean="0"/>
              <a:t>.3. </a:t>
            </a:r>
            <a:r>
              <a:rPr lang="en-US" sz="2400" b="1" dirty="0" err="1" smtClean="0"/>
              <a:t>Sắp</a:t>
            </a:r>
            <a:r>
              <a:rPr lang="en-US" sz="2400" b="1" dirty="0" smtClean="0"/>
              <a:t> </a:t>
            </a:r>
            <a:r>
              <a:rPr lang="en-US" sz="2400" b="1" dirty="0" err="1" smtClean="0"/>
              <a:t>xếp</a:t>
            </a:r>
            <a:r>
              <a:rPr lang="en-US" sz="2400" b="1" dirty="0" smtClean="0"/>
              <a:t> </a:t>
            </a:r>
            <a:r>
              <a:rPr lang="en-US" sz="2400" b="1" dirty="0" err="1" smtClean="0"/>
              <a:t>phòng</a:t>
            </a:r>
            <a:r>
              <a:rPr lang="en-US" sz="2400" b="1" dirty="0" smtClean="0"/>
              <a:t> </a:t>
            </a:r>
            <a:r>
              <a:rPr lang="en-US" sz="2400" b="1" dirty="0" err="1" smtClean="0"/>
              <a:t>thi</a:t>
            </a:r>
            <a:r>
              <a:rPr lang="en-US" sz="2400" b="1" dirty="0" smtClean="0"/>
              <a:t> - SBD</a:t>
            </a:r>
            <a:endParaRPr lang="en-US" sz="2400" b="1" dirty="0"/>
          </a:p>
        </p:txBody>
      </p:sp>
      <p:pic>
        <p:nvPicPr>
          <p:cNvPr id="2" name="Picture 1"/>
          <p:cNvPicPr>
            <a:picLocks noChangeAspect="1"/>
          </p:cNvPicPr>
          <p:nvPr/>
        </p:nvPicPr>
        <p:blipFill>
          <a:blip r:embed="rId3"/>
          <a:stretch>
            <a:fillRect/>
          </a:stretch>
        </p:blipFill>
        <p:spPr>
          <a:xfrm>
            <a:off x="590549" y="1714500"/>
            <a:ext cx="11054603" cy="4914900"/>
          </a:xfrm>
          <a:prstGeom prst="rect">
            <a:avLst/>
          </a:prstGeom>
        </p:spPr>
      </p:pic>
    </p:spTree>
    <p:extLst>
      <p:ext uri="{BB962C8B-B14F-4D97-AF65-F5344CB8AC3E}">
        <p14:creationId xmlns:p14="http://schemas.microsoft.com/office/powerpoint/2010/main" val="1347364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2</a:t>
            </a:r>
            <a:r>
              <a:rPr lang="en-US" sz="2400" b="1" dirty="0" smtClean="0"/>
              <a:t>.4. </a:t>
            </a:r>
            <a:r>
              <a:rPr lang="en-US" sz="2400" b="1" dirty="0" err="1" smtClean="0"/>
              <a:t>Xét</a:t>
            </a:r>
            <a:r>
              <a:rPr lang="en-US" sz="2400" b="1" dirty="0" smtClean="0"/>
              <a:t> </a:t>
            </a:r>
            <a:r>
              <a:rPr lang="en-US" sz="2400" b="1" dirty="0" err="1" smtClean="0"/>
              <a:t>tốt</a:t>
            </a:r>
            <a:r>
              <a:rPr lang="en-US" sz="2400" b="1" dirty="0" smtClean="0"/>
              <a:t> </a:t>
            </a:r>
            <a:r>
              <a:rPr lang="en-US" sz="2400" b="1" dirty="0" err="1" smtClean="0"/>
              <a:t>nghiệp</a:t>
            </a:r>
            <a:endParaRPr lang="en-US" sz="2400" b="1" dirty="0"/>
          </a:p>
        </p:txBody>
      </p:sp>
      <p:pic>
        <p:nvPicPr>
          <p:cNvPr id="2" name="Picture 1"/>
          <p:cNvPicPr>
            <a:picLocks noChangeAspect="1"/>
          </p:cNvPicPr>
          <p:nvPr/>
        </p:nvPicPr>
        <p:blipFill>
          <a:blip r:embed="rId3"/>
          <a:stretch>
            <a:fillRect/>
          </a:stretch>
        </p:blipFill>
        <p:spPr>
          <a:xfrm>
            <a:off x="590551" y="1733550"/>
            <a:ext cx="11054602" cy="4876800"/>
          </a:xfrm>
          <a:prstGeom prst="rect">
            <a:avLst/>
          </a:prstGeom>
        </p:spPr>
      </p:pic>
    </p:spTree>
    <p:extLst>
      <p:ext uri="{BB962C8B-B14F-4D97-AF65-F5344CB8AC3E}">
        <p14:creationId xmlns:p14="http://schemas.microsoft.com/office/powerpoint/2010/main" val="1118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68752"/>
            <a:ext cx="11372850" cy="769441"/>
          </a:xfrm>
          <a:prstGeom prst="rect">
            <a:avLst/>
          </a:prstGeom>
          <a:noFill/>
        </p:spPr>
        <p:txBody>
          <a:bodyPr wrap="square" rtlCol="0">
            <a:spAutoFit/>
          </a:bodyPr>
          <a:lstStyle/>
          <a:p>
            <a:pPr algn="ctr"/>
            <a:r>
              <a:rPr lang="en-US" sz="4400" b="1" dirty="0" smtClean="0"/>
              <a:t>3. KẾT QUẢ XTN</a:t>
            </a:r>
            <a:endParaRPr lang="en-US" sz="44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49746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3</a:t>
            </a:r>
            <a:r>
              <a:rPr lang="en-US" sz="2400" b="1" dirty="0" smtClean="0"/>
              <a:t>.1. </a:t>
            </a:r>
            <a:r>
              <a:rPr lang="en-US" sz="2400" b="1" dirty="0" err="1" smtClean="0"/>
              <a:t>Hồ</a:t>
            </a:r>
            <a:r>
              <a:rPr lang="en-US" sz="2400" b="1" dirty="0" smtClean="0"/>
              <a:t> </a:t>
            </a:r>
            <a:r>
              <a:rPr lang="en-US" sz="2400" b="1" dirty="0" err="1" smtClean="0"/>
              <a:t>sơ</a:t>
            </a:r>
            <a:r>
              <a:rPr lang="en-US" sz="2400" b="1" dirty="0" smtClean="0"/>
              <a:t> </a:t>
            </a:r>
            <a:r>
              <a:rPr lang="en-US" sz="2400" b="1" dirty="0" err="1" smtClean="0"/>
              <a:t>xét</a:t>
            </a:r>
            <a:r>
              <a:rPr lang="en-US" sz="2400" b="1" dirty="0" smtClean="0"/>
              <a:t> </a:t>
            </a:r>
            <a:r>
              <a:rPr lang="en-US" sz="2400" b="1" dirty="0" err="1" smtClean="0"/>
              <a:t>tốt</a:t>
            </a:r>
            <a:r>
              <a:rPr lang="en-US" sz="2400" b="1" dirty="0" smtClean="0"/>
              <a:t> </a:t>
            </a:r>
            <a:r>
              <a:rPr lang="en-US" sz="2400" b="1" dirty="0" err="1" smtClean="0"/>
              <a:t>nghiệp</a:t>
            </a:r>
            <a:endParaRPr lang="en-US" sz="2400" b="1" dirty="0"/>
          </a:p>
        </p:txBody>
      </p:sp>
      <p:pic>
        <p:nvPicPr>
          <p:cNvPr id="2" name="Picture 1"/>
          <p:cNvPicPr>
            <a:picLocks noChangeAspect="1"/>
          </p:cNvPicPr>
          <p:nvPr/>
        </p:nvPicPr>
        <p:blipFill>
          <a:blip r:embed="rId3"/>
          <a:stretch>
            <a:fillRect/>
          </a:stretch>
        </p:blipFill>
        <p:spPr>
          <a:xfrm>
            <a:off x="628651" y="1733550"/>
            <a:ext cx="11016502" cy="4876800"/>
          </a:xfrm>
          <a:prstGeom prst="rect">
            <a:avLst/>
          </a:prstGeom>
        </p:spPr>
      </p:pic>
    </p:spTree>
    <p:extLst>
      <p:ext uri="{BB962C8B-B14F-4D97-AF65-F5344CB8AC3E}">
        <p14:creationId xmlns:p14="http://schemas.microsoft.com/office/powerpoint/2010/main" val="3622989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3.2. </a:t>
            </a:r>
            <a:r>
              <a:rPr lang="en-US" sz="2400" b="1" dirty="0" err="1" smtClean="0"/>
              <a:t>Kết</a:t>
            </a:r>
            <a:r>
              <a:rPr lang="en-US" sz="2400" b="1" dirty="0" smtClean="0"/>
              <a:t> </a:t>
            </a:r>
            <a:r>
              <a:rPr lang="en-US" sz="2400" b="1" dirty="0" err="1" smtClean="0"/>
              <a:t>quả</a:t>
            </a:r>
            <a:r>
              <a:rPr lang="en-US" sz="2400" b="1" dirty="0" smtClean="0"/>
              <a:t> </a:t>
            </a:r>
            <a:r>
              <a:rPr lang="en-US" sz="2400" b="1" dirty="0" err="1" smtClean="0"/>
              <a:t>xét</a:t>
            </a:r>
            <a:r>
              <a:rPr lang="en-US" sz="2400" b="1" dirty="0" smtClean="0"/>
              <a:t> </a:t>
            </a:r>
            <a:r>
              <a:rPr lang="en-US" sz="2400" b="1" dirty="0" err="1" smtClean="0"/>
              <a:t>tốt</a:t>
            </a:r>
            <a:r>
              <a:rPr lang="en-US" sz="2400" b="1" dirty="0" smtClean="0"/>
              <a:t> </a:t>
            </a:r>
            <a:r>
              <a:rPr lang="en-US" sz="2400" b="1" dirty="0" err="1" smtClean="0"/>
              <a:t>nghiệp</a:t>
            </a:r>
            <a:endParaRPr lang="en-US" sz="2400" b="1" dirty="0"/>
          </a:p>
        </p:txBody>
      </p:sp>
      <p:pic>
        <p:nvPicPr>
          <p:cNvPr id="2" name="Picture 1"/>
          <p:cNvPicPr>
            <a:picLocks noChangeAspect="1"/>
          </p:cNvPicPr>
          <p:nvPr/>
        </p:nvPicPr>
        <p:blipFill>
          <a:blip r:embed="rId3"/>
          <a:stretch>
            <a:fillRect/>
          </a:stretch>
        </p:blipFill>
        <p:spPr>
          <a:xfrm>
            <a:off x="609600" y="1714500"/>
            <a:ext cx="11035552" cy="4895850"/>
          </a:xfrm>
          <a:prstGeom prst="rect">
            <a:avLst/>
          </a:prstGeom>
        </p:spPr>
      </p:pic>
    </p:spTree>
    <p:extLst>
      <p:ext uri="{BB962C8B-B14F-4D97-AF65-F5344CB8AC3E}">
        <p14:creationId xmlns:p14="http://schemas.microsoft.com/office/powerpoint/2010/main" val="3837289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3</a:t>
            </a:r>
            <a:r>
              <a:rPr lang="en-US" sz="2400" b="1" dirty="0" smtClean="0"/>
              <a:t>.3. </a:t>
            </a:r>
            <a:r>
              <a:rPr lang="en-US" sz="2400" b="1" dirty="0" err="1" smtClean="0"/>
              <a:t>Tổng</a:t>
            </a:r>
            <a:r>
              <a:rPr lang="en-US" sz="2400" b="1" dirty="0" smtClean="0"/>
              <a:t> </a:t>
            </a:r>
            <a:r>
              <a:rPr lang="en-US" sz="2400" b="1" dirty="0" err="1" smtClean="0"/>
              <a:t>hợp</a:t>
            </a:r>
            <a:r>
              <a:rPr lang="en-US" sz="2400" b="1" dirty="0" smtClean="0"/>
              <a:t> </a:t>
            </a:r>
            <a:r>
              <a:rPr lang="en-US" sz="2400" b="1" dirty="0" err="1" smtClean="0"/>
              <a:t>kết</a:t>
            </a:r>
            <a:r>
              <a:rPr lang="en-US" sz="2400" b="1" dirty="0" smtClean="0"/>
              <a:t> </a:t>
            </a:r>
            <a:r>
              <a:rPr lang="en-US" sz="2400" b="1" dirty="0" err="1" smtClean="0"/>
              <a:t>quả</a:t>
            </a:r>
            <a:r>
              <a:rPr lang="en-US" sz="2400" b="1" dirty="0" smtClean="0"/>
              <a:t> XTN</a:t>
            </a:r>
            <a:endParaRPr lang="en-US" sz="2400" b="1" dirty="0"/>
          </a:p>
        </p:txBody>
      </p:sp>
      <p:pic>
        <p:nvPicPr>
          <p:cNvPr id="2" name="Picture 1"/>
          <p:cNvPicPr>
            <a:picLocks noChangeAspect="1"/>
          </p:cNvPicPr>
          <p:nvPr/>
        </p:nvPicPr>
        <p:blipFill>
          <a:blip r:embed="rId3"/>
          <a:stretch>
            <a:fillRect/>
          </a:stretch>
        </p:blipFill>
        <p:spPr>
          <a:xfrm>
            <a:off x="590551" y="1733550"/>
            <a:ext cx="11054602" cy="4895849"/>
          </a:xfrm>
          <a:prstGeom prst="rect">
            <a:avLst/>
          </a:prstGeom>
        </p:spPr>
      </p:pic>
    </p:spTree>
    <p:extLst>
      <p:ext uri="{BB962C8B-B14F-4D97-AF65-F5344CB8AC3E}">
        <p14:creationId xmlns:p14="http://schemas.microsoft.com/office/powerpoint/2010/main" val="1698091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3</a:t>
            </a:r>
            <a:r>
              <a:rPr lang="en-US" sz="2400" b="1" dirty="0" smtClean="0"/>
              <a:t>.4. </a:t>
            </a:r>
            <a:r>
              <a:rPr lang="en-US" sz="2400" b="1" dirty="0" err="1" smtClean="0"/>
              <a:t>Dữ</a:t>
            </a:r>
            <a:r>
              <a:rPr lang="en-US" sz="2400" b="1" dirty="0" smtClean="0"/>
              <a:t> </a:t>
            </a:r>
            <a:r>
              <a:rPr lang="en-US" sz="2400" b="1" dirty="0" err="1" smtClean="0"/>
              <a:t>liệu</a:t>
            </a:r>
            <a:r>
              <a:rPr lang="en-US" sz="2400" b="1" dirty="0" smtClean="0"/>
              <a:t> chi </a:t>
            </a:r>
            <a:r>
              <a:rPr lang="en-US" sz="2400" b="1" dirty="0" err="1" smtClean="0"/>
              <a:t>tiết</a:t>
            </a:r>
            <a:endParaRPr lang="en-US" sz="2400" b="1" dirty="0"/>
          </a:p>
        </p:txBody>
      </p:sp>
      <p:pic>
        <p:nvPicPr>
          <p:cNvPr id="2" name="Picture 1"/>
          <p:cNvPicPr>
            <a:picLocks noChangeAspect="1"/>
          </p:cNvPicPr>
          <p:nvPr/>
        </p:nvPicPr>
        <p:blipFill>
          <a:blip r:embed="rId3"/>
          <a:stretch>
            <a:fillRect/>
          </a:stretch>
        </p:blipFill>
        <p:spPr>
          <a:xfrm>
            <a:off x="590551" y="1714500"/>
            <a:ext cx="11054602" cy="4914900"/>
          </a:xfrm>
          <a:prstGeom prst="rect">
            <a:avLst/>
          </a:prstGeom>
        </p:spPr>
      </p:pic>
    </p:spTree>
    <p:extLst>
      <p:ext uri="{BB962C8B-B14F-4D97-AF65-F5344CB8AC3E}">
        <p14:creationId xmlns:p14="http://schemas.microsoft.com/office/powerpoint/2010/main" val="2550646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a:t>3</a:t>
            </a:r>
            <a:r>
              <a:rPr lang="en-US" sz="2400" b="1" dirty="0" smtClean="0"/>
              <a:t>.5. </a:t>
            </a:r>
            <a:r>
              <a:rPr lang="en-US" sz="2400" b="1" dirty="0" err="1" smtClean="0"/>
              <a:t>Kết</a:t>
            </a:r>
            <a:r>
              <a:rPr lang="en-US" sz="2400" b="1" dirty="0" smtClean="0"/>
              <a:t> </a:t>
            </a:r>
            <a:r>
              <a:rPr lang="en-US" sz="2400" b="1" dirty="0" err="1" smtClean="0"/>
              <a:t>xuất</a:t>
            </a:r>
            <a:r>
              <a:rPr lang="en-US" sz="2400" b="1" dirty="0" smtClean="0"/>
              <a:t> </a:t>
            </a:r>
            <a:r>
              <a:rPr lang="en-US" sz="2400" b="1" dirty="0" err="1" smtClean="0"/>
              <a:t>dữ</a:t>
            </a:r>
            <a:r>
              <a:rPr lang="en-US" sz="2400" b="1" dirty="0" smtClean="0"/>
              <a:t> </a:t>
            </a:r>
            <a:r>
              <a:rPr lang="en-US" sz="2400" b="1" dirty="0" err="1" smtClean="0"/>
              <a:t>liệu</a:t>
            </a:r>
            <a:endParaRPr lang="en-US" sz="2400" b="1" dirty="0"/>
          </a:p>
        </p:txBody>
      </p:sp>
      <p:pic>
        <p:nvPicPr>
          <p:cNvPr id="2" name="Picture 1"/>
          <p:cNvPicPr>
            <a:picLocks noChangeAspect="1"/>
          </p:cNvPicPr>
          <p:nvPr/>
        </p:nvPicPr>
        <p:blipFill>
          <a:blip r:embed="rId3"/>
          <a:stretch>
            <a:fillRect/>
          </a:stretch>
        </p:blipFill>
        <p:spPr>
          <a:xfrm>
            <a:off x="628651" y="1714500"/>
            <a:ext cx="11016502" cy="4914899"/>
          </a:xfrm>
          <a:prstGeom prst="rect">
            <a:avLst/>
          </a:prstGeom>
        </p:spPr>
      </p:pic>
    </p:spTree>
    <p:extLst>
      <p:ext uri="{BB962C8B-B14F-4D97-AF65-F5344CB8AC3E}">
        <p14:creationId xmlns:p14="http://schemas.microsoft.com/office/powerpoint/2010/main" val="122389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13888"/>
            <a:ext cx="11372850" cy="769441"/>
          </a:xfrm>
          <a:prstGeom prst="rect">
            <a:avLst/>
          </a:prstGeom>
          <a:noFill/>
        </p:spPr>
        <p:txBody>
          <a:bodyPr wrap="square" rtlCol="0">
            <a:spAutoFit/>
          </a:bodyPr>
          <a:lstStyle/>
          <a:p>
            <a:pPr algn="ctr"/>
            <a:r>
              <a:rPr lang="en-US" sz="4400" b="1" dirty="0" smtClean="0"/>
              <a:t>4. </a:t>
            </a:r>
            <a:r>
              <a:rPr lang="en-US" sz="4400" b="1" dirty="0" err="1" smtClean="0"/>
              <a:t>Đồng</a:t>
            </a:r>
            <a:r>
              <a:rPr lang="en-US" sz="4400" b="1" dirty="0" smtClean="0"/>
              <a:t> </a:t>
            </a:r>
            <a:r>
              <a:rPr lang="en-US" sz="4400" b="1" dirty="0" err="1" smtClean="0"/>
              <a:t>bộ</a:t>
            </a:r>
            <a:r>
              <a:rPr lang="en-US" sz="4400" b="1" dirty="0" smtClean="0"/>
              <a:t>, </a:t>
            </a:r>
            <a:r>
              <a:rPr lang="en-US" sz="4400" b="1" dirty="0" err="1" smtClean="0"/>
              <a:t>liên</a:t>
            </a:r>
            <a:r>
              <a:rPr lang="en-US" sz="4400" b="1" dirty="0" smtClean="0"/>
              <a:t> </a:t>
            </a:r>
            <a:r>
              <a:rPr lang="en-US" sz="4400" b="1" dirty="0" err="1" smtClean="0"/>
              <a:t>thông</a:t>
            </a:r>
            <a:r>
              <a:rPr lang="en-US" sz="4400" b="1" dirty="0" smtClean="0"/>
              <a:t> </a:t>
            </a:r>
            <a:r>
              <a:rPr lang="en-US" sz="4400" b="1" dirty="0" err="1" smtClean="0"/>
              <a:t>dữ</a:t>
            </a:r>
            <a:r>
              <a:rPr lang="en-US" sz="4400" b="1" dirty="0" smtClean="0"/>
              <a:t> </a:t>
            </a:r>
            <a:r>
              <a:rPr lang="en-US" sz="4400" b="1" dirty="0" err="1" smtClean="0"/>
              <a:t>liệu</a:t>
            </a:r>
            <a:endParaRPr lang="en-US" sz="44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65306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4.1. </a:t>
            </a:r>
            <a:r>
              <a:rPr lang="en-US" sz="2400" b="1" dirty="0" err="1" smtClean="0"/>
              <a:t>Giáo</a:t>
            </a:r>
            <a:r>
              <a:rPr lang="en-US" sz="2400" b="1" dirty="0" smtClean="0"/>
              <a:t> </a:t>
            </a:r>
            <a:r>
              <a:rPr lang="en-US" sz="2400" b="1" dirty="0" err="1" smtClean="0"/>
              <a:t>viên</a:t>
            </a:r>
            <a:endParaRPr lang="en-US" sz="2400" b="1" dirty="0"/>
          </a:p>
        </p:txBody>
      </p:sp>
      <p:pic>
        <p:nvPicPr>
          <p:cNvPr id="3" name="Picture 2"/>
          <p:cNvPicPr>
            <a:picLocks noChangeAspect="1"/>
          </p:cNvPicPr>
          <p:nvPr/>
        </p:nvPicPr>
        <p:blipFill>
          <a:blip r:embed="rId3"/>
          <a:stretch>
            <a:fillRect/>
          </a:stretch>
        </p:blipFill>
        <p:spPr>
          <a:xfrm>
            <a:off x="628651" y="1714500"/>
            <a:ext cx="11016502" cy="4933950"/>
          </a:xfrm>
          <a:prstGeom prst="rect">
            <a:avLst/>
          </a:prstGeom>
        </p:spPr>
      </p:pic>
    </p:spTree>
    <p:extLst>
      <p:ext uri="{BB962C8B-B14F-4D97-AF65-F5344CB8AC3E}">
        <p14:creationId xmlns:p14="http://schemas.microsoft.com/office/powerpoint/2010/main" val="267949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895600"/>
            <a:ext cx="11372850" cy="769441"/>
          </a:xfrm>
          <a:prstGeom prst="rect">
            <a:avLst/>
          </a:prstGeom>
          <a:noFill/>
        </p:spPr>
        <p:txBody>
          <a:bodyPr wrap="square" rtlCol="0">
            <a:spAutoFit/>
          </a:bodyPr>
          <a:lstStyle/>
          <a:p>
            <a:pPr algn="ctr"/>
            <a:r>
              <a:rPr lang="en-US" sz="4400" b="1" smtClean="0"/>
              <a:t>I. GIỚI THIỆU HỆ THỐNG</a:t>
            </a:r>
            <a:endParaRPr lang="en-US" sz="4400" b="1"/>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83821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4.2. </a:t>
            </a:r>
            <a:r>
              <a:rPr lang="en-US" sz="2400" b="1" dirty="0" err="1" smtClean="0"/>
              <a:t>Lớp</a:t>
            </a:r>
            <a:r>
              <a:rPr lang="en-US" sz="2400" b="1" dirty="0" smtClean="0"/>
              <a:t> </a:t>
            </a:r>
            <a:r>
              <a:rPr lang="en-US" sz="2400" b="1" dirty="0" err="1" smtClean="0"/>
              <a:t>học</a:t>
            </a:r>
            <a:endParaRPr lang="en-US" sz="2400" b="1" dirty="0"/>
          </a:p>
        </p:txBody>
      </p:sp>
      <p:pic>
        <p:nvPicPr>
          <p:cNvPr id="3" name="Picture 2"/>
          <p:cNvPicPr>
            <a:picLocks noChangeAspect="1"/>
          </p:cNvPicPr>
          <p:nvPr/>
        </p:nvPicPr>
        <p:blipFill>
          <a:blip r:embed="rId3"/>
          <a:stretch>
            <a:fillRect/>
          </a:stretch>
        </p:blipFill>
        <p:spPr>
          <a:xfrm>
            <a:off x="628649" y="1733550"/>
            <a:ext cx="11016503" cy="4876799"/>
          </a:xfrm>
          <a:prstGeom prst="rect">
            <a:avLst/>
          </a:prstGeom>
        </p:spPr>
      </p:pic>
    </p:spTree>
    <p:extLst>
      <p:ext uri="{BB962C8B-B14F-4D97-AF65-F5344CB8AC3E}">
        <p14:creationId xmlns:p14="http://schemas.microsoft.com/office/powerpoint/2010/main" val="2350771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4.3. </a:t>
            </a:r>
            <a:r>
              <a:rPr lang="en-US" sz="2400" b="1" dirty="0" err="1" smtClean="0"/>
              <a:t>Học</a:t>
            </a:r>
            <a:r>
              <a:rPr lang="en-US" sz="2400" b="1" dirty="0" smtClean="0"/>
              <a:t> </a:t>
            </a:r>
            <a:r>
              <a:rPr lang="en-US" sz="2400" b="1" dirty="0" err="1" smtClean="0"/>
              <a:t>sinh</a:t>
            </a:r>
            <a:endParaRPr lang="en-US" sz="2400" b="1" dirty="0"/>
          </a:p>
        </p:txBody>
      </p:sp>
      <p:pic>
        <p:nvPicPr>
          <p:cNvPr id="3" name="Picture 2"/>
          <p:cNvPicPr>
            <a:picLocks noChangeAspect="1"/>
          </p:cNvPicPr>
          <p:nvPr/>
        </p:nvPicPr>
        <p:blipFill>
          <a:blip r:embed="rId3"/>
          <a:stretch>
            <a:fillRect/>
          </a:stretch>
        </p:blipFill>
        <p:spPr>
          <a:xfrm>
            <a:off x="609600" y="1676400"/>
            <a:ext cx="11035552" cy="4953000"/>
          </a:xfrm>
          <a:prstGeom prst="rect">
            <a:avLst/>
          </a:prstGeom>
        </p:spPr>
      </p:pic>
    </p:spTree>
    <p:extLst>
      <p:ext uri="{BB962C8B-B14F-4D97-AF65-F5344CB8AC3E}">
        <p14:creationId xmlns:p14="http://schemas.microsoft.com/office/powerpoint/2010/main" val="3223610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4.4. </a:t>
            </a:r>
            <a:r>
              <a:rPr lang="en-US" sz="2400" b="1" dirty="0" err="1" smtClean="0"/>
              <a:t>Kết</a:t>
            </a:r>
            <a:r>
              <a:rPr lang="en-US" sz="2400" b="1" dirty="0" smtClean="0"/>
              <a:t> </a:t>
            </a:r>
            <a:r>
              <a:rPr lang="en-US" sz="2400" b="1" dirty="0" err="1" smtClean="0"/>
              <a:t>quả</a:t>
            </a:r>
            <a:r>
              <a:rPr lang="en-US" sz="2400" b="1" dirty="0" smtClean="0"/>
              <a:t> </a:t>
            </a:r>
            <a:r>
              <a:rPr lang="en-US" sz="2400" b="1" dirty="0" err="1" smtClean="0"/>
              <a:t>học</a:t>
            </a:r>
            <a:r>
              <a:rPr lang="en-US" sz="2400" b="1" dirty="0" smtClean="0"/>
              <a:t> </a:t>
            </a:r>
            <a:r>
              <a:rPr lang="en-US" sz="2400" b="1" dirty="0" err="1" smtClean="0"/>
              <a:t>tập</a:t>
            </a:r>
            <a:endParaRPr lang="en-US" sz="2400" b="1" dirty="0"/>
          </a:p>
        </p:txBody>
      </p:sp>
      <p:pic>
        <p:nvPicPr>
          <p:cNvPr id="3" name="Picture 2"/>
          <p:cNvPicPr>
            <a:picLocks noChangeAspect="1"/>
          </p:cNvPicPr>
          <p:nvPr/>
        </p:nvPicPr>
        <p:blipFill>
          <a:blip r:embed="rId3"/>
          <a:stretch>
            <a:fillRect/>
          </a:stretch>
        </p:blipFill>
        <p:spPr>
          <a:xfrm>
            <a:off x="609600" y="1733550"/>
            <a:ext cx="11035552" cy="4876800"/>
          </a:xfrm>
          <a:prstGeom prst="rect">
            <a:avLst/>
          </a:prstGeom>
        </p:spPr>
      </p:pic>
    </p:spTree>
    <p:extLst>
      <p:ext uri="{BB962C8B-B14F-4D97-AF65-F5344CB8AC3E}">
        <p14:creationId xmlns:p14="http://schemas.microsoft.com/office/powerpoint/2010/main" val="760566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III. CHỨC NĂNG HỆ THỐNG</a:t>
            </a:r>
            <a:endParaRPr lang="en-US"/>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dirty="0" smtClean="0"/>
              <a:t>4.5. </a:t>
            </a:r>
            <a:r>
              <a:rPr lang="en-US" sz="2400" b="1" dirty="0" err="1" smtClean="0"/>
              <a:t>Kết</a:t>
            </a:r>
            <a:r>
              <a:rPr lang="en-US" sz="2400" b="1" dirty="0" smtClean="0"/>
              <a:t> </a:t>
            </a:r>
            <a:r>
              <a:rPr lang="en-US" sz="2400" b="1" dirty="0" err="1" smtClean="0"/>
              <a:t>quả</a:t>
            </a:r>
            <a:r>
              <a:rPr lang="en-US" sz="2400" b="1" dirty="0" smtClean="0"/>
              <a:t> </a:t>
            </a:r>
            <a:r>
              <a:rPr lang="en-US" sz="2400" b="1" dirty="0" err="1" smtClean="0"/>
              <a:t>học</a:t>
            </a:r>
            <a:r>
              <a:rPr lang="en-US" sz="2400" b="1" dirty="0" smtClean="0"/>
              <a:t> </a:t>
            </a:r>
            <a:r>
              <a:rPr lang="en-US" sz="2400" b="1" dirty="0" err="1" smtClean="0"/>
              <a:t>tập</a:t>
            </a:r>
            <a:r>
              <a:rPr lang="en-US" sz="2400" b="1" dirty="0" smtClean="0"/>
              <a:t> HK12 </a:t>
            </a:r>
            <a:r>
              <a:rPr lang="en-US" sz="2400" b="1" dirty="0" err="1" smtClean="0"/>
              <a:t>lớp</a:t>
            </a:r>
            <a:r>
              <a:rPr lang="en-US" sz="2400" b="1" dirty="0" smtClean="0"/>
              <a:t> 9</a:t>
            </a:r>
            <a:endParaRPr lang="en-US" sz="2400" b="1" dirty="0"/>
          </a:p>
        </p:txBody>
      </p:sp>
      <p:pic>
        <p:nvPicPr>
          <p:cNvPr id="3" name="Picture 2"/>
          <p:cNvPicPr>
            <a:picLocks noChangeAspect="1"/>
          </p:cNvPicPr>
          <p:nvPr/>
        </p:nvPicPr>
        <p:blipFill>
          <a:blip r:embed="rId3"/>
          <a:stretch>
            <a:fillRect/>
          </a:stretch>
        </p:blipFill>
        <p:spPr>
          <a:xfrm>
            <a:off x="628650" y="1733550"/>
            <a:ext cx="11016502" cy="4914899"/>
          </a:xfrm>
          <a:prstGeom prst="rect">
            <a:avLst/>
          </a:prstGeom>
        </p:spPr>
      </p:pic>
    </p:spTree>
    <p:extLst>
      <p:ext uri="{BB962C8B-B14F-4D97-AF65-F5344CB8AC3E}">
        <p14:creationId xmlns:p14="http://schemas.microsoft.com/office/powerpoint/2010/main" val="37575441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13888"/>
            <a:ext cx="11372850" cy="769441"/>
          </a:xfrm>
          <a:prstGeom prst="rect">
            <a:avLst/>
          </a:prstGeom>
          <a:noFill/>
        </p:spPr>
        <p:txBody>
          <a:bodyPr wrap="square" rtlCol="0">
            <a:spAutoFit/>
          </a:bodyPr>
          <a:lstStyle/>
          <a:p>
            <a:pPr algn="ctr"/>
            <a:r>
              <a:rPr lang="en-US" sz="4400" b="1" smtClean="0"/>
              <a:t>IV. DEMO TRÊN THỰC TẾ</a:t>
            </a:r>
            <a:endParaRPr lang="en-US" sz="4400" b="1"/>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79361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248870"/>
            <a:ext cx="11372850" cy="2800767"/>
          </a:xfrm>
          <a:prstGeom prst="rect">
            <a:avLst/>
          </a:prstGeom>
          <a:noFill/>
        </p:spPr>
        <p:txBody>
          <a:bodyPr wrap="square" rtlCol="0">
            <a:spAutoFit/>
          </a:bodyPr>
          <a:lstStyle/>
          <a:p>
            <a:pPr marL="285750" indent="-285750">
              <a:buFontTx/>
              <a:buChar char="-"/>
            </a:pPr>
            <a:r>
              <a:rPr lang="en-US" sz="4400" dirty="0"/>
              <a:t>Link: </a:t>
            </a:r>
            <a:r>
              <a:rPr lang="en-US" sz="4400" dirty="0">
                <a:hlinkClick r:id="rId3"/>
              </a:rPr>
              <a:t>https://khaothi.quangtri.net.vn/</a:t>
            </a:r>
            <a:endParaRPr lang="en-US" sz="4400" dirty="0"/>
          </a:p>
          <a:p>
            <a:pPr marL="285750" indent="-285750">
              <a:buFontTx/>
              <a:buChar char="-"/>
            </a:pPr>
            <a:r>
              <a:rPr lang="en-US" sz="4400" dirty="0" err="1"/>
              <a:t>Tài</a:t>
            </a:r>
            <a:r>
              <a:rPr lang="en-US" sz="4400" dirty="0"/>
              <a:t> </a:t>
            </a:r>
            <a:r>
              <a:rPr lang="en-US" sz="4400" dirty="0" err="1"/>
              <a:t>khoản</a:t>
            </a:r>
            <a:r>
              <a:rPr lang="en-US" sz="4400" dirty="0"/>
              <a:t>: </a:t>
            </a:r>
            <a:r>
              <a:rPr lang="en-US" sz="4400" dirty="0" err="1"/>
              <a:t>Mã</a:t>
            </a:r>
            <a:r>
              <a:rPr lang="en-US" sz="4400" dirty="0"/>
              <a:t> MOET </a:t>
            </a:r>
            <a:r>
              <a:rPr lang="en-US" sz="4400" dirty="0" err="1"/>
              <a:t>của</a:t>
            </a:r>
            <a:r>
              <a:rPr lang="en-US" sz="4400" dirty="0"/>
              <a:t> </a:t>
            </a:r>
            <a:r>
              <a:rPr lang="en-US" sz="4400" dirty="0" err="1"/>
              <a:t>trường</a:t>
            </a:r>
            <a:endParaRPr lang="en-US" sz="4400" dirty="0"/>
          </a:p>
          <a:p>
            <a:pPr marL="285750" indent="-285750">
              <a:buFontTx/>
              <a:buChar char="-"/>
            </a:pPr>
            <a:r>
              <a:rPr lang="en-US" sz="4400" dirty="0" err="1"/>
              <a:t>Mật</a:t>
            </a:r>
            <a:r>
              <a:rPr lang="en-US" sz="4400" dirty="0"/>
              <a:t> </a:t>
            </a:r>
            <a:r>
              <a:rPr lang="en-US" sz="4400" dirty="0" err="1"/>
              <a:t>khẩu</a:t>
            </a:r>
            <a:r>
              <a:rPr lang="en-US" sz="4400" dirty="0"/>
              <a:t>: Vnpt@123</a:t>
            </a:r>
          </a:p>
          <a:p>
            <a:pPr marL="285750" indent="-285750">
              <a:buFontTx/>
              <a:buChar char="-"/>
            </a:pPr>
            <a:r>
              <a:rPr lang="en-US" sz="4400" dirty="0"/>
              <a:t>Hotline </a:t>
            </a:r>
            <a:r>
              <a:rPr lang="en-US" sz="4400" dirty="0" err="1"/>
              <a:t>hỗ</a:t>
            </a:r>
            <a:r>
              <a:rPr lang="en-US" sz="4400" dirty="0"/>
              <a:t> </a:t>
            </a:r>
            <a:r>
              <a:rPr lang="en-US" sz="4400" dirty="0" err="1"/>
              <a:t>trợ</a:t>
            </a:r>
            <a:r>
              <a:rPr lang="en-US" sz="4400" dirty="0"/>
              <a:t>: 02333 668866</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333129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987040"/>
            <a:ext cx="11372850" cy="769441"/>
          </a:xfrm>
          <a:prstGeom prst="rect">
            <a:avLst/>
          </a:prstGeom>
          <a:noFill/>
        </p:spPr>
        <p:txBody>
          <a:bodyPr wrap="square" rtlCol="0">
            <a:spAutoFit/>
          </a:bodyPr>
          <a:lstStyle/>
          <a:p>
            <a:pPr algn="ctr"/>
            <a:r>
              <a:rPr lang="en-US" sz="4400" b="1" dirty="0" smtClean="0"/>
              <a:t>V. HỎI ĐÁP</a:t>
            </a:r>
            <a:endParaRPr lang="en-US" sz="44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8660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3080084"/>
          </a:xfrm>
          <a:prstGeom prst="rect">
            <a:avLst/>
          </a:prstGeom>
          <a:solidFill>
            <a:srgbClr val="9C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079BD69-FF30-450A-B7B2-1E0FE13F0EE7}" type="slidenum">
              <a:rPr lang="en-US" smtClean="0"/>
              <a:t>37</a:t>
            </a:fld>
            <a:endParaRPr lang="en-US"/>
          </a:p>
        </p:txBody>
      </p:sp>
      <p:sp>
        <p:nvSpPr>
          <p:cNvPr id="6" name="Title 4"/>
          <p:cNvSpPr txBox="1">
            <a:spLocks/>
          </p:cNvSpPr>
          <p:nvPr/>
        </p:nvSpPr>
        <p:spPr>
          <a:xfrm>
            <a:off x="3381828" y="266700"/>
            <a:ext cx="8505372" cy="912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vi-VN" sz="4000" b="1">
                <a:solidFill>
                  <a:sysClr val="window" lastClr="FFFFFF"/>
                </a:solidFill>
                <a:effectLst>
                  <a:outerShdw blurRad="50800" dist="38100" dir="2700000" algn="tl" rotWithShape="0">
                    <a:prstClr val="black">
                      <a:alpha val="40000"/>
                    </a:prstClr>
                  </a:outerShdw>
                </a:effectLst>
                <a:latin typeface="Segoe UI" pitchFamily="34" charset="0"/>
                <a:ea typeface=""/>
                <a:cs typeface="Segoe UI" pitchFamily="34" charset="0"/>
              </a:rPr>
              <a:t>Trân trọng</a:t>
            </a:r>
            <a:r>
              <a:rPr kumimoji="0" lang="en-US" sz="4000" b="1" i="0" u="none" strike="noStrike" kern="1200" cap="none" spc="0" normalizeH="0" baseline="0" noProof="0">
                <a:ln>
                  <a:noFill/>
                </a:ln>
                <a:solidFill>
                  <a:sysClr val="window" lastClr="FFFFFF"/>
                </a:solidFill>
                <a:effectLst>
                  <a:outerShdw blurRad="50800" dist="38100" dir="2700000" algn="tl" rotWithShape="0">
                    <a:prstClr val="black">
                      <a:alpha val="40000"/>
                    </a:prstClr>
                  </a:outerShdw>
                </a:effectLst>
                <a:uLnTx/>
                <a:uFillTx/>
                <a:latin typeface="Segoe UI" pitchFamily="34" charset="0"/>
                <a:ea typeface=""/>
                <a:cs typeface="Segoe UI" pitchFamily="34" charset="0"/>
              </a:rPr>
              <a:t> cảm ơn</a:t>
            </a:r>
          </a:p>
        </p:txBody>
      </p:sp>
      <p:cxnSp>
        <p:nvCxnSpPr>
          <p:cNvPr id="7" name="Straight Connector 6"/>
          <p:cNvCxnSpPr/>
          <p:nvPr/>
        </p:nvCxnSpPr>
        <p:spPr>
          <a:xfrm flipV="1">
            <a:off x="6848467" y="1202867"/>
            <a:ext cx="4937760" cy="0"/>
          </a:xfrm>
          <a:prstGeom prst="line">
            <a:avLst/>
          </a:prstGeom>
          <a:noFill/>
          <a:ln w="38100" cap="flat" cmpd="sng" algn="ctr">
            <a:solidFill>
              <a:srgbClr val="FFC000"/>
            </a:solidFill>
            <a:prstDash val="solid"/>
            <a:miter lim="800000"/>
          </a:ln>
          <a:effectLst/>
        </p:spPr>
      </p:cxn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30856"/>
            <a:ext cx="12192000" cy="4873229"/>
          </a:xfrm>
          <a:prstGeom prst="rect">
            <a:avLst/>
          </a:prstGeom>
        </p:spPr>
      </p:pic>
    </p:spTree>
    <p:extLst>
      <p:ext uri="{BB962C8B-B14F-4D97-AF65-F5344CB8AC3E}">
        <p14:creationId xmlns:p14="http://schemas.microsoft.com/office/powerpoint/2010/main" val="2019531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 GIỚI THIỆU HỆ THỐNG</a:t>
            </a:r>
            <a:endParaRPr lang="en-US"/>
          </a:p>
        </p:txBody>
      </p:sp>
      <p:sp>
        <p:nvSpPr>
          <p:cNvPr id="21" name="TextBox 20">
            <a:extLst>
              <a:ext uri="{FF2B5EF4-FFF2-40B4-BE49-F238E27FC236}">
                <a16:creationId xmlns:a16="http://schemas.microsoft.com/office/drawing/2014/main" id="{CCA5A38B-A710-43A0-AB42-2691C8A152DE}"/>
              </a:ext>
            </a:extLst>
          </p:cNvPr>
          <p:cNvSpPr txBox="1"/>
          <p:nvPr/>
        </p:nvSpPr>
        <p:spPr>
          <a:xfrm>
            <a:off x="457200" y="1584153"/>
            <a:ext cx="11372850" cy="4154984"/>
          </a:xfrm>
          <a:prstGeom prst="rect">
            <a:avLst/>
          </a:prstGeom>
          <a:noFill/>
        </p:spPr>
        <p:txBody>
          <a:bodyPr wrap="square" rtlCol="0">
            <a:spAutoFit/>
          </a:bodyPr>
          <a:lstStyle/>
          <a:p>
            <a:pPr marL="285750" indent="-285750">
              <a:buFontTx/>
              <a:buChar char="-"/>
            </a:pPr>
            <a:r>
              <a:rPr lang="en-US" sz="2400" dirty="0" err="1"/>
              <a:t>Xây</a:t>
            </a:r>
            <a:r>
              <a:rPr lang="en-US" sz="2400" dirty="0"/>
              <a:t> </a:t>
            </a:r>
            <a:r>
              <a:rPr lang="en-US" sz="2400" dirty="0" err="1"/>
              <a:t>dựng</a:t>
            </a:r>
            <a:r>
              <a:rPr lang="en-US" sz="2400" dirty="0"/>
              <a:t> </a:t>
            </a:r>
            <a:r>
              <a:rPr lang="en-US" sz="2400" dirty="0" err="1"/>
              <a:t>dựa</a:t>
            </a:r>
            <a:r>
              <a:rPr lang="en-US" sz="2400" dirty="0"/>
              <a:t> </a:t>
            </a:r>
            <a:r>
              <a:rPr lang="en-US" sz="2400" dirty="0" err="1"/>
              <a:t>trên</a:t>
            </a:r>
            <a:r>
              <a:rPr lang="en-US" sz="2400" dirty="0"/>
              <a:t> </a:t>
            </a:r>
            <a:r>
              <a:rPr lang="en-US" sz="2400" dirty="0" err="1"/>
              <a:t>quy</a:t>
            </a:r>
            <a:r>
              <a:rPr lang="en-US" sz="2400" dirty="0"/>
              <a:t> </a:t>
            </a:r>
            <a:r>
              <a:rPr lang="en-US" sz="2400" dirty="0" err="1"/>
              <a:t>trình</a:t>
            </a:r>
            <a:r>
              <a:rPr lang="en-US" sz="2400" dirty="0"/>
              <a:t> </a:t>
            </a:r>
            <a:r>
              <a:rPr lang="en-US" sz="2400" dirty="0" err="1"/>
              <a:t>xét</a:t>
            </a:r>
            <a:r>
              <a:rPr lang="en-US" sz="2400" dirty="0"/>
              <a:t> </a:t>
            </a:r>
            <a:r>
              <a:rPr lang="en-US" sz="2400" dirty="0" err="1"/>
              <a:t>tốt</a:t>
            </a:r>
            <a:r>
              <a:rPr lang="en-US" sz="2400" dirty="0"/>
              <a:t> </a:t>
            </a:r>
            <a:r>
              <a:rPr lang="en-US" sz="2400" dirty="0" err="1"/>
              <a:t>nghiệp</a:t>
            </a:r>
            <a:r>
              <a:rPr lang="en-US" sz="2400" dirty="0"/>
              <a:t> THCS.</a:t>
            </a:r>
          </a:p>
          <a:p>
            <a:pPr marL="285750" indent="-285750">
              <a:buFontTx/>
              <a:buChar char="-"/>
            </a:pPr>
            <a:r>
              <a:rPr lang="en-US" sz="2400" dirty="0" err="1"/>
              <a:t>Đơn</a:t>
            </a:r>
            <a:r>
              <a:rPr lang="en-US" sz="2400" dirty="0"/>
              <a:t> </a:t>
            </a:r>
            <a:r>
              <a:rPr lang="en-US" sz="2400" dirty="0" err="1"/>
              <a:t>giản</a:t>
            </a:r>
            <a:r>
              <a:rPr lang="en-US" sz="2400" dirty="0"/>
              <a:t> </a:t>
            </a:r>
            <a:r>
              <a:rPr lang="en-US" sz="2400" dirty="0" err="1"/>
              <a:t>hóa</a:t>
            </a:r>
            <a:r>
              <a:rPr lang="en-US" sz="2400" dirty="0"/>
              <a:t> </a:t>
            </a:r>
            <a:r>
              <a:rPr lang="en-US" sz="2400" dirty="0" err="1"/>
              <a:t>các</a:t>
            </a:r>
            <a:r>
              <a:rPr lang="en-US" sz="2400" dirty="0"/>
              <a:t> </a:t>
            </a:r>
            <a:r>
              <a:rPr lang="en-US" sz="2400" dirty="0" err="1"/>
              <a:t>thủ</a:t>
            </a:r>
            <a:r>
              <a:rPr lang="en-US" sz="2400" dirty="0"/>
              <a:t> </a:t>
            </a:r>
            <a:r>
              <a:rPr lang="en-US" sz="2400" dirty="0" err="1"/>
              <a:t>tục</a:t>
            </a:r>
            <a:r>
              <a:rPr lang="en-US" sz="2400" dirty="0"/>
              <a:t> </a:t>
            </a:r>
            <a:r>
              <a:rPr lang="en-US" sz="2400" dirty="0" err="1"/>
              <a:t>khởi</a:t>
            </a:r>
            <a:r>
              <a:rPr lang="en-US" sz="2400" dirty="0"/>
              <a:t> </a:t>
            </a:r>
            <a:r>
              <a:rPr lang="en-US" sz="2400" dirty="0" err="1"/>
              <a:t>tạo</a:t>
            </a:r>
            <a:r>
              <a:rPr lang="en-US" sz="2400" dirty="0"/>
              <a:t> </a:t>
            </a:r>
            <a:r>
              <a:rPr lang="en-US" sz="2400" dirty="0" err="1"/>
              <a:t>thông</a:t>
            </a:r>
            <a:r>
              <a:rPr lang="en-US" sz="2400" dirty="0"/>
              <a:t> tin, </a:t>
            </a:r>
            <a:r>
              <a:rPr lang="en-US" sz="2400" dirty="0" err="1"/>
              <a:t>xét</a:t>
            </a:r>
            <a:r>
              <a:rPr lang="en-US" sz="2400" dirty="0"/>
              <a:t> </a:t>
            </a:r>
            <a:r>
              <a:rPr lang="en-US" sz="2400" dirty="0" err="1"/>
              <a:t>tốt</a:t>
            </a:r>
            <a:r>
              <a:rPr lang="en-US" sz="2400" dirty="0"/>
              <a:t> </a:t>
            </a:r>
            <a:r>
              <a:rPr lang="en-US" sz="2400" dirty="0" err="1"/>
              <a:t>nghiệp</a:t>
            </a:r>
            <a:r>
              <a:rPr lang="en-US" sz="2400" dirty="0"/>
              <a:t>, </a:t>
            </a:r>
            <a:r>
              <a:rPr lang="en-US" sz="2400" dirty="0" err="1"/>
              <a:t>tra</a:t>
            </a:r>
            <a:r>
              <a:rPr lang="en-US" sz="2400" dirty="0"/>
              <a:t> </a:t>
            </a:r>
            <a:r>
              <a:rPr lang="en-US" sz="2400" dirty="0" err="1"/>
              <a:t>cứu</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kỳ</a:t>
            </a:r>
            <a:r>
              <a:rPr lang="en-US" sz="2400" dirty="0"/>
              <a:t> </a:t>
            </a:r>
            <a:r>
              <a:rPr lang="en-US" sz="2400" dirty="0" err="1"/>
              <a:t>xét</a:t>
            </a:r>
            <a:r>
              <a:rPr lang="en-US" sz="2400" dirty="0"/>
              <a:t> </a:t>
            </a:r>
            <a:r>
              <a:rPr lang="en-US" sz="2400" dirty="0" err="1"/>
              <a:t>tốt</a:t>
            </a:r>
            <a:r>
              <a:rPr lang="en-US" sz="2400" dirty="0"/>
              <a:t> </a:t>
            </a:r>
            <a:r>
              <a:rPr lang="en-US" sz="2400" dirty="0" err="1"/>
              <a:t>nghiệp</a:t>
            </a:r>
            <a:r>
              <a:rPr lang="en-US" sz="2400" dirty="0"/>
              <a:t> THCS.</a:t>
            </a:r>
          </a:p>
          <a:p>
            <a:pPr marL="285750" indent="-285750">
              <a:buFontTx/>
              <a:buChar char="-"/>
            </a:pPr>
            <a:r>
              <a:rPr lang="en-US" sz="2400" dirty="0" err="1"/>
              <a:t>Quy</a:t>
            </a:r>
            <a:r>
              <a:rPr lang="en-US" sz="2400" dirty="0"/>
              <a:t> </a:t>
            </a:r>
            <a:r>
              <a:rPr lang="en-US" sz="2400" dirty="0" err="1"/>
              <a:t>trình</a:t>
            </a:r>
            <a:r>
              <a:rPr lang="en-US" sz="2400" dirty="0"/>
              <a:t> </a:t>
            </a:r>
            <a:r>
              <a:rPr lang="en-US" sz="2400" dirty="0" err="1"/>
              <a:t>thực</a:t>
            </a:r>
            <a:r>
              <a:rPr lang="en-US" sz="2400" dirty="0"/>
              <a:t> </a:t>
            </a:r>
            <a:r>
              <a:rPr lang="en-US" sz="2400" dirty="0" err="1"/>
              <a:t>hiện</a:t>
            </a:r>
            <a:r>
              <a:rPr lang="en-US" sz="2400" dirty="0"/>
              <a:t> </a:t>
            </a:r>
            <a:r>
              <a:rPr lang="en-US" sz="2400" dirty="0" err="1"/>
              <a:t>khép</a:t>
            </a:r>
            <a:r>
              <a:rPr lang="en-US" sz="2400" dirty="0"/>
              <a:t> </a:t>
            </a:r>
            <a:r>
              <a:rPr lang="en-US" sz="2400" dirty="0" err="1"/>
              <a:t>kín</a:t>
            </a:r>
            <a:r>
              <a:rPr lang="en-US" sz="2400" dirty="0"/>
              <a:t>, </a:t>
            </a:r>
            <a:r>
              <a:rPr lang="en-US" sz="2400" dirty="0" err="1"/>
              <a:t>đảm</a:t>
            </a:r>
            <a:r>
              <a:rPr lang="en-US" sz="2400" dirty="0"/>
              <a:t> </a:t>
            </a:r>
            <a:r>
              <a:rPr lang="en-US" sz="2400" dirty="0" err="1"/>
              <a:t>bảo</a:t>
            </a:r>
            <a:r>
              <a:rPr lang="en-US" sz="2400" dirty="0"/>
              <a:t> </a:t>
            </a:r>
            <a:r>
              <a:rPr lang="en-US" sz="2400" dirty="0" err="1"/>
              <a:t>đúng</a:t>
            </a:r>
            <a:r>
              <a:rPr lang="en-US" sz="2400" dirty="0"/>
              <a:t> </a:t>
            </a:r>
            <a:r>
              <a:rPr lang="en-US" sz="2400" dirty="0" err="1"/>
              <a:t>quy</a:t>
            </a:r>
            <a:r>
              <a:rPr lang="en-US" sz="2400" dirty="0"/>
              <a:t> </a:t>
            </a:r>
            <a:r>
              <a:rPr lang="en-US" sz="2400" dirty="0" err="1"/>
              <a:t>chế</a:t>
            </a:r>
            <a:r>
              <a:rPr lang="en-US" sz="2400" dirty="0"/>
              <a:t>, </a:t>
            </a:r>
            <a:r>
              <a:rPr lang="en-US" sz="2400" dirty="0" err="1"/>
              <a:t>công</a:t>
            </a:r>
            <a:r>
              <a:rPr lang="en-US" sz="2400" dirty="0"/>
              <a:t> </a:t>
            </a:r>
            <a:r>
              <a:rPr lang="en-US" sz="2400" dirty="0" err="1"/>
              <a:t>bằng</a:t>
            </a:r>
            <a:r>
              <a:rPr lang="en-US" sz="2400" dirty="0"/>
              <a:t>, </a:t>
            </a:r>
            <a:r>
              <a:rPr lang="en-US" sz="2400" dirty="0" err="1"/>
              <a:t>khách</a:t>
            </a:r>
            <a:r>
              <a:rPr lang="en-US" sz="2400" dirty="0"/>
              <a:t> </a:t>
            </a:r>
            <a:r>
              <a:rPr lang="en-US" sz="2400" dirty="0" err="1"/>
              <a:t>quan</a:t>
            </a:r>
            <a:r>
              <a:rPr lang="en-US" sz="2400" dirty="0"/>
              <a:t> </a:t>
            </a:r>
            <a:r>
              <a:rPr lang="en-US" sz="2400" dirty="0" err="1"/>
              <a:t>và</a:t>
            </a:r>
            <a:r>
              <a:rPr lang="en-US" sz="2400" dirty="0"/>
              <a:t> minh </a:t>
            </a:r>
            <a:r>
              <a:rPr lang="en-US" sz="2400" dirty="0" err="1"/>
              <a:t>bạch</a:t>
            </a:r>
            <a:r>
              <a:rPr lang="en-US" sz="2400" dirty="0"/>
              <a:t>.</a:t>
            </a:r>
          </a:p>
          <a:p>
            <a:pPr marL="285750" indent="-285750">
              <a:buFontTx/>
              <a:buChar char="-"/>
            </a:pPr>
            <a:r>
              <a:rPr lang="en-US" sz="2400" dirty="0" err="1"/>
              <a:t>Triển</a:t>
            </a:r>
            <a:r>
              <a:rPr lang="en-US" sz="2400" dirty="0"/>
              <a:t> </a:t>
            </a:r>
            <a:r>
              <a:rPr lang="en-US" sz="2400" dirty="0" err="1"/>
              <a:t>khai</a:t>
            </a:r>
            <a:r>
              <a:rPr lang="en-US" sz="2400" dirty="0"/>
              <a:t> ở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trường</a:t>
            </a:r>
            <a:r>
              <a:rPr lang="en-US" sz="2400" dirty="0"/>
              <a:t> THCS </a:t>
            </a:r>
            <a:r>
              <a:rPr lang="en-US" sz="2400" dirty="0" err="1"/>
              <a:t>trên</a:t>
            </a:r>
            <a:r>
              <a:rPr lang="en-US" sz="2400" dirty="0"/>
              <a:t> </a:t>
            </a:r>
            <a:r>
              <a:rPr lang="en-US" sz="2400" dirty="0" err="1"/>
              <a:t>địa</a:t>
            </a:r>
            <a:r>
              <a:rPr lang="en-US" sz="2400" dirty="0"/>
              <a:t> </a:t>
            </a:r>
            <a:r>
              <a:rPr lang="en-US" sz="2400" dirty="0" err="1"/>
              <a:t>bản</a:t>
            </a:r>
            <a:r>
              <a:rPr lang="en-US" sz="2400" dirty="0"/>
              <a:t> </a:t>
            </a:r>
            <a:r>
              <a:rPr lang="en-US" sz="2400" dirty="0" err="1"/>
              <a:t>tỉnh</a:t>
            </a:r>
            <a:r>
              <a:rPr lang="en-US" sz="2400" dirty="0"/>
              <a:t> </a:t>
            </a:r>
            <a:r>
              <a:rPr lang="en-US" sz="2400" dirty="0" err="1"/>
              <a:t>Quảng</a:t>
            </a:r>
            <a:r>
              <a:rPr lang="en-US" sz="2400" dirty="0"/>
              <a:t> </a:t>
            </a:r>
            <a:r>
              <a:rPr lang="en-US" sz="2400" dirty="0" err="1"/>
              <a:t>Trị</a:t>
            </a:r>
            <a:r>
              <a:rPr lang="en-US" sz="2400" dirty="0"/>
              <a:t>.</a:t>
            </a:r>
          </a:p>
          <a:p>
            <a:pPr marL="285750" indent="-285750">
              <a:buFontTx/>
              <a:buChar char="-"/>
            </a:pPr>
            <a:r>
              <a:rPr lang="en-US" sz="2400" dirty="0" err="1"/>
              <a:t>Các</a:t>
            </a:r>
            <a:r>
              <a:rPr lang="en-US" sz="2400" dirty="0"/>
              <a:t> </a:t>
            </a:r>
            <a:r>
              <a:rPr lang="en-US" sz="2400" dirty="0" smtClean="0"/>
              <a:t>module </a:t>
            </a:r>
            <a:r>
              <a:rPr lang="en-US" sz="2400" dirty="0" err="1"/>
              <a:t>chính</a:t>
            </a:r>
            <a:r>
              <a:rPr lang="en-US" sz="2400" dirty="0"/>
              <a:t>:</a:t>
            </a:r>
          </a:p>
          <a:p>
            <a:pPr marL="800100" lvl="1" indent="-342900">
              <a:buFont typeface="Calibri" panose="020F0502020204030204" pitchFamily="34" charset="0"/>
              <a:buChar char="+"/>
            </a:pPr>
            <a:r>
              <a:rPr lang="en-US" sz="2400" dirty="0" err="1" smtClean="0"/>
              <a:t>Quản</a:t>
            </a:r>
            <a:r>
              <a:rPr lang="en-US" sz="2400" dirty="0" smtClean="0"/>
              <a:t> </a:t>
            </a:r>
            <a:r>
              <a:rPr lang="en-US" sz="2400" dirty="0" err="1" smtClean="0"/>
              <a:t>lý</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xét</a:t>
            </a:r>
            <a:r>
              <a:rPr lang="en-US" sz="2400" dirty="0" smtClean="0"/>
              <a:t> </a:t>
            </a:r>
            <a:r>
              <a:rPr lang="en-US" sz="2400" dirty="0" err="1" smtClean="0"/>
              <a:t>tuyển</a:t>
            </a:r>
            <a:r>
              <a:rPr lang="en-US" sz="2400" dirty="0" smtClean="0"/>
              <a:t>.</a:t>
            </a:r>
            <a:endParaRPr lang="en-US" sz="2400" dirty="0"/>
          </a:p>
          <a:p>
            <a:pPr marL="800100" lvl="1" indent="-342900">
              <a:buFont typeface="Calibri" panose="020F0502020204030204" pitchFamily="34" charset="0"/>
              <a:buChar char="+"/>
            </a:pPr>
            <a:r>
              <a:rPr lang="en-US" sz="2400" dirty="0" err="1" smtClean="0"/>
              <a:t>Xét</a:t>
            </a:r>
            <a:r>
              <a:rPr lang="en-US" sz="2400" dirty="0" smtClean="0"/>
              <a:t> </a:t>
            </a:r>
            <a:r>
              <a:rPr lang="en-US" sz="2400" dirty="0" err="1"/>
              <a:t>tốt</a:t>
            </a:r>
            <a:r>
              <a:rPr lang="en-US" sz="2400" dirty="0"/>
              <a:t> </a:t>
            </a:r>
            <a:r>
              <a:rPr lang="en-US" sz="2400" dirty="0" err="1"/>
              <a:t>nghiệp</a:t>
            </a:r>
            <a:r>
              <a:rPr lang="en-US" sz="2400" dirty="0"/>
              <a:t>.</a:t>
            </a:r>
          </a:p>
          <a:p>
            <a:pPr marL="800100" lvl="1" indent="-342900">
              <a:buFont typeface="Calibri" panose="020F0502020204030204" pitchFamily="34" charset="0"/>
              <a:buChar char="+"/>
            </a:pPr>
            <a:r>
              <a:rPr lang="en-US" sz="2400" dirty="0" err="1" smtClean="0"/>
              <a:t>Kết</a:t>
            </a:r>
            <a:r>
              <a:rPr lang="en-US" sz="2400" dirty="0" smtClean="0"/>
              <a:t> </a:t>
            </a:r>
            <a:r>
              <a:rPr lang="en-US" sz="2400" dirty="0" err="1" smtClean="0"/>
              <a:t>quả</a:t>
            </a:r>
            <a:r>
              <a:rPr lang="en-US" sz="2400" dirty="0" smtClean="0"/>
              <a:t> XTN.</a:t>
            </a:r>
          </a:p>
          <a:p>
            <a:pPr marL="800100" lvl="1" indent="-342900">
              <a:buFont typeface="Calibri" panose="020F0502020204030204" pitchFamily="34" charset="0"/>
              <a:buChar char="+"/>
            </a:pPr>
            <a:r>
              <a:rPr lang="en-US" sz="2400" dirty="0" err="1" smtClean="0"/>
              <a:t>Đồng</a:t>
            </a:r>
            <a:r>
              <a:rPr lang="en-US" sz="2400" dirty="0" smtClean="0"/>
              <a:t> </a:t>
            </a:r>
            <a:r>
              <a:rPr lang="en-US" sz="2400" dirty="0" err="1" smtClean="0"/>
              <a:t>bộ</a:t>
            </a:r>
            <a:r>
              <a:rPr lang="en-US" sz="2400" dirty="0" smtClean="0"/>
              <a:t>, </a:t>
            </a:r>
            <a:r>
              <a:rPr lang="en-US" sz="2400" dirty="0" err="1" smtClean="0"/>
              <a:t>liên</a:t>
            </a:r>
            <a:r>
              <a:rPr lang="en-US" sz="2400" dirty="0" smtClean="0"/>
              <a:t> </a:t>
            </a:r>
            <a:r>
              <a:rPr lang="en-US" sz="2400" dirty="0" err="1" smtClean="0"/>
              <a:t>thông</a:t>
            </a:r>
            <a:r>
              <a:rPr lang="en-US" sz="2400" dirty="0" smtClean="0"/>
              <a:t> </a:t>
            </a:r>
            <a:r>
              <a:rPr lang="en-US" sz="2400" dirty="0" err="1" smtClean="0"/>
              <a:t>dữ</a:t>
            </a:r>
            <a:r>
              <a:rPr lang="en-US" sz="2400" dirty="0" smtClean="0"/>
              <a:t> </a:t>
            </a:r>
            <a:r>
              <a:rPr lang="en-US" sz="2400" dirty="0" err="1" smtClean="0"/>
              <a:t>liệu</a:t>
            </a:r>
            <a:r>
              <a:rPr lang="en-US" sz="2400" smtClean="0"/>
              <a:t>.</a:t>
            </a:r>
            <a:endParaRPr lang="en-US" sz="2400" dirty="0"/>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smtClean="0"/>
              <a:t>1. Tổng quan</a:t>
            </a:r>
            <a:endParaRPr lang="en-US" sz="2400" b="1" dirty="0"/>
          </a:p>
        </p:txBody>
      </p:sp>
    </p:spTree>
    <p:extLst>
      <p:ext uri="{BB962C8B-B14F-4D97-AF65-F5344CB8AC3E}">
        <p14:creationId xmlns:p14="http://schemas.microsoft.com/office/powerpoint/2010/main" val="287645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 GIỚI THIỆU HỆ THỐNG</a:t>
            </a:r>
            <a:endParaRPr lang="en-US"/>
          </a:p>
        </p:txBody>
      </p:sp>
      <p:sp>
        <p:nvSpPr>
          <p:cNvPr id="21" name="TextBox 20">
            <a:extLst>
              <a:ext uri="{FF2B5EF4-FFF2-40B4-BE49-F238E27FC236}">
                <a16:creationId xmlns:a16="http://schemas.microsoft.com/office/drawing/2014/main" id="{CCA5A38B-A710-43A0-AB42-2691C8A152DE}"/>
              </a:ext>
            </a:extLst>
          </p:cNvPr>
          <p:cNvSpPr txBox="1"/>
          <p:nvPr/>
        </p:nvSpPr>
        <p:spPr>
          <a:xfrm>
            <a:off x="457200" y="1584153"/>
            <a:ext cx="11372850" cy="1569660"/>
          </a:xfrm>
          <a:prstGeom prst="rect">
            <a:avLst/>
          </a:prstGeom>
          <a:noFill/>
        </p:spPr>
        <p:txBody>
          <a:bodyPr wrap="square" rtlCol="0">
            <a:spAutoFit/>
          </a:bodyPr>
          <a:lstStyle/>
          <a:p>
            <a:pPr marL="285750" indent="-285750">
              <a:buFontTx/>
              <a:buChar char="-"/>
            </a:pPr>
            <a:r>
              <a:rPr lang="en-US" sz="2400" smtClean="0"/>
              <a:t>Quyết định số </a:t>
            </a:r>
            <a:r>
              <a:rPr lang="en-US" sz="2400" b="1" smtClean="0"/>
              <a:t>11/2006/QĐ-BGD&amp;ĐT</a:t>
            </a:r>
            <a:r>
              <a:rPr lang="en-US" sz="2400" smtClean="0"/>
              <a:t> ngày 05/4/2006 của Bộ GD&amp;ĐT: Về việc ban hành quy chế xét công nhận tốt nghiệp trung học cơ sở</a:t>
            </a:r>
          </a:p>
          <a:p>
            <a:pPr marL="285750" indent="-285750">
              <a:buFontTx/>
              <a:buChar char="-"/>
            </a:pPr>
            <a:r>
              <a:rPr lang="en-US" sz="2400" smtClean="0"/>
              <a:t>Văn bản số </a:t>
            </a:r>
            <a:r>
              <a:rPr lang="en-US" sz="2400" b="1" smtClean="0"/>
              <a:t>792/SGDĐT-QLCLCNTT</a:t>
            </a:r>
            <a:r>
              <a:rPr lang="en-US" sz="2400" smtClean="0"/>
              <a:t> ngày 29/4/2021 của Sở GĐ&amp;ĐT Quảng Trị: Về việc hướng dẫn tổ chức xét tốt nghiệp trung học cơ sở năm học 2021-2021</a:t>
            </a:r>
            <a:endParaRPr lang="en-US" sz="2400" dirty="0"/>
          </a:p>
        </p:txBody>
      </p:sp>
      <p:sp>
        <p:nvSpPr>
          <p:cNvPr id="4" name="TextBox 3">
            <a:extLst>
              <a:ext uri="{FF2B5EF4-FFF2-40B4-BE49-F238E27FC236}">
                <a16:creationId xmlns:a16="http://schemas.microsoft.com/office/drawing/2014/main" id="{CCA5A38B-A710-43A0-AB42-2691C8A152DE}"/>
              </a:ext>
            </a:extLst>
          </p:cNvPr>
          <p:cNvSpPr txBox="1"/>
          <p:nvPr/>
        </p:nvSpPr>
        <p:spPr>
          <a:xfrm>
            <a:off x="457200" y="1066800"/>
            <a:ext cx="11372850" cy="461665"/>
          </a:xfrm>
          <a:prstGeom prst="rect">
            <a:avLst/>
          </a:prstGeom>
          <a:noFill/>
        </p:spPr>
        <p:txBody>
          <a:bodyPr wrap="square" rtlCol="0">
            <a:spAutoFit/>
          </a:bodyPr>
          <a:lstStyle/>
          <a:p>
            <a:r>
              <a:rPr lang="en-US" sz="2400" b="1" smtClean="0"/>
              <a:t>2. Cơ sở pháp lý</a:t>
            </a:r>
            <a:endParaRPr lang="en-US" sz="2400" b="1" dirty="0"/>
          </a:p>
        </p:txBody>
      </p:sp>
    </p:spTree>
    <p:extLst>
      <p:ext uri="{BB962C8B-B14F-4D97-AF65-F5344CB8AC3E}">
        <p14:creationId xmlns:p14="http://schemas.microsoft.com/office/powerpoint/2010/main" val="206715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A5A38B-A710-43A0-AB42-2691C8A152DE}"/>
              </a:ext>
            </a:extLst>
          </p:cNvPr>
          <p:cNvSpPr txBox="1"/>
          <p:nvPr/>
        </p:nvSpPr>
        <p:spPr>
          <a:xfrm>
            <a:off x="457200" y="2895600"/>
            <a:ext cx="11372850" cy="769441"/>
          </a:xfrm>
          <a:prstGeom prst="rect">
            <a:avLst/>
          </a:prstGeom>
          <a:noFill/>
        </p:spPr>
        <p:txBody>
          <a:bodyPr wrap="square" rtlCol="0">
            <a:spAutoFit/>
          </a:bodyPr>
          <a:lstStyle/>
          <a:p>
            <a:pPr algn="ctr"/>
            <a:r>
              <a:rPr lang="en-US" sz="4400" b="1" dirty="0" smtClean="0"/>
              <a:t>II. QUY TRÌNH XÉT TỐT NGHIỆP</a:t>
            </a:r>
            <a:endParaRPr lang="en-US" sz="44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7058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 </a:t>
            </a:r>
            <a:r>
              <a:rPr lang="en-US"/>
              <a:t>QUY TRÌNH TUYỂN </a:t>
            </a:r>
            <a:r>
              <a:rPr lang="en-US" smtClean="0"/>
              <a:t>SINH</a:t>
            </a:r>
            <a:endParaRPr lang="en-US"/>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851292"/>
            <a:ext cx="9144000" cy="5873358"/>
          </a:xfrm>
          <a:prstGeom prst="rect">
            <a:avLst/>
          </a:prstGeom>
        </p:spPr>
      </p:pic>
    </p:spTree>
    <p:extLst>
      <p:ext uri="{BB962C8B-B14F-4D97-AF65-F5344CB8AC3E}">
        <p14:creationId xmlns:p14="http://schemas.microsoft.com/office/powerpoint/2010/main" val="232771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 </a:t>
            </a:r>
            <a:r>
              <a:rPr lang="en-US"/>
              <a:t>QUY TRÌNH TUYỂN </a:t>
            </a:r>
            <a:r>
              <a:rPr lang="en-US" smtClean="0"/>
              <a:t>SINH</a:t>
            </a:r>
            <a:endParaRPr lang="en-US"/>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851292"/>
            <a:ext cx="9105900" cy="6006708"/>
          </a:xfrm>
          <a:prstGeom prst="rect">
            <a:avLst/>
          </a:prstGeom>
        </p:spPr>
      </p:pic>
    </p:spTree>
    <p:extLst>
      <p:ext uri="{BB962C8B-B14F-4D97-AF65-F5344CB8AC3E}">
        <p14:creationId xmlns:p14="http://schemas.microsoft.com/office/powerpoint/2010/main" val="1745534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II. </a:t>
            </a:r>
            <a:r>
              <a:rPr lang="en-US"/>
              <a:t>QUY TRÌNH TUYỂN </a:t>
            </a:r>
            <a:r>
              <a:rPr lang="en-US" smtClean="0"/>
              <a:t>SINH</a:t>
            </a:r>
            <a:endParaRPr lang="en-US"/>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51292"/>
            <a:ext cx="9144000" cy="6006708"/>
          </a:xfrm>
          <a:prstGeom prst="rect">
            <a:avLst/>
          </a:prstGeom>
        </p:spPr>
      </p:pic>
    </p:spTree>
    <p:extLst>
      <p:ext uri="{BB962C8B-B14F-4D97-AF65-F5344CB8AC3E}">
        <p14:creationId xmlns:p14="http://schemas.microsoft.com/office/powerpoint/2010/main" val="2629472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5788</TotalTime>
  <Words>3507</Words>
  <Application>Microsoft Office PowerPoint</Application>
  <PresentationFormat>Widescreen</PresentationFormat>
  <Paragraphs>187</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 Next Regular</vt:lpstr>
      <vt:lpstr>Calibri</vt:lpstr>
      <vt:lpstr>Roboto Condensed</vt:lpstr>
      <vt:lpstr>Segoe UI</vt:lpstr>
      <vt:lpstr>Office Theme</vt:lpstr>
      <vt:lpstr>PowerPoint Presentation</vt:lpstr>
      <vt:lpstr>NỘI DUNG TRÌNH BÀY</vt:lpstr>
      <vt:lpstr>PowerPoint Presentation</vt:lpstr>
      <vt:lpstr>I. GIỚI THIỆU HỆ THỐNG</vt:lpstr>
      <vt:lpstr>I. GIỚI THIỆU HỆ THỐNG</vt:lpstr>
      <vt:lpstr>PowerPoint Presentation</vt:lpstr>
      <vt:lpstr>II. QUY TRÌNH TUYỂN SINH</vt:lpstr>
      <vt:lpstr>II. QUY TRÌNH TUYỂN SINH</vt:lpstr>
      <vt:lpstr>II. QUY TRÌNH TUYỂN SINH</vt:lpstr>
      <vt:lpstr>PowerPoint Presentation</vt:lpstr>
      <vt:lpstr>PowerPoint Presentation</vt:lpstr>
      <vt:lpstr>III. CHỨC NĂNG HỆ THỐNG</vt:lpstr>
      <vt:lpstr>III. CHỨC NĂNG HỆ THỐNG</vt:lpstr>
      <vt:lpstr>III. CHỨC NĂNG HỆ THỐNG</vt:lpstr>
      <vt:lpstr>III. CHỨC NĂNG HỆ THỐNG</vt:lpstr>
      <vt:lpstr>III. CHỨC NĂNG HỆ THỐNG</vt:lpstr>
      <vt:lpstr>PowerPoint Presentation</vt:lpstr>
      <vt:lpstr>III. CHỨC NĂNG HỆ THỐNG</vt:lpstr>
      <vt:lpstr>III. CHỨC NĂNG HỆ THỐNG</vt:lpstr>
      <vt:lpstr>III. CHỨC NĂNG HỆ THỐNG</vt:lpstr>
      <vt:lpstr>III. CHỨC NĂNG HỆ THỐNG</vt:lpstr>
      <vt:lpstr>PowerPoint Presentation</vt:lpstr>
      <vt:lpstr>III. CHỨC NĂNG HỆ THỐNG</vt:lpstr>
      <vt:lpstr>III. CHỨC NĂNG HỆ THỐNG</vt:lpstr>
      <vt:lpstr>III. CHỨC NĂNG HỆ THỐNG</vt:lpstr>
      <vt:lpstr>III. CHỨC NĂNG HỆ THỐNG</vt:lpstr>
      <vt:lpstr>III. CHỨC NĂNG HỆ THỐNG</vt:lpstr>
      <vt:lpstr>PowerPoint Presentation</vt:lpstr>
      <vt:lpstr>III. CHỨC NĂNG HỆ THỐNG</vt:lpstr>
      <vt:lpstr>III. CHỨC NĂNG HỆ THỐNG</vt:lpstr>
      <vt:lpstr>III. CHỨC NĂNG HỆ THỐNG</vt:lpstr>
      <vt:lpstr>III. CHỨC NĂNG HỆ THỐNG</vt:lpstr>
      <vt:lpstr>III. CHỨC NĂNG HỆ THỐNG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ĐÔ THỊ THÔNG MINH CHO TỈNH CÀ MAU</dc:title>
  <dc:creator>David Nguyen</dc:creator>
  <cp:lastModifiedBy>Tú Hồ Sỹ</cp:lastModifiedBy>
  <cp:revision>587</cp:revision>
  <cp:lastPrinted>2017-08-23T10:05:08Z</cp:lastPrinted>
  <dcterms:modified xsi:type="dcterms:W3CDTF">2021-05-10T00:08:32Z</dcterms:modified>
</cp:coreProperties>
</file>