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688" r:id="rId2"/>
    <p:sldId id="520" r:id="rId3"/>
    <p:sldId id="792" r:id="rId4"/>
    <p:sldId id="803" r:id="rId5"/>
    <p:sldId id="804" r:id="rId6"/>
    <p:sldId id="800" r:id="rId7"/>
    <p:sldId id="805" r:id="rId8"/>
    <p:sldId id="801" r:id="rId9"/>
  </p:sldIdLst>
  <p:sldSz cx="9144000" cy="5143500" type="screen16x9"/>
  <p:notesSz cx="6950075" cy="9236075"/>
  <p:defaultTextStyle>
    <a:defPPr>
      <a:defRPr lang="en-US"/>
    </a:defPPr>
    <a:lvl1pPr marL="0" algn="l" defTabSz="68575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878" algn="l" defTabSz="68575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755" algn="l" defTabSz="68575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633" algn="l" defTabSz="68575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511" algn="l" defTabSz="68575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389" algn="l" defTabSz="68575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266" algn="l" defTabSz="68575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145" algn="l" defTabSz="68575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022" algn="l" defTabSz="68575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>
          <p15:clr>
            <a:srgbClr val="A4A3A4"/>
          </p15:clr>
        </p15:guide>
        <p15:guide id="2" pos="3840">
          <p15:clr>
            <a:srgbClr val="A4A3A4"/>
          </p15:clr>
        </p15:guide>
        <p15:guide id="3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909" userDrawn="1">
          <p15:clr>
            <a:srgbClr val="A4A3A4"/>
          </p15:clr>
        </p15:guide>
        <p15:guide id="2" pos="2189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C636C"/>
    <a:srgbClr val="22393E"/>
    <a:srgbClr val="000000"/>
    <a:srgbClr val="0DAB85"/>
    <a:srgbClr val="21546D"/>
    <a:srgbClr val="1692D0"/>
    <a:srgbClr val="95A5A5"/>
    <a:srgbClr val="955E0D"/>
    <a:srgbClr val="7A94AA"/>
    <a:srgbClr val="73490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3939" autoAdjust="0"/>
  </p:normalViewPr>
  <p:slideViewPr>
    <p:cSldViewPr snapToGrid="0" snapToObjects="1">
      <p:cViewPr varScale="1">
        <p:scale>
          <a:sx n="92" d="100"/>
          <a:sy n="92" d="100"/>
        </p:scale>
        <p:origin x="-690" y="-102"/>
      </p:cViewPr>
      <p:guideLst>
        <p:guide orient="horz"/>
        <p:guide pos="3840"/>
        <p:guide pos="2880"/>
      </p:guideLst>
    </p:cSldViewPr>
  </p:slideViewPr>
  <p:outlineViewPr>
    <p:cViewPr>
      <p:scale>
        <a:sx n="33" d="100"/>
        <a:sy n="33" d="100"/>
      </p:scale>
      <p:origin x="0" y="1325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7" d="100"/>
          <a:sy n="57" d="100"/>
        </p:scale>
        <p:origin x="2814" y="72"/>
      </p:cViewPr>
      <p:guideLst>
        <p:guide orient="horz" pos="2909"/>
        <p:guide pos="218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36768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r">
              <a:defRPr sz="1200"/>
            </a:lvl1pPr>
          </a:lstStyle>
          <a:p>
            <a:fld id="{2AD1A594-041B-449E-89BC-5A6CB1F5A9AB}" type="datetimeFigureOut">
              <a:rPr lang="id-ID" smtClean="0"/>
              <a:pPr/>
              <a:t>09/07/2022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36768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r">
              <a:defRPr sz="1200"/>
            </a:lvl1pPr>
          </a:lstStyle>
          <a:p>
            <a:fld id="{63DDDC53-01B7-4E0F-8BE2-02DC8C672187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1719361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6768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r">
              <a:defRPr sz="1200"/>
            </a:lvl1pPr>
          </a:lstStyle>
          <a:p>
            <a:fld id="{3E3CCC32-3486-46B1-A8B7-921064D8D59D}" type="datetimeFigureOut">
              <a:rPr lang="en-US" smtClean="0"/>
              <a:pPr/>
              <a:t>7/9/2022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03263" y="1154113"/>
            <a:ext cx="5543550" cy="31178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92" tIns="46246" rIns="92492" bIns="46246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008" y="4444861"/>
            <a:ext cx="5560060" cy="3636705"/>
          </a:xfrm>
          <a:prstGeom prst="rect">
            <a:avLst/>
          </a:prstGeom>
        </p:spPr>
        <p:txBody>
          <a:bodyPr vert="horz" lIns="92492" tIns="46246" rIns="92492" bIns="46246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6768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r">
              <a:defRPr sz="1200"/>
            </a:lvl1pPr>
          </a:lstStyle>
          <a:p>
            <a:fld id="{74D1495A-DD81-44F4-9F54-1F39867BF2D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39197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75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878" algn="l" defTabSz="68575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755" algn="l" defTabSz="68575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633" algn="l" defTabSz="68575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511" algn="l" defTabSz="68575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389" algn="l" defTabSz="68575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266" algn="l" defTabSz="68575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145" algn="l" defTabSz="68575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022" algn="l" defTabSz="68575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03263" y="1154113"/>
            <a:ext cx="5543550" cy="31178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98911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03263" y="1154113"/>
            <a:ext cx="5543550" cy="31178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173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03263" y="1154113"/>
            <a:ext cx="5543550" cy="31178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06524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03263" y="1154113"/>
            <a:ext cx="5543550" cy="31178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2342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03263" y="1154113"/>
            <a:ext cx="5543550" cy="31178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70508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03263" y="1154113"/>
            <a:ext cx="5543550" cy="31178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91554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03263" y="1154113"/>
            <a:ext cx="5543550" cy="31178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0329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03263" y="1154113"/>
            <a:ext cx="5543550" cy="31178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14482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4729162"/>
            <a:ext cx="9144000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184576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reveal/>
      </p:transition>
    </mc:Choice>
    <mc:Fallback xmlns=""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2864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reveal/>
      </p:transition>
    </mc:Choice>
    <mc:Fallback xmlns=""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8786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reveal/>
      </p:transition>
    </mc:Choice>
    <mc:Fallback xmlns=""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2420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reveal/>
      </p:transition>
    </mc:Choice>
    <mc:Fallback xmlns=""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5101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reveal/>
      </p:transition>
    </mc:Choice>
    <mc:Fallback xmlns=""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700" y="-38100"/>
            <a:ext cx="8814910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reveal/>
      </p:transition>
    </mc:Choice>
    <mc:Fallback xmlns=""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2848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85" r:id="rId4"/>
    <p:sldLayoutId id="2147483680" r:id="rId5"/>
    <p:sldLayoutId id="2147483686" r:id="rId6"/>
  </p:sldLayoutIdLst>
  <mc:AlternateContent xmlns:mc="http://schemas.openxmlformats.org/markup-compatibility/2006" xmlns:p14="http://schemas.microsoft.com/office/powerpoint/2010/main">
    <mc:Choice Requires="p14">
      <p:transition>
        <p14:reveal/>
      </p:transition>
    </mc:Choice>
    <mc:Fallback xmlns="">
      <p:transition>
        <p:fade/>
      </p:transition>
    </mc:Fallback>
  </mc:AlternateContent>
  <p:hf hdr="0" ftr="0" dt="0"/>
  <p:txStyles>
    <p:titleStyle>
      <a:lvl1pPr algn="l" defTabSz="685766" rtl="0" eaLnBrk="1" latinLnBrk="0" hangingPunct="1">
        <a:lnSpc>
          <a:spcPct val="90000"/>
        </a:lnSpc>
        <a:spcBef>
          <a:spcPct val="0"/>
        </a:spcBef>
        <a:buNone/>
        <a:defRPr lang="en-US" sz="2300" kern="1200">
          <a:solidFill>
            <a:schemeClr val="tx1">
              <a:lumMod val="75000"/>
              <a:lumOff val="25000"/>
            </a:schemeClr>
          </a:solidFill>
          <a:latin typeface="Calibri" pitchFamily="34" charset="0"/>
          <a:ea typeface="Roboto Medium" panose="02000000000000000000" pitchFamily="2" charset="0"/>
          <a:cs typeface="+mj-cs"/>
        </a:defRPr>
      </a:lvl1pPr>
    </p:titleStyle>
    <p:bodyStyle>
      <a:lvl1pPr marL="171442" indent="-171442" algn="l" defTabSz="685766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effectLst/>
          <a:latin typeface="Calibri" pitchFamily="34" charset="0"/>
          <a:ea typeface="Roboto Light" panose="02000000000000000000" pitchFamily="2" charset="0"/>
          <a:cs typeface="+mn-cs"/>
        </a:defRPr>
      </a:lvl1pPr>
      <a:lvl2pPr marL="514325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lang="en-US" sz="1500" kern="1200" dirty="0" smtClean="0">
          <a:solidFill>
            <a:schemeClr val="tx1">
              <a:lumMod val="75000"/>
              <a:lumOff val="25000"/>
            </a:schemeClr>
          </a:solidFill>
          <a:effectLst/>
          <a:latin typeface="Calibri" pitchFamily="34" charset="0"/>
          <a:ea typeface="Roboto Light" panose="02000000000000000000" pitchFamily="2" charset="0"/>
          <a:cs typeface="+mn-cs"/>
        </a:defRPr>
      </a:lvl2pPr>
      <a:lvl3pPr marL="857207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lang="en-US" sz="1400" kern="1200" dirty="0" smtClean="0">
          <a:solidFill>
            <a:schemeClr val="tx1">
              <a:lumMod val="75000"/>
              <a:lumOff val="25000"/>
            </a:schemeClr>
          </a:solidFill>
          <a:effectLst/>
          <a:latin typeface="Calibri" pitchFamily="34" charset="0"/>
          <a:ea typeface="Roboto Light" panose="02000000000000000000" pitchFamily="2" charset="0"/>
          <a:cs typeface="+mn-cs"/>
        </a:defRPr>
      </a:lvl3pPr>
      <a:lvl4pPr marL="1200090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lang="en-US" sz="1200" kern="1200" dirty="0" smtClean="0">
          <a:solidFill>
            <a:schemeClr val="tx1">
              <a:lumMod val="75000"/>
              <a:lumOff val="25000"/>
            </a:schemeClr>
          </a:solidFill>
          <a:effectLst/>
          <a:latin typeface="Calibri" pitchFamily="34" charset="0"/>
          <a:ea typeface="Roboto Light" panose="02000000000000000000" pitchFamily="2" charset="0"/>
          <a:cs typeface="+mn-cs"/>
        </a:defRPr>
      </a:lvl4pPr>
      <a:lvl5pPr marL="1542974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lang="en-US" sz="1200" kern="1200" dirty="0">
          <a:solidFill>
            <a:schemeClr val="tx1">
              <a:lumMod val="75000"/>
              <a:lumOff val="25000"/>
            </a:schemeClr>
          </a:solidFill>
          <a:effectLst/>
          <a:latin typeface="Calibri" pitchFamily="34" charset="0"/>
          <a:ea typeface="Roboto Light" panose="02000000000000000000" pitchFamily="2" charset="0"/>
          <a:cs typeface="+mn-cs"/>
        </a:defRPr>
      </a:lvl5pPr>
      <a:lvl6pPr marL="1885856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39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22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05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6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884" algn="l" defTabSz="68576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766" algn="l" defTabSz="68576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49" algn="l" defTabSz="68576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32" algn="l" defTabSz="68576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15" algn="l" defTabSz="68576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297" algn="l" defTabSz="68576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180" algn="l" defTabSz="68576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064" algn="l" defTabSz="68576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mailto:nhinhvt@viettel.com.vn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thuybt22@viettel.com.vn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0013" y="2430470"/>
            <a:ext cx="2482302" cy="2580073"/>
          </a:xfrm>
          <a:prstGeom prst="rect">
            <a:avLst/>
          </a:prstGeom>
          <a:solidFill>
            <a:schemeClr val="accent2">
              <a:lumMod val="75000"/>
              <a:alpha val="0"/>
            </a:schemeClr>
          </a:solidFill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3001" y="1407726"/>
            <a:ext cx="1374528" cy="35094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27530" y="1796925"/>
            <a:ext cx="6602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QUẢN LÝ THI TỐT NGHIỆP THPT</a:t>
            </a:r>
            <a:endParaRPr lang="en-US" sz="2800" b="1" dirty="0">
              <a:solidFill>
                <a:schemeClr val="accent2">
                  <a:lumMod val="75000"/>
                </a:schemeClr>
              </a:solidFill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50380" name="Picture 5037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6867" y="23528"/>
            <a:ext cx="713691" cy="380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226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reveal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860686" y="574590"/>
            <a:ext cx="1969645" cy="424732"/>
            <a:chOff x="860687" y="1495713"/>
            <a:chExt cx="1580944" cy="424732"/>
          </a:xfrm>
        </p:grpSpPr>
        <p:sp>
          <p:nvSpPr>
            <p:cNvPr id="16" name="Title 6"/>
            <p:cNvSpPr txBox="1">
              <a:spLocks/>
            </p:cNvSpPr>
            <p:nvPr/>
          </p:nvSpPr>
          <p:spPr>
            <a:xfrm>
              <a:off x="1093197" y="1495713"/>
              <a:ext cx="1348434" cy="4247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685766">
                <a:lnSpc>
                  <a:spcPct val="90000"/>
                </a:lnSpc>
                <a:spcBef>
                  <a:spcPct val="0"/>
                </a:spcBef>
              </a:pPr>
              <a:r>
                <a:rPr lang="en-US" sz="2400" b="1" dirty="0" err="1">
                  <a:solidFill>
                    <a:schemeClr val="bg1">
                      <a:lumMod val="50000"/>
                    </a:schemeClr>
                  </a:solidFill>
                  <a:latin typeface="+mj-lt"/>
                  <a:ea typeface="Roboto Medium" panose="02000000000000000000" pitchFamily="2" charset="0"/>
                  <a:cs typeface="+mj-cs"/>
                </a:rPr>
                <a:t>Nội</a:t>
              </a:r>
              <a:r>
                <a:rPr lang="en-US" sz="2400" b="1" dirty="0">
                  <a:solidFill>
                    <a:schemeClr val="bg1">
                      <a:lumMod val="50000"/>
                    </a:schemeClr>
                  </a:solidFill>
                  <a:latin typeface="+mj-lt"/>
                  <a:ea typeface="Roboto Medium" panose="02000000000000000000" pitchFamily="2" charset="0"/>
                  <a:cs typeface="+mj-cs"/>
                </a:rPr>
                <a:t> dung</a:t>
              </a:r>
            </a:p>
          </p:txBody>
        </p:sp>
        <p:sp>
          <p:nvSpPr>
            <p:cNvPr id="42" name="Freeform 6"/>
            <p:cNvSpPr>
              <a:spLocks noEditPoints="1"/>
            </p:cNvSpPr>
            <p:nvPr/>
          </p:nvSpPr>
          <p:spPr bwMode="auto">
            <a:xfrm>
              <a:off x="860687" y="1624272"/>
              <a:ext cx="166588" cy="145362"/>
            </a:xfrm>
            <a:custGeom>
              <a:avLst/>
              <a:gdLst>
                <a:gd name="T0" fmla="*/ 40 w 280"/>
                <a:gd name="T1" fmla="*/ 160 h 200"/>
                <a:gd name="T2" fmla="*/ 20 w 280"/>
                <a:gd name="T3" fmla="*/ 160 h 200"/>
                <a:gd name="T4" fmla="*/ 0 w 280"/>
                <a:gd name="T5" fmla="*/ 180 h 200"/>
                <a:gd name="T6" fmla="*/ 20 w 280"/>
                <a:gd name="T7" fmla="*/ 200 h 200"/>
                <a:gd name="T8" fmla="*/ 40 w 280"/>
                <a:gd name="T9" fmla="*/ 200 h 200"/>
                <a:gd name="T10" fmla="*/ 60 w 280"/>
                <a:gd name="T11" fmla="*/ 180 h 200"/>
                <a:gd name="T12" fmla="*/ 40 w 280"/>
                <a:gd name="T13" fmla="*/ 160 h 200"/>
                <a:gd name="T14" fmla="*/ 40 w 280"/>
                <a:gd name="T15" fmla="*/ 80 h 200"/>
                <a:gd name="T16" fmla="*/ 20 w 280"/>
                <a:gd name="T17" fmla="*/ 80 h 200"/>
                <a:gd name="T18" fmla="*/ 0 w 280"/>
                <a:gd name="T19" fmla="*/ 100 h 200"/>
                <a:gd name="T20" fmla="*/ 20 w 280"/>
                <a:gd name="T21" fmla="*/ 120 h 200"/>
                <a:gd name="T22" fmla="*/ 40 w 280"/>
                <a:gd name="T23" fmla="*/ 120 h 200"/>
                <a:gd name="T24" fmla="*/ 60 w 280"/>
                <a:gd name="T25" fmla="*/ 100 h 200"/>
                <a:gd name="T26" fmla="*/ 40 w 280"/>
                <a:gd name="T27" fmla="*/ 80 h 200"/>
                <a:gd name="T28" fmla="*/ 40 w 280"/>
                <a:gd name="T29" fmla="*/ 0 h 200"/>
                <a:gd name="T30" fmla="*/ 20 w 280"/>
                <a:gd name="T31" fmla="*/ 0 h 200"/>
                <a:gd name="T32" fmla="*/ 0 w 280"/>
                <a:gd name="T33" fmla="*/ 20 h 200"/>
                <a:gd name="T34" fmla="*/ 20 w 280"/>
                <a:gd name="T35" fmla="*/ 40 h 200"/>
                <a:gd name="T36" fmla="*/ 40 w 280"/>
                <a:gd name="T37" fmla="*/ 40 h 200"/>
                <a:gd name="T38" fmla="*/ 60 w 280"/>
                <a:gd name="T39" fmla="*/ 20 h 200"/>
                <a:gd name="T40" fmla="*/ 40 w 280"/>
                <a:gd name="T41" fmla="*/ 0 h 200"/>
                <a:gd name="T42" fmla="*/ 120 w 280"/>
                <a:gd name="T43" fmla="*/ 40 h 200"/>
                <a:gd name="T44" fmla="*/ 260 w 280"/>
                <a:gd name="T45" fmla="*/ 40 h 200"/>
                <a:gd name="T46" fmla="*/ 280 w 280"/>
                <a:gd name="T47" fmla="*/ 20 h 200"/>
                <a:gd name="T48" fmla="*/ 260 w 280"/>
                <a:gd name="T49" fmla="*/ 0 h 200"/>
                <a:gd name="T50" fmla="*/ 120 w 280"/>
                <a:gd name="T51" fmla="*/ 0 h 200"/>
                <a:gd name="T52" fmla="*/ 100 w 280"/>
                <a:gd name="T53" fmla="*/ 20 h 200"/>
                <a:gd name="T54" fmla="*/ 120 w 280"/>
                <a:gd name="T55" fmla="*/ 40 h 200"/>
                <a:gd name="T56" fmla="*/ 260 w 280"/>
                <a:gd name="T57" fmla="*/ 80 h 200"/>
                <a:gd name="T58" fmla="*/ 120 w 280"/>
                <a:gd name="T59" fmla="*/ 80 h 200"/>
                <a:gd name="T60" fmla="*/ 100 w 280"/>
                <a:gd name="T61" fmla="*/ 100 h 200"/>
                <a:gd name="T62" fmla="*/ 120 w 280"/>
                <a:gd name="T63" fmla="*/ 120 h 200"/>
                <a:gd name="T64" fmla="*/ 260 w 280"/>
                <a:gd name="T65" fmla="*/ 120 h 200"/>
                <a:gd name="T66" fmla="*/ 280 w 280"/>
                <a:gd name="T67" fmla="*/ 100 h 200"/>
                <a:gd name="T68" fmla="*/ 260 w 280"/>
                <a:gd name="T69" fmla="*/ 80 h 200"/>
                <a:gd name="T70" fmla="*/ 260 w 280"/>
                <a:gd name="T71" fmla="*/ 160 h 200"/>
                <a:gd name="T72" fmla="*/ 120 w 280"/>
                <a:gd name="T73" fmla="*/ 160 h 200"/>
                <a:gd name="T74" fmla="*/ 100 w 280"/>
                <a:gd name="T75" fmla="*/ 180 h 200"/>
                <a:gd name="T76" fmla="*/ 120 w 280"/>
                <a:gd name="T77" fmla="*/ 200 h 200"/>
                <a:gd name="T78" fmla="*/ 260 w 280"/>
                <a:gd name="T79" fmla="*/ 200 h 200"/>
                <a:gd name="T80" fmla="*/ 280 w 280"/>
                <a:gd name="T81" fmla="*/ 180 h 200"/>
                <a:gd name="T82" fmla="*/ 260 w 280"/>
                <a:gd name="T83" fmla="*/ 16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0" h="200">
                  <a:moveTo>
                    <a:pt x="40" y="160"/>
                  </a:moveTo>
                  <a:cubicBezTo>
                    <a:pt x="20" y="160"/>
                    <a:pt x="20" y="160"/>
                    <a:pt x="20" y="160"/>
                  </a:cubicBezTo>
                  <a:cubicBezTo>
                    <a:pt x="9" y="160"/>
                    <a:pt x="0" y="169"/>
                    <a:pt x="0" y="180"/>
                  </a:cubicBezTo>
                  <a:cubicBezTo>
                    <a:pt x="0" y="191"/>
                    <a:pt x="9" y="200"/>
                    <a:pt x="20" y="200"/>
                  </a:cubicBezTo>
                  <a:cubicBezTo>
                    <a:pt x="40" y="200"/>
                    <a:pt x="40" y="200"/>
                    <a:pt x="40" y="200"/>
                  </a:cubicBezTo>
                  <a:cubicBezTo>
                    <a:pt x="51" y="200"/>
                    <a:pt x="60" y="191"/>
                    <a:pt x="60" y="180"/>
                  </a:cubicBezTo>
                  <a:cubicBezTo>
                    <a:pt x="60" y="169"/>
                    <a:pt x="51" y="160"/>
                    <a:pt x="40" y="160"/>
                  </a:cubicBezTo>
                  <a:close/>
                  <a:moveTo>
                    <a:pt x="40" y="80"/>
                  </a:moveTo>
                  <a:cubicBezTo>
                    <a:pt x="20" y="80"/>
                    <a:pt x="20" y="80"/>
                    <a:pt x="20" y="80"/>
                  </a:cubicBezTo>
                  <a:cubicBezTo>
                    <a:pt x="9" y="80"/>
                    <a:pt x="0" y="89"/>
                    <a:pt x="0" y="100"/>
                  </a:cubicBezTo>
                  <a:cubicBezTo>
                    <a:pt x="0" y="111"/>
                    <a:pt x="9" y="120"/>
                    <a:pt x="20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51" y="120"/>
                    <a:pt x="60" y="111"/>
                    <a:pt x="60" y="100"/>
                  </a:cubicBezTo>
                  <a:cubicBezTo>
                    <a:pt x="60" y="89"/>
                    <a:pt x="51" y="80"/>
                    <a:pt x="40" y="80"/>
                  </a:cubicBezTo>
                  <a:close/>
                  <a:moveTo>
                    <a:pt x="4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40"/>
                    <a:pt x="20" y="4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51" y="40"/>
                    <a:pt x="60" y="31"/>
                    <a:pt x="60" y="20"/>
                  </a:cubicBezTo>
                  <a:cubicBezTo>
                    <a:pt x="60" y="9"/>
                    <a:pt x="51" y="0"/>
                    <a:pt x="40" y="0"/>
                  </a:cubicBezTo>
                  <a:close/>
                  <a:moveTo>
                    <a:pt x="120" y="40"/>
                  </a:moveTo>
                  <a:cubicBezTo>
                    <a:pt x="260" y="40"/>
                    <a:pt x="260" y="40"/>
                    <a:pt x="260" y="40"/>
                  </a:cubicBezTo>
                  <a:cubicBezTo>
                    <a:pt x="271" y="40"/>
                    <a:pt x="280" y="31"/>
                    <a:pt x="280" y="20"/>
                  </a:cubicBezTo>
                  <a:cubicBezTo>
                    <a:pt x="280" y="9"/>
                    <a:pt x="271" y="0"/>
                    <a:pt x="260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09" y="0"/>
                    <a:pt x="100" y="9"/>
                    <a:pt x="100" y="20"/>
                  </a:cubicBezTo>
                  <a:cubicBezTo>
                    <a:pt x="100" y="31"/>
                    <a:pt x="109" y="40"/>
                    <a:pt x="120" y="40"/>
                  </a:cubicBezTo>
                  <a:close/>
                  <a:moveTo>
                    <a:pt x="260" y="80"/>
                  </a:moveTo>
                  <a:cubicBezTo>
                    <a:pt x="120" y="80"/>
                    <a:pt x="120" y="80"/>
                    <a:pt x="120" y="80"/>
                  </a:cubicBezTo>
                  <a:cubicBezTo>
                    <a:pt x="109" y="80"/>
                    <a:pt x="100" y="89"/>
                    <a:pt x="100" y="100"/>
                  </a:cubicBezTo>
                  <a:cubicBezTo>
                    <a:pt x="100" y="111"/>
                    <a:pt x="109" y="120"/>
                    <a:pt x="120" y="120"/>
                  </a:cubicBezTo>
                  <a:cubicBezTo>
                    <a:pt x="260" y="120"/>
                    <a:pt x="260" y="120"/>
                    <a:pt x="260" y="120"/>
                  </a:cubicBezTo>
                  <a:cubicBezTo>
                    <a:pt x="271" y="120"/>
                    <a:pt x="280" y="111"/>
                    <a:pt x="280" y="100"/>
                  </a:cubicBezTo>
                  <a:cubicBezTo>
                    <a:pt x="280" y="89"/>
                    <a:pt x="271" y="80"/>
                    <a:pt x="260" y="80"/>
                  </a:cubicBezTo>
                  <a:close/>
                  <a:moveTo>
                    <a:pt x="260" y="160"/>
                  </a:moveTo>
                  <a:cubicBezTo>
                    <a:pt x="120" y="160"/>
                    <a:pt x="120" y="160"/>
                    <a:pt x="120" y="160"/>
                  </a:cubicBezTo>
                  <a:cubicBezTo>
                    <a:pt x="109" y="160"/>
                    <a:pt x="100" y="169"/>
                    <a:pt x="100" y="180"/>
                  </a:cubicBezTo>
                  <a:cubicBezTo>
                    <a:pt x="100" y="191"/>
                    <a:pt x="109" y="200"/>
                    <a:pt x="120" y="200"/>
                  </a:cubicBezTo>
                  <a:cubicBezTo>
                    <a:pt x="260" y="200"/>
                    <a:pt x="260" y="200"/>
                    <a:pt x="260" y="200"/>
                  </a:cubicBezTo>
                  <a:cubicBezTo>
                    <a:pt x="271" y="200"/>
                    <a:pt x="280" y="191"/>
                    <a:pt x="280" y="180"/>
                  </a:cubicBezTo>
                  <a:cubicBezTo>
                    <a:pt x="280" y="169"/>
                    <a:pt x="271" y="160"/>
                    <a:pt x="260" y="16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lt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1304676" y="1146232"/>
            <a:ext cx="5600018" cy="613792"/>
            <a:chOff x="2764994" y="892048"/>
            <a:chExt cx="4303777" cy="613792"/>
          </a:xfrm>
        </p:grpSpPr>
        <p:sp>
          <p:nvSpPr>
            <p:cNvPr id="23" name="Content Placeholder 7"/>
            <p:cNvSpPr txBox="1">
              <a:spLocks/>
            </p:cNvSpPr>
            <p:nvPr/>
          </p:nvSpPr>
          <p:spPr>
            <a:xfrm>
              <a:off x="3480220" y="892048"/>
              <a:ext cx="3588551" cy="612412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200000"/>
                </a:lnSpc>
                <a:buNone/>
              </a:pPr>
              <a:r>
                <a:rPr lang="en-US" sz="2000" dirty="0" err="1" smtClean="0">
                  <a:solidFill>
                    <a:schemeClr val="accent2">
                      <a:lumMod val="75000"/>
                    </a:schemeClr>
                  </a:solidFill>
                  <a:latin typeface="+mj-lt"/>
                  <a:ea typeface="Roboto" pitchFamily="2" charset="0"/>
                </a:rPr>
                <a:t>Tổng</a:t>
              </a:r>
              <a:r>
                <a:rPr lang="en-US" sz="2000" dirty="0" smtClean="0">
                  <a:solidFill>
                    <a:schemeClr val="accent2">
                      <a:lumMod val="75000"/>
                    </a:schemeClr>
                  </a:solidFill>
                  <a:latin typeface="+mj-lt"/>
                  <a:ea typeface="Roboto" pitchFamily="2" charset="0"/>
                </a:rPr>
                <a:t> </a:t>
              </a:r>
              <a:r>
                <a:rPr lang="en-US" sz="2000" dirty="0" err="1" smtClean="0">
                  <a:solidFill>
                    <a:schemeClr val="accent2">
                      <a:lumMod val="75000"/>
                    </a:schemeClr>
                  </a:solidFill>
                  <a:latin typeface="+mj-lt"/>
                  <a:ea typeface="Roboto" pitchFamily="2" charset="0"/>
                </a:rPr>
                <a:t>quan</a:t>
              </a:r>
              <a:r>
                <a:rPr lang="en-US" sz="2000" dirty="0" smtClean="0">
                  <a:solidFill>
                    <a:schemeClr val="accent2">
                      <a:lumMod val="75000"/>
                    </a:schemeClr>
                  </a:solidFill>
                  <a:latin typeface="+mj-lt"/>
                  <a:ea typeface="Roboto" pitchFamily="2" charset="0"/>
                </a:rPr>
                <a:t> </a:t>
              </a:r>
              <a:r>
                <a:rPr lang="en-US" sz="2000" dirty="0" err="1" smtClean="0">
                  <a:solidFill>
                    <a:schemeClr val="accent2">
                      <a:lumMod val="75000"/>
                    </a:schemeClr>
                  </a:solidFill>
                  <a:latin typeface="+mj-lt"/>
                  <a:ea typeface="Roboto" pitchFamily="2" charset="0"/>
                </a:rPr>
                <a:t>hệ</a:t>
              </a:r>
              <a:r>
                <a:rPr lang="en-US" sz="2000" dirty="0" smtClean="0">
                  <a:solidFill>
                    <a:schemeClr val="accent2">
                      <a:lumMod val="75000"/>
                    </a:schemeClr>
                  </a:solidFill>
                  <a:latin typeface="+mj-lt"/>
                  <a:ea typeface="Roboto" pitchFamily="2" charset="0"/>
                </a:rPr>
                <a:t> </a:t>
              </a:r>
              <a:r>
                <a:rPr lang="en-US" sz="2000" dirty="0" err="1" smtClean="0">
                  <a:solidFill>
                    <a:schemeClr val="accent2">
                      <a:lumMod val="75000"/>
                    </a:schemeClr>
                  </a:solidFill>
                  <a:latin typeface="+mj-lt"/>
                  <a:ea typeface="Roboto" pitchFamily="2" charset="0"/>
                </a:rPr>
                <a:t>thống</a:t>
              </a:r>
              <a:endParaRPr lang="en-US" sz="2000" dirty="0">
                <a:solidFill>
                  <a:schemeClr val="accent2">
                    <a:lumMod val="75000"/>
                  </a:schemeClr>
                </a:solidFill>
                <a:latin typeface="+mj-lt"/>
                <a:ea typeface="Roboto" pitchFamily="2" charset="0"/>
              </a:endParaRPr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2764994" y="1182477"/>
              <a:ext cx="3614348" cy="323363"/>
              <a:chOff x="1536772" y="1344158"/>
              <a:chExt cx="3614348" cy="323363"/>
            </a:xfrm>
          </p:grpSpPr>
          <p:sp>
            <p:nvSpPr>
              <p:cNvPr id="5" name="Diamond 4"/>
              <p:cNvSpPr/>
              <p:nvPr/>
            </p:nvSpPr>
            <p:spPr>
              <a:xfrm>
                <a:off x="1536772" y="1344158"/>
                <a:ext cx="323363" cy="323363"/>
              </a:xfrm>
              <a:prstGeom prst="diamond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vi-VN" sz="2000" dirty="0">
                    <a:latin typeface="+mj-lt"/>
                    <a:cs typeface="Calibri" panose="020F0502020204030204" pitchFamily="34" charset="0"/>
                  </a:rPr>
                  <a:t>1</a:t>
                </a:r>
                <a:endParaRPr lang="en-US" sz="2000" dirty="0">
                  <a:latin typeface="+mj-lt"/>
                  <a:cs typeface="Calibri" panose="020F0502020204030204" pitchFamily="34" charset="0"/>
                </a:endParaRPr>
              </a:p>
            </p:txBody>
          </p:sp>
          <p:cxnSp>
            <p:nvCxnSpPr>
              <p:cNvPr id="7" name="Straight Connector 6"/>
              <p:cNvCxnSpPr/>
              <p:nvPr/>
            </p:nvCxnSpPr>
            <p:spPr>
              <a:xfrm>
                <a:off x="2113280" y="1667521"/>
                <a:ext cx="3037840" cy="0"/>
              </a:xfrm>
              <a:prstGeom prst="line">
                <a:avLst/>
              </a:prstGeom>
              <a:ln w="3175">
                <a:solidFill>
                  <a:schemeClr val="accent2">
                    <a:lumMod val="75000"/>
                    <a:alpha val="41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" name="Group 5"/>
          <p:cNvGrpSpPr/>
          <p:nvPr/>
        </p:nvGrpSpPr>
        <p:grpSpPr>
          <a:xfrm>
            <a:off x="1304676" y="1954118"/>
            <a:ext cx="6237321" cy="707886"/>
            <a:chOff x="2764994" y="1446256"/>
            <a:chExt cx="4793563" cy="707886"/>
          </a:xfrm>
        </p:grpSpPr>
        <p:grpSp>
          <p:nvGrpSpPr>
            <p:cNvPr id="10" name="Group 9"/>
            <p:cNvGrpSpPr/>
            <p:nvPr/>
          </p:nvGrpSpPr>
          <p:grpSpPr>
            <a:xfrm>
              <a:off x="2764994" y="1729065"/>
              <a:ext cx="3614348" cy="323363"/>
              <a:chOff x="1536772" y="2360131"/>
              <a:chExt cx="3614348" cy="323363"/>
            </a:xfrm>
          </p:grpSpPr>
          <p:sp>
            <p:nvSpPr>
              <p:cNvPr id="27" name="Diamond 26"/>
              <p:cNvSpPr/>
              <p:nvPr/>
            </p:nvSpPr>
            <p:spPr>
              <a:xfrm>
                <a:off x="1536772" y="2360131"/>
                <a:ext cx="323363" cy="323363"/>
              </a:xfrm>
              <a:prstGeom prst="diamond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dirty="0">
                    <a:latin typeface="+mj-lt"/>
                    <a:cs typeface="Calibri" panose="020F0502020204030204" pitchFamily="34" charset="0"/>
                  </a:rPr>
                  <a:t>2</a:t>
                </a:r>
              </a:p>
            </p:txBody>
          </p:sp>
          <p:cxnSp>
            <p:nvCxnSpPr>
              <p:cNvPr id="28" name="Straight Connector 27"/>
              <p:cNvCxnSpPr/>
              <p:nvPr/>
            </p:nvCxnSpPr>
            <p:spPr>
              <a:xfrm>
                <a:off x="2113280" y="2683494"/>
                <a:ext cx="3037840" cy="0"/>
              </a:xfrm>
              <a:prstGeom prst="line">
                <a:avLst/>
              </a:prstGeom>
              <a:ln w="3175">
                <a:solidFill>
                  <a:schemeClr val="accent2">
                    <a:lumMod val="75000"/>
                    <a:alpha val="41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Rectangle 13"/>
            <p:cNvSpPr/>
            <p:nvPr/>
          </p:nvSpPr>
          <p:spPr>
            <a:xfrm>
              <a:off x="3480220" y="1446256"/>
              <a:ext cx="4078337" cy="707886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/>
            <a:p>
              <a:pPr defTabSz="914400">
                <a:lnSpc>
                  <a:spcPct val="200000"/>
                </a:lnSpc>
                <a:spcBef>
                  <a:spcPct val="20000"/>
                </a:spcBef>
              </a:pPr>
              <a:r>
                <a:rPr lang="en-US" sz="2000" dirty="0" err="1" smtClean="0">
                  <a:solidFill>
                    <a:schemeClr val="accent2">
                      <a:lumMod val="75000"/>
                    </a:schemeClr>
                  </a:solidFill>
                  <a:latin typeface="+mj-lt"/>
                </a:rPr>
                <a:t>Các</a:t>
              </a:r>
              <a:r>
                <a:rPr lang="en-US" sz="2000" dirty="0" smtClean="0">
                  <a:solidFill>
                    <a:schemeClr val="accent2">
                      <a:lumMod val="75000"/>
                    </a:schemeClr>
                  </a:solidFill>
                  <a:latin typeface="+mj-lt"/>
                </a:rPr>
                <a:t> </a:t>
              </a:r>
              <a:r>
                <a:rPr lang="en-US" sz="2000" dirty="0" err="1" smtClean="0">
                  <a:solidFill>
                    <a:schemeClr val="accent2">
                      <a:lumMod val="75000"/>
                    </a:schemeClr>
                  </a:solidFill>
                  <a:latin typeface="+mj-lt"/>
                </a:rPr>
                <a:t>thay</a:t>
              </a:r>
              <a:r>
                <a:rPr lang="en-US" sz="2000" dirty="0" smtClean="0">
                  <a:solidFill>
                    <a:schemeClr val="accent2">
                      <a:lumMod val="75000"/>
                    </a:schemeClr>
                  </a:solidFill>
                  <a:latin typeface="+mj-lt"/>
                </a:rPr>
                <a:t> </a:t>
              </a:r>
              <a:r>
                <a:rPr lang="en-US" sz="2000" dirty="0" err="1" smtClean="0">
                  <a:solidFill>
                    <a:schemeClr val="accent2">
                      <a:lumMod val="75000"/>
                    </a:schemeClr>
                  </a:solidFill>
                  <a:latin typeface="+mj-lt"/>
                </a:rPr>
                <a:t>đổi</a:t>
              </a:r>
              <a:r>
                <a:rPr lang="en-US" sz="2000" dirty="0" smtClean="0">
                  <a:solidFill>
                    <a:schemeClr val="accent2">
                      <a:lumMod val="75000"/>
                    </a:schemeClr>
                  </a:solidFill>
                  <a:latin typeface="+mj-lt"/>
                </a:rPr>
                <a:t> so </a:t>
              </a:r>
              <a:r>
                <a:rPr lang="en-US" sz="2000" dirty="0" err="1" smtClean="0">
                  <a:solidFill>
                    <a:schemeClr val="accent2">
                      <a:lumMod val="75000"/>
                    </a:schemeClr>
                  </a:solidFill>
                  <a:latin typeface="+mj-lt"/>
                </a:rPr>
                <a:t>với</a:t>
              </a:r>
              <a:r>
                <a:rPr lang="en-US" sz="2000" dirty="0" smtClean="0">
                  <a:solidFill>
                    <a:schemeClr val="accent2">
                      <a:lumMod val="75000"/>
                    </a:schemeClr>
                  </a:solidFill>
                  <a:latin typeface="+mj-lt"/>
                </a:rPr>
                <a:t> </a:t>
              </a:r>
              <a:r>
                <a:rPr lang="en-US" sz="2000" dirty="0" err="1" smtClean="0">
                  <a:solidFill>
                    <a:schemeClr val="accent2">
                      <a:lumMod val="75000"/>
                    </a:schemeClr>
                  </a:solidFill>
                  <a:latin typeface="+mj-lt"/>
                </a:rPr>
                <a:t>năm</a:t>
              </a:r>
              <a:r>
                <a:rPr lang="en-US" sz="2000" dirty="0" smtClean="0">
                  <a:solidFill>
                    <a:schemeClr val="accent2">
                      <a:lumMod val="75000"/>
                    </a:schemeClr>
                  </a:solidFill>
                  <a:latin typeface="+mj-lt"/>
                </a:rPr>
                <a:t> 2021</a:t>
              </a:r>
              <a:endParaRPr lang="en-US" sz="2000" dirty="0">
                <a:solidFill>
                  <a:schemeClr val="accent2">
                    <a:lumMod val="75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1304679" y="3166462"/>
            <a:ext cx="4702939" cy="323363"/>
            <a:chOff x="1527490" y="3052741"/>
            <a:chExt cx="3614348" cy="323363"/>
          </a:xfrm>
        </p:grpSpPr>
        <p:sp>
          <p:nvSpPr>
            <p:cNvPr id="29" name="Diamond 28"/>
            <p:cNvSpPr/>
            <p:nvPr/>
          </p:nvSpPr>
          <p:spPr>
            <a:xfrm>
              <a:off x="1527490" y="3052741"/>
              <a:ext cx="323363" cy="323363"/>
            </a:xfrm>
            <a:prstGeom prst="diamond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latin typeface="+mj-lt"/>
                  <a:cs typeface="Calibri" panose="020F0502020204030204" pitchFamily="34" charset="0"/>
                </a:rPr>
                <a:t>3</a:t>
              </a:r>
            </a:p>
          </p:txBody>
        </p:sp>
        <p:cxnSp>
          <p:nvCxnSpPr>
            <p:cNvPr id="30" name="Straight Connector 29"/>
            <p:cNvCxnSpPr/>
            <p:nvPr/>
          </p:nvCxnSpPr>
          <p:spPr>
            <a:xfrm>
              <a:off x="2103998" y="3376104"/>
              <a:ext cx="3037840" cy="0"/>
            </a:xfrm>
            <a:prstGeom prst="line">
              <a:avLst/>
            </a:prstGeom>
            <a:ln w="3175">
              <a:solidFill>
                <a:schemeClr val="accent2">
                  <a:lumMod val="75000"/>
                  <a:alpha val="4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Rectangle 23"/>
          <p:cNvSpPr/>
          <p:nvPr/>
        </p:nvSpPr>
        <p:spPr>
          <a:xfrm>
            <a:off x="2235319" y="2912520"/>
            <a:ext cx="2719014" cy="6124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000" dirty="0" err="1" smtClean="0">
                <a:solidFill>
                  <a:schemeClr val="accent2">
                    <a:lumMod val="75000"/>
                  </a:schemeClr>
                </a:solidFill>
                <a:ea typeface="Roboto" pitchFamily="2" charset="0"/>
                <a:cs typeface="Calibri" panose="020F0502020204030204" pitchFamily="34" charset="0"/>
              </a:rPr>
              <a:t>Hướng</a:t>
            </a:r>
            <a:r>
              <a:rPr lang="en-US" sz="2000" dirty="0" smtClean="0">
                <a:solidFill>
                  <a:schemeClr val="accent2">
                    <a:lumMod val="75000"/>
                  </a:schemeClr>
                </a:solidFill>
                <a:ea typeface="Roboto" pitchFamily="2" charset="0"/>
                <a:cs typeface="Calibri" panose="020F0502020204030204" pitchFamily="34" charset="0"/>
              </a:rPr>
              <a:t> </a:t>
            </a:r>
            <a:r>
              <a:rPr lang="en-US" sz="2000" dirty="0" err="1" smtClean="0">
                <a:solidFill>
                  <a:schemeClr val="accent2">
                    <a:lumMod val="75000"/>
                  </a:schemeClr>
                </a:solidFill>
                <a:ea typeface="Roboto" pitchFamily="2" charset="0"/>
                <a:cs typeface="Calibri" panose="020F0502020204030204" pitchFamily="34" charset="0"/>
              </a:rPr>
              <a:t>dẫn</a:t>
            </a:r>
            <a:r>
              <a:rPr lang="en-US" sz="2000" dirty="0" smtClean="0">
                <a:solidFill>
                  <a:schemeClr val="accent2">
                    <a:lumMod val="75000"/>
                  </a:schemeClr>
                </a:solidFill>
                <a:ea typeface="Roboto" pitchFamily="2" charset="0"/>
                <a:cs typeface="Calibri" panose="020F0502020204030204" pitchFamily="34" charset="0"/>
              </a:rPr>
              <a:t> </a:t>
            </a:r>
            <a:r>
              <a:rPr lang="en-US" sz="2000" dirty="0" err="1" smtClean="0">
                <a:solidFill>
                  <a:schemeClr val="accent2">
                    <a:lumMod val="75000"/>
                  </a:schemeClr>
                </a:solidFill>
                <a:ea typeface="Roboto" pitchFamily="2" charset="0"/>
                <a:cs typeface="Calibri" panose="020F0502020204030204" pitchFamily="34" charset="0"/>
              </a:rPr>
              <a:t>thực</a:t>
            </a:r>
            <a:r>
              <a:rPr lang="en-US" sz="2000" dirty="0" smtClean="0">
                <a:solidFill>
                  <a:schemeClr val="accent2">
                    <a:lumMod val="75000"/>
                  </a:schemeClr>
                </a:solidFill>
                <a:ea typeface="Roboto" pitchFamily="2" charset="0"/>
                <a:cs typeface="Calibri" panose="020F0502020204030204" pitchFamily="34" charset="0"/>
              </a:rPr>
              <a:t> </a:t>
            </a:r>
            <a:r>
              <a:rPr lang="en-US" sz="2000" dirty="0" err="1" smtClean="0">
                <a:solidFill>
                  <a:schemeClr val="accent2">
                    <a:lumMod val="75000"/>
                  </a:schemeClr>
                </a:solidFill>
                <a:ea typeface="Roboto" pitchFamily="2" charset="0"/>
                <a:cs typeface="Calibri" panose="020F0502020204030204" pitchFamily="34" charset="0"/>
              </a:rPr>
              <a:t>hành</a:t>
            </a:r>
            <a:endParaRPr lang="en-US" sz="2000" dirty="0">
              <a:solidFill>
                <a:schemeClr val="accent2">
                  <a:lumMod val="75000"/>
                </a:schemeClr>
              </a:solidFill>
              <a:ea typeface="Roboto" pitchFamily="2" charset="0"/>
              <a:cs typeface="Calibri" panose="020F0502020204030204" pitchFamily="34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1" y="4859081"/>
            <a:ext cx="3317351" cy="74428"/>
            <a:chOff x="1" y="4901613"/>
            <a:chExt cx="3317351" cy="74428"/>
          </a:xfrm>
        </p:grpSpPr>
        <p:sp>
          <p:nvSpPr>
            <p:cNvPr id="9" name="Snip Single Corner Rectangle 8"/>
            <p:cNvSpPr/>
            <p:nvPr/>
          </p:nvSpPr>
          <p:spPr>
            <a:xfrm>
              <a:off x="1" y="4901613"/>
              <a:ext cx="3157863" cy="74428"/>
            </a:xfrm>
            <a:prstGeom prst="snip1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ight Triangle 11"/>
            <p:cNvSpPr/>
            <p:nvPr/>
          </p:nvSpPr>
          <p:spPr>
            <a:xfrm>
              <a:off x="3157864" y="4907589"/>
              <a:ext cx="159488" cy="68452"/>
            </a:xfrm>
            <a:prstGeom prst="rtTriangle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3327994" y="4956361"/>
            <a:ext cx="5816006" cy="74017"/>
            <a:chOff x="3327994" y="4860244"/>
            <a:chExt cx="5837270" cy="74438"/>
          </a:xfrm>
        </p:grpSpPr>
        <p:sp>
          <p:nvSpPr>
            <p:cNvPr id="22" name="Snip Single Corner Rectangle 21"/>
            <p:cNvSpPr/>
            <p:nvPr/>
          </p:nvSpPr>
          <p:spPr>
            <a:xfrm rot="10800000">
              <a:off x="3519376" y="4860244"/>
              <a:ext cx="5645888" cy="74437"/>
            </a:xfrm>
            <a:prstGeom prst="snip1Rect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ight Triangle 24"/>
            <p:cNvSpPr/>
            <p:nvPr/>
          </p:nvSpPr>
          <p:spPr>
            <a:xfrm rot="16200000" flipH="1">
              <a:off x="3397313" y="4791347"/>
              <a:ext cx="74016" cy="212653"/>
            </a:xfrm>
            <a:prstGeom prst="rtTriangl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891095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reveal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23"/>
          <p:cNvSpPr txBox="1">
            <a:spLocks/>
          </p:cNvSpPr>
          <p:nvPr/>
        </p:nvSpPr>
        <p:spPr>
          <a:xfrm>
            <a:off x="457200" y="325589"/>
            <a:ext cx="8229600" cy="52321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Source Sans Pro"/>
              <a:buNone/>
              <a:defRPr sz="1400" b="0" i="0" u="none" strike="noStrike" cap="none" baseline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/>
                <a:sym typeface="Arial"/>
              </a:defRPr>
            </a:lvl1pPr>
            <a:lvl2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indent="0" algn="l" rtl="0">
              <a:spcBef>
                <a:spcPts val="0"/>
              </a:spcBef>
              <a:defRPr/>
            </a:lvl3pPr>
            <a:lvl4pPr marL="0" marR="0" indent="0" algn="l" rtl="0">
              <a:spcBef>
                <a:spcPts val="0"/>
              </a:spcBef>
              <a:defRPr/>
            </a:lvl4pPr>
            <a:lvl5pPr marL="0" marR="0" indent="0" algn="l" rtl="0">
              <a:spcBef>
                <a:spcPts val="0"/>
              </a:spcBef>
              <a:defRPr/>
            </a:lvl5pPr>
            <a:lvl6pPr marL="0" marR="0" indent="0" algn="l" rtl="0">
              <a:spcBef>
                <a:spcPts val="0"/>
              </a:spcBef>
              <a:defRPr/>
            </a:lvl6pPr>
            <a:lvl7pPr marL="0" marR="0" indent="0" algn="l" rtl="0">
              <a:spcBef>
                <a:spcPts val="0"/>
              </a:spcBef>
              <a:defRPr/>
            </a:lvl7pPr>
            <a:lvl8pPr marL="0" marR="0" indent="0" algn="l" rtl="0">
              <a:spcBef>
                <a:spcPts val="0"/>
              </a:spcBef>
              <a:defRPr/>
            </a:lvl8pPr>
            <a:lvl9pPr marL="0" marR="0" indent="0" algn="l" rtl="0">
              <a:spcBef>
                <a:spcPts val="0"/>
              </a:spcBef>
              <a:defRPr/>
            </a:lvl9pPr>
          </a:lstStyle>
          <a:p>
            <a:pPr lvl="0" algn="l" defTabSz="914400">
              <a:buClr>
                <a:srgbClr val="2C3E50"/>
              </a:buClr>
              <a:buSzPct val="25000"/>
              <a:defRPr/>
            </a:pPr>
            <a:r>
              <a:rPr lang="en-US" sz="2400" kern="0" noProof="0" dirty="0" err="1" smtClean="0">
                <a:solidFill>
                  <a:schemeClr val="accent2">
                    <a:lumMod val="75000"/>
                  </a:schemeClr>
                </a:solidFill>
                <a:latin typeface="+mj-lt"/>
                <a:ea typeface="Source Sans Pro"/>
                <a:cs typeface="Source Sans Pro"/>
                <a:sym typeface="Source Sans Pro"/>
              </a:rPr>
              <a:t>Điểm</a:t>
            </a:r>
            <a:r>
              <a:rPr lang="en-US" sz="2400" kern="0" noProof="0" dirty="0" smtClean="0">
                <a:solidFill>
                  <a:schemeClr val="accent2">
                    <a:lumMod val="75000"/>
                  </a:schemeClr>
                </a:solidFill>
                <a:latin typeface="+mj-lt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2400" kern="0" noProof="0" dirty="0" err="1" smtClean="0">
                <a:solidFill>
                  <a:schemeClr val="accent2">
                    <a:lumMod val="75000"/>
                  </a:schemeClr>
                </a:solidFill>
                <a:latin typeface="+mj-lt"/>
                <a:ea typeface="Source Sans Pro"/>
                <a:cs typeface="Source Sans Pro"/>
                <a:sym typeface="Source Sans Pro"/>
              </a:rPr>
              <a:t>khác</a:t>
            </a:r>
            <a:r>
              <a:rPr lang="en-US" sz="2400" kern="0" noProof="0" dirty="0" smtClean="0">
                <a:solidFill>
                  <a:schemeClr val="accent2">
                    <a:lumMod val="75000"/>
                  </a:schemeClr>
                </a:solidFill>
                <a:latin typeface="+mj-lt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2400" kern="0" noProof="0" dirty="0" err="1" smtClean="0">
                <a:solidFill>
                  <a:schemeClr val="accent2">
                    <a:lumMod val="75000"/>
                  </a:schemeClr>
                </a:solidFill>
                <a:latin typeface="+mj-lt"/>
                <a:ea typeface="Source Sans Pro"/>
                <a:cs typeface="Source Sans Pro"/>
                <a:sym typeface="Source Sans Pro"/>
              </a:rPr>
              <a:t>biệt</a:t>
            </a:r>
            <a:r>
              <a:rPr lang="en-US" sz="2400" kern="0" noProof="0" dirty="0" smtClean="0">
                <a:solidFill>
                  <a:schemeClr val="accent2">
                    <a:lumMod val="75000"/>
                  </a:schemeClr>
                </a:solidFill>
                <a:latin typeface="+mj-lt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2400" kern="0" noProof="0" dirty="0" err="1" smtClean="0">
                <a:solidFill>
                  <a:schemeClr val="accent2">
                    <a:lumMod val="75000"/>
                  </a:schemeClr>
                </a:solidFill>
                <a:latin typeface="+mj-lt"/>
                <a:ea typeface="Source Sans Pro"/>
                <a:cs typeface="Source Sans Pro"/>
                <a:sym typeface="Source Sans Pro"/>
              </a:rPr>
              <a:t>của</a:t>
            </a:r>
            <a:r>
              <a:rPr lang="en-US" sz="2400" kern="0" noProof="0" dirty="0" smtClean="0">
                <a:solidFill>
                  <a:schemeClr val="accent2">
                    <a:lumMod val="75000"/>
                  </a:schemeClr>
                </a:solidFill>
                <a:latin typeface="+mj-lt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2400" kern="0" noProof="0" dirty="0" err="1" smtClean="0">
                <a:solidFill>
                  <a:schemeClr val="accent2">
                    <a:lumMod val="75000"/>
                  </a:schemeClr>
                </a:solidFill>
                <a:latin typeface="+mj-lt"/>
                <a:ea typeface="Source Sans Pro"/>
                <a:cs typeface="Source Sans Pro"/>
                <a:sym typeface="Source Sans Pro"/>
              </a:rPr>
              <a:t>năm</a:t>
            </a:r>
            <a:r>
              <a:rPr lang="en-US" sz="2400" kern="0" noProof="0" dirty="0" smtClean="0">
                <a:solidFill>
                  <a:schemeClr val="accent2">
                    <a:lumMod val="75000"/>
                  </a:schemeClr>
                </a:solidFill>
                <a:latin typeface="+mj-lt"/>
                <a:ea typeface="Source Sans Pro"/>
                <a:cs typeface="Source Sans Pro"/>
                <a:sym typeface="Source Sans Pro"/>
              </a:rPr>
              <a:t> 2022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+mj-lt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12" name="Shape 127"/>
          <p:cNvSpPr/>
          <p:nvPr/>
        </p:nvSpPr>
        <p:spPr>
          <a:xfrm>
            <a:off x="578224" y="803902"/>
            <a:ext cx="457200" cy="2346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9117309"/>
              </p:ext>
            </p:extLst>
          </p:nvPr>
        </p:nvGraphicFramePr>
        <p:xfrm>
          <a:off x="578224" y="1202644"/>
          <a:ext cx="7946651" cy="3089456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3012701">
                  <a:extLst>
                    <a:ext uri="{9D8B030D-6E8A-4147-A177-3AD203B41FA5}">
                      <a16:colId xmlns:a16="http://schemas.microsoft.com/office/drawing/2014/main" xmlns="" val="2967165685"/>
                    </a:ext>
                  </a:extLst>
                </a:gridCol>
                <a:gridCol w="4933950">
                  <a:extLst>
                    <a:ext uri="{9D8B030D-6E8A-4147-A177-3AD203B41FA5}">
                      <a16:colId xmlns:a16="http://schemas.microsoft.com/office/drawing/2014/main" xmlns="" val="2014807634"/>
                    </a:ext>
                  </a:extLst>
                </a:gridCol>
              </a:tblGrid>
              <a:tr h="547634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/>
                        <a:t>Nội</a:t>
                      </a:r>
                      <a:r>
                        <a:rPr lang="en-US" sz="2000" baseline="0" dirty="0" smtClean="0"/>
                        <a:t> dung </a:t>
                      </a:r>
                      <a:r>
                        <a:rPr lang="en-US" sz="2000" baseline="0" dirty="0" err="1" smtClean="0"/>
                        <a:t>thay</a:t>
                      </a:r>
                      <a:r>
                        <a:rPr lang="en-US" sz="2000" baseline="0" dirty="0" smtClean="0"/>
                        <a:t> </a:t>
                      </a:r>
                      <a:r>
                        <a:rPr lang="en-US" sz="2000" baseline="0" dirty="0" err="1" smtClean="0"/>
                        <a:t>đổi</a:t>
                      </a:r>
                      <a:endParaRPr lang="vi-VN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/>
                        <a:t>Mô</a:t>
                      </a:r>
                      <a:r>
                        <a:rPr lang="en-US" sz="2000" baseline="0" dirty="0" smtClean="0"/>
                        <a:t> </a:t>
                      </a:r>
                      <a:r>
                        <a:rPr lang="en-US" sz="2000" baseline="0" dirty="0" err="1" smtClean="0"/>
                        <a:t>tả</a:t>
                      </a:r>
                      <a:r>
                        <a:rPr lang="en-US" sz="2000" baseline="0" dirty="0" smtClean="0"/>
                        <a:t> </a:t>
                      </a:r>
                      <a:r>
                        <a:rPr lang="en-US" sz="2000" baseline="0" dirty="0" err="1" smtClean="0"/>
                        <a:t>thay</a:t>
                      </a:r>
                      <a:r>
                        <a:rPr lang="en-US" sz="2000" baseline="0" dirty="0" smtClean="0"/>
                        <a:t> </a:t>
                      </a:r>
                      <a:r>
                        <a:rPr lang="en-US" sz="2000" baseline="0" dirty="0" err="1" smtClean="0"/>
                        <a:t>đổi</a:t>
                      </a:r>
                      <a:endParaRPr lang="vi-VN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961734533"/>
                  </a:ext>
                </a:extLst>
              </a:tr>
              <a:tr h="951277"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20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1. </a:t>
                      </a:r>
                      <a:r>
                        <a:rPr lang="en-US" sz="20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QL </a:t>
                      </a:r>
                      <a:r>
                        <a:rPr lang="en-US" sz="2000" baseline="0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Phương</a:t>
                      </a:r>
                      <a:r>
                        <a:rPr lang="en-US" sz="20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thức</a:t>
                      </a:r>
                      <a:r>
                        <a:rPr lang="en-US" sz="20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xét</a:t>
                      </a:r>
                      <a:r>
                        <a:rPr lang="en-US" sz="20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tuyển</a:t>
                      </a:r>
                      <a:endParaRPr lang="vi-VN" sz="20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200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Các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trường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khai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báo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PTXT (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gắn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với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PTXT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chuẩn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do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Bộ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GDĐT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quy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định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)</a:t>
                      </a:r>
                      <a:endParaRPr lang="vi-VN" sz="20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2292442606"/>
                  </a:ext>
                </a:extLst>
              </a:tr>
              <a:tr h="889505"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20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2. </a:t>
                      </a:r>
                      <a:r>
                        <a:rPr lang="en-US" sz="2000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Danh</a:t>
                      </a:r>
                      <a:r>
                        <a:rPr lang="en-US" sz="20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2000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mục</a:t>
                      </a:r>
                      <a:r>
                        <a:rPr lang="en-US" sz="20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Tổ</a:t>
                      </a:r>
                      <a:r>
                        <a:rPr lang="en-US" sz="20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hợp</a:t>
                      </a:r>
                      <a:r>
                        <a:rPr lang="en-US" sz="20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môn</a:t>
                      </a:r>
                      <a:endParaRPr lang="en-US" sz="2000" baseline="0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200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Khai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báo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tổ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hợp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môn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theo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: PTXT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thi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tốt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nghiệp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THPT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và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PT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khác</a:t>
                      </a:r>
                      <a:endParaRPr lang="vi-VN" sz="20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4055011230"/>
                  </a:ext>
                </a:extLst>
              </a:tr>
              <a:tr h="630066"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20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3. </a:t>
                      </a:r>
                      <a:r>
                        <a:rPr lang="en-US" sz="2000" baseline="0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Danh</a:t>
                      </a:r>
                      <a:r>
                        <a:rPr lang="en-US" sz="20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mục</a:t>
                      </a:r>
                      <a:r>
                        <a:rPr lang="en-US" sz="20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ngành</a:t>
                      </a:r>
                      <a:r>
                        <a:rPr lang="en-US" sz="20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theo</a:t>
                      </a:r>
                      <a:r>
                        <a:rPr lang="en-US" sz="20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đợt</a:t>
                      </a:r>
                      <a:r>
                        <a:rPr lang="en-US" sz="20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tuyển</a:t>
                      </a:r>
                      <a:r>
                        <a:rPr lang="en-US" sz="20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sinh</a:t>
                      </a:r>
                      <a:endParaRPr lang="en-US" sz="2000" baseline="0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200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Khai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báo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ngành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,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tổ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hợp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môn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theo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các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phương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thức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xét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tuyển</a:t>
                      </a:r>
                      <a:endParaRPr lang="vi-VN" sz="20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4026375898"/>
                  </a:ext>
                </a:extLst>
              </a:tr>
            </a:tbl>
          </a:graphicData>
        </a:graphic>
      </p:graphicFrame>
      <p:grpSp>
        <p:nvGrpSpPr>
          <p:cNvPr id="5" name="Group 4"/>
          <p:cNvGrpSpPr/>
          <p:nvPr/>
        </p:nvGrpSpPr>
        <p:grpSpPr>
          <a:xfrm>
            <a:off x="1" y="4859081"/>
            <a:ext cx="3317351" cy="74428"/>
            <a:chOff x="1" y="4901613"/>
            <a:chExt cx="3317351" cy="74428"/>
          </a:xfrm>
        </p:grpSpPr>
        <p:sp>
          <p:nvSpPr>
            <p:cNvPr id="6" name="Snip Single Corner Rectangle 5"/>
            <p:cNvSpPr/>
            <p:nvPr/>
          </p:nvSpPr>
          <p:spPr>
            <a:xfrm>
              <a:off x="1" y="4901613"/>
              <a:ext cx="3157863" cy="74428"/>
            </a:xfrm>
            <a:prstGeom prst="snip1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ight Triangle 6"/>
            <p:cNvSpPr/>
            <p:nvPr/>
          </p:nvSpPr>
          <p:spPr>
            <a:xfrm>
              <a:off x="3157864" y="4901613"/>
              <a:ext cx="159488" cy="70636"/>
            </a:xfrm>
            <a:prstGeom prst="rtTriangle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3327994" y="4956361"/>
            <a:ext cx="5816006" cy="74017"/>
            <a:chOff x="3327994" y="4860244"/>
            <a:chExt cx="5837270" cy="74438"/>
          </a:xfrm>
        </p:grpSpPr>
        <p:sp>
          <p:nvSpPr>
            <p:cNvPr id="9" name="Snip Single Corner Rectangle 8"/>
            <p:cNvSpPr/>
            <p:nvPr/>
          </p:nvSpPr>
          <p:spPr>
            <a:xfrm rot="10800000">
              <a:off x="3519376" y="4860244"/>
              <a:ext cx="5645888" cy="74437"/>
            </a:xfrm>
            <a:prstGeom prst="snip1Rect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ight Triangle 9"/>
            <p:cNvSpPr/>
            <p:nvPr/>
          </p:nvSpPr>
          <p:spPr>
            <a:xfrm rot="16200000" flipH="1">
              <a:off x="3397313" y="4791347"/>
              <a:ext cx="74016" cy="212653"/>
            </a:xfrm>
            <a:prstGeom prst="rtTriangl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293292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reveal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23"/>
          <p:cNvSpPr txBox="1">
            <a:spLocks/>
          </p:cNvSpPr>
          <p:nvPr/>
        </p:nvSpPr>
        <p:spPr>
          <a:xfrm>
            <a:off x="457200" y="169726"/>
            <a:ext cx="8229600" cy="52321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Source Sans Pro"/>
              <a:buNone/>
              <a:defRPr sz="1400" b="0" i="0" u="none" strike="noStrike" cap="none" baseline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/>
                <a:sym typeface="Arial"/>
              </a:defRPr>
            </a:lvl1pPr>
            <a:lvl2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indent="0" algn="l" rtl="0">
              <a:spcBef>
                <a:spcPts val="0"/>
              </a:spcBef>
              <a:defRPr/>
            </a:lvl3pPr>
            <a:lvl4pPr marL="0" marR="0" indent="0" algn="l" rtl="0">
              <a:spcBef>
                <a:spcPts val="0"/>
              </a:spcBef>
              <a:defRPr/>
            </a:lvl4pPr>
            <a:lvl5pPr marL="0" marR="0" indent="0" algn="l" rtl="0">
              <a:spcBef>
                <a:spcPts val="0"/>
              </a:spcBef>
              <a:defRPr/>
            </a:lvl5pPr>
            <a:lvl6pPr marL="0" marR="0" indent="0" algn="l" rtl="0">
              <a:spcBef>
                <a:spcPts val="0"/>
              </a:spcBef>
              <a:defRPr/>
            </a:lvl6pPr>
            <a:lvl7pPr marL="0" marR="0" indent="0" algn="l" rtl="0">
              <a:spcBef>
                <a:spcPts val="0"/>
              </a:spcBef>
              <a:defRPr/>
            </a:lvl7pPr>
            <a:lvl8pPr marL="0" marR="0" indent="0" algn="l" rtl="0">
              <a:spcBef>
                <a:spcPts val="0"/>
              </a:spcBef>
              <a:defRPr/>
            </a:lvl8pPr>
            <a:lvl9pPr marL="0" marR="0" indent="0" algn="l" rtl="0">
              <a:spcBef>
                <a:spcPts val="0"/>
              </a:spcBef>
              <a:defRPr/>
            </a:lvl9pPr>
          </a:lstStyle>
          <a:p>
            <a:pPr lvl="0" algn="l" defTabSz="914400">
              <a:buClr>
                <a:srgbClr val="2C3E50"/>
              </a:buClr>
              <a:buSzPct val="25000"/>
              <a:defRPr/>
            </a:pPr>
            <a:r>
              <a:rPr lang="en-US" sz="2400" kern="0" noProof="0" dirty="0" err="1" smtClean="0">
                <a:solidFill>
                  <a:schemeClr val="accent2">
                    <a:lumMod val="75000"/>
                  </a:schemeClr>
                </a:solidFill>
                <a:latin typeface="+mj-lt"/>
                <a:ea typeface="Source Sans Pro"/>
                <a:cs typeface="Source Sans Pro"/>
                <a:sym typeface="Source Sans Pro"/>
              </a:rPr>
              <a:t>Điểm</a:t>
            </a:r>
            <a:r>
              <a:rPr lang="en-US" sz="2400" kern="0" noProof="0" dirty="0" smtClean="0">
                <a:solidFill>
                  <a:schemeClr val="accent2">
                    <a:lumMod val="75000"/>
                  </a:schemeClr>
                </a:solidFill>
                <a:latin typeface="+mj-lt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2400" kern="0" noProof="0" dirty="0" err="1" smtClean="0">
                <a:solidFill>
                  <a:schemeClr val="accent2">
                    <a:lumMod val="75000"/>
                  </a:schemeClr>
                </a:solidFill>
                <a:latin typeface="+mj-lt"/>
                <a:ea typeface="Source Sans Pro"/>
                <a:cs typeface="Source Sans Pro"/>
                <a:sym typeface="Source Sans Pro"/>
              </a:rPr>
              <a:t>khác</a:t>
            </a:r>
            <a:r>
              <a:rPr lang="en-US" sz="2400" kern="0" noProof="0" dirty="0" smtClean="0">
                <a:solidFill>
                  <a:schemeClr val="accent2">
                    <a:lumMod val="75000"/>
                  </a:schemeClr>
                </a:solidFill>
                <a:latin typeface="+mj-lt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2400" kern="0" noProof="0" dirty="0" err="1" smtClean="0">
                <a:solidFill>
                  <a:schemeClr val="accent2">
                    <a:lumMod val="75000"/>
                  </a:schemeClr>
                </a:solidFill>
                <a:latin typeface="+mj-lt"/>
                <a:ea typeface="Source Sans Pro"/>
                <a:cs typeface="Source Sans Pro"/>
                <a:sym typeface="Source Sans Pro"/>
              </a:rPr>
              <a:t>biệt</a:t>
            </a:r>
            <a:r>
              <a:rPr lang="en-US" sz="2400" kern="0" noProof="0" dirty="0" smtClean="0">
                <a:solidFill>
                  <a:schemeClr val="accent2">
                    <a:lumMod val="75000"/>
                  </a:schemeClr>
                </a:solidFill>
                <a:latin typeface="+mj-lt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2400" kern="0" noProof="0" dirty="0" err="1" smtClean="0">
                <a:solidFill>
                  <a:schemeClr val="accent2">
                    <a:lumMod val="75000"/>
                  </a:schemeClr>
                </a:solidFill>
                <a:latin typeface="+mj-lt"/>
                <a:ea typeface="Source Sans Pro"/>
                <a:cs typeface="Source Sans Pro"/>
                <a:sym typeface="Source Sans Pro"/>
              </a:rPr>
              <a:t>của</a:t>
            </a:r>
            <a:r>
              <a:rPr lang="en-US" sz="2400" kern="0" noProof="0" dirty="0" smtClean="0">
                <a:solidFill>
                  <a:schemeClr val="accent2">
                    <a:lumMod val="75000"/>
                  </a:schemeClr>
                </a:solidFill>
                <a:latin typeface="+mj-lt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2400" kern="0" noProof="0" dirty="0" err="1" smtClean="0">
                <a:solidFill>
                  <a:schemeClr val="accent2">
                    <a:lumMod val="75000"/>
                  </a:schemeClr>
                </a:solidFill>
                <a:latin typeface="+mj-lt"/>
                <a:ea typeface="Source Sans Pro"/>
                <a:cs typeface="Source Sans Pro"/>
                <a:sym typeface="Source Sans Pro"/>
              </a:rPr>
              <a:t>năm</a:t>
            </a:r>
            <a:r>
              <a:rPr lang="en-US" sz="2400" kern="0" noProof="0" dirty="0" smtClean="0">
                <a:solidFill>
                  <a:schemeClr val="accent2">
                    <a:lumMod val="75000"/>
                  </a:schemeClr>
                </a:solidFill>
                <a:latin typeface="+mj-lt"/>
                <a:ea typeface="Source Sans Pro"/>
                <a:cs typeface="Source Sans Pro"/>
                <a:sym typeface="Source Sans Pro"/>
              </a:rPr>
              <a:t> 2022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+mj-lt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12" name="Shape 127"/>
          <p:cNvSpPr/>
          <p:nvPr/>
        </p:nvSpPr>
        <p:spPr>
          <a:xfrm>
            <a:off x="578224" y="803902"/>
            <a:ext cx="457200" cy="2346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9079289"/>
              </p:ext>
            </p:extLst>
          </p:nvPr>
        </p:nvGraphicFramePr>
        <p:xfrm>
          <a:off x="457200" y="775937"/>
          <a:ext cx="7946651" cy="3920754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3012701">
                  <a:extLst>
                    <a:ext uri="{9D8B030D-6E8A-4147-A177-3AD203B41FA5}">
                      <a16:colId xmlns:a16="http://schemas.microsoft.com/office/drawing/2014/main" xmlns="" val="2967165685"/>
                    </a:ext>
                  </a:extLst>
                </a:gridCol>
                <a:gridCol w="4933950">
                  <a:extLst>
                    <a:ext uri="{9D8B030D-6E8A-4147-A177-3AD203B41FA5}">
                      <a16:colId xmlns:a16="http://schemas.microsoft.com/office/drawing/2014/main" xmlns="" val="2014807634"/>
                    </a:ext>
                  </a:extLst>
                </a:gridCol>
              </a:tblGrid>
              <a:tr h="547634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/>
                        <a:t>Nội</a:t>
                      </a:r>
                      <a:r>
                        <a:rPr lang="en-US" sz="2000" baseline="0" dirty="0" smtClean="0"/>
                        <a:t> dung </a:t>
                      </a:r>
                      <a:r>
                        <a:rPr lang="en-US" sz="2000" baseline="0" dirty="0" err="1" smtClean="0"/>
                        <a:t>thay</a:t>
                      </a:r>
                      <a:r>
                        <a:rPr lang="en-US" sz="2000" baseline="0" dirty="0" smtClean="0"/>
                        <a:t> </a:t>
                      </a:r>
                      <a:r>
                        <a:rPr lang="en-US" sz="2000" baseline="0" dirty="0" err="1" smtClean="0"/>
                        <a:t>đổi</a:t>
                      </a:r>
                      <a:endParaRPr lang="vi-VN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/>
                        <a:t>Mô</a:t>
                      </a:r>
                      <a:r>
                        <a:rPr lang="en-US" sz="2000" baseline="0" dirty="0" smtClean="0"/>
                        <a:t> </a:t>
                      </a:r>
                      <a:r>
                        <a:rPr lang="en-US" sz="2000" baseline="0" dirty="0" err="1" smtClean="0"/>
                        <a:t>tả</a:t>
                      </a:r>
                      <a:r>
                        <a:rPr lang="en-US" sz="2000" baseline="0" dirty="0" smtClean="0"/>
                        <a:t> </a:t>
                      </a:r>
                      <a:r>
                        <a:rPr lang="en-US" sz="2000" baseline="0" dirty="0" err="1" smtClean="0"/>
                        <a:t>thay</a:t>
                      </a:r>
                      <a:r>
                        <a:rPr lang="en-US" sz="2000" baseline="0" dirty="0" smtClean="0"/>
                        <a:t> </a:t>
                      </a:r>
                      <a:r>
                        <a:rPr lang="en-US" sz="2000" baseline="0" dirty="0" err="1" smtClean="0"/>
                        <a:t>đổi</a:t>
                      </a:r>
                      <a:endParaRPr lang="vi-VN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961734533"/>
                  </a:ext>
                </a:extLst>
              </a:tr>
              <a:tr h="951277"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20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4. </a:t>
                      </a:r>
                      <a:r>
                        <a:rPr lang="en-US" sz="2000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Danh</a:t>
                      </a:r>
                      <a:r>
                        <a:rPr lang="en-US" sz="20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2000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sách</a:t>
                      </a:r>
                      <a:r>
                        <a:rPr lang="en-US" sz="20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thí</a:t>
                      </a:r>
                      <a:r>
                        <a:rPr lang="en-US" sz="20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sinh</a:t>
                      </a:r>
                      <a:r>
                        <a:rPr lang="en-US" sz="20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trúng</a:t>
                      </a:r>
                      <a:r>
                        <a:rPr lang="en-US" sz="20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tuyển</a:t>
                      </a:r>
                      <a:r>
                        <a:rPr lang="en-US" sz="20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sớm</a:t>
                      </a:r>
                      <a:endParaRPr lang="vi-VN" sz="20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200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Các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trường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nhập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DS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thí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sinh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trúng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tuyển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sớm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,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thí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sinh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có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thể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xem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và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căn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cứ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vào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để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nhập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nguyện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vọng</a:t>
                      </a:r>
                      <a:endParaRPr lang="vi-VN" sz="20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2292442606"/>
                  </a:ext>
                </a:extLst>
              </a:tr>
              <a:tr h="889505"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20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5. </a:t>
                      </a:r>
                      <a:r>
                        <a:rPr lang="en-US" sz="2000" baseline="0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Tải</a:t>
                      </a:r>
                      <a:r>
                        <a:rPr lang="en-US" sz="20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điểm</a:t>
                      </a:r>
                      <a:r>
                        <a:rPr lang="en-US" sz="20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học</a:t>
                      </a:r>
                      <a:r>
                        <a:rPr lang="en-US" sz="20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bạ</a:t>
                      </a:r>
                      <a:endParaRPr lang="en-US" sz="2000" baseline="0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200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Các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điểm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TNHS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rà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soát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điểm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học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bạ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,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các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Trường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ĐH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có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thể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tải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dữ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liệu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học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bạ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của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thí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sinh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(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nếu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có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)</a:t>
                      </a:r>
                      <a:endParaRPr lang="vi-VN" sz="20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4055011230"/>
                  </a:ext>
                </a:extLst>
              </a:tr>
              <a:tr h="1163732"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20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6. </a:t>
                      </a:r>
                      <a:r>
                        <a:rPr lang="en-US" sz="2000" baseline="0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Xét</a:t>
                      </a:r>
                      <a:r>
                        <a:rPr lang="en-US" sz="20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tuyển</a:t>
                      </a:r>
                      <a:r>
                        <a:rPr lang="en-US" sz="20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sinh</a:t>
                      </a:r>
                      <a:endParaRPr lang="en-US" sz="2000" baseline="0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>
                        <a:spcBef>
                          <a:spcPts val="200"/>
                        </a:spcBef>
                        <a:spcAft>
                          <a:spcPts val="200"/>
                        </a:spcAft>
                        <a:buFontTx/>
                        <a:buChar char="-"/>
                      </a:pPr>
                      <a:r>
                        <a:rPr lang="en-US" sz="20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Theo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kết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quả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THPT (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sử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dụng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tool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như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các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năm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trước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)</a:t>
                      </a:r>
                    </a:p>
                    <a:p>
                      <a:pPr marL="285750" indent="-285750">
                        <a:spcBef>
                          <a:spcPts val="200"/>
                        </a:spcBef>
                        <a:spcAft>
                          <a:spcPts val="200"/>
                        </a:spcAft>
                        <a:buFontTx/>
                        <a:buChar char="-"/>
                      </a:pP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Theo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các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PT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khác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(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Trả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dữ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liệu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nguyện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vọng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để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các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trường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xét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tuyển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)</a:t>
                      </a:r>
                      <a:endParaRPr lang="vi-VN" sz="20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3048226232"/>
                  </a:ext>
                </a:extLst>
              </a:tr>
            </a:tbl>
          </a:graphicData>
        </a:graphic>
      </p:graphicFrame>
      <p:grpSp>
        <p:nvGrpSpPr>
          <p:cNvPr id="5" name="Group 4"/>
          <p:cNvGrpSpPr/>
          <p:nvPr/>
        </p:nvGrpSpPr>
        <p:grpSpPr>
          <a:xfrm>
            <a:off x="1" y="4859081"/>
            <a:ext cx="3317351" cy="74428"/>
            <a:chOff x="1" y="4901613"/>
            <a:chExt cx="3317351" cy="74428"/>
          </a:xfrm>
        </p:grpSpPr>
        <p:sp>
          <p:nvSpPr>
            <p:cNvPr id="6" name="Snip Single Corner Rectangle 5"/>
            <p:cNvSpPr/>
            <p:nvPr/>
          </p:nvSpPr>
          <p:spPr>
            <a:xfrm>
              <a:off x="1" y="4901613"/>
              <a:ext cx="3157863" cy="74428"/>
            </a:xfrm>
            <a:prstGeom prst="snip1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ight Triangle 6"/>
            <p:cNvSpPr/>
            <p:nvPr/>
          </p:nvSpPr>
          <p:spPr>
            <a:xfrm>
              <a:off x="3157864" y="4901613"/>
              <a:ext cx="159488" cy="70636"/>
            </a:xfrm>
            <a:prstGeom prst="rtTriangle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3327994" y="4956361"/>
            <a:ext cx="5816006" cy="74017"/>
            <a:chOff x="3327994" y="4860244"/>
            <a:chExt cx="5837270" cy="74438"/>
          </a:xfrm>
        </p:grpSpPr>
        <p:sp>
          <p:nvSpPr>
            <p:cNvPr id="9" name="Snip Single Corner Rectangle 8"/>
            <p:cNvSpPr/>
            <p:nvPr/>
          </p:nvSpPr>
          <p:spPr>
            <a:xfrm rot="10800000">
              <a:off x="3519376" y="4860244"/>
              <a:ext cx="5645888" cy="74437"/>
            </a:xfrm>
            <a:prstGeom prst="snip1Rect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ight Triangle 9"/>
            <p:cNvSpPr/>
            <p:nvPr/>
          </p:nvSpPr>
          <p:spPr>
            <a:xfrm rot="16200000" flipH="1">
              <a:off x="3397313" y="4791347"/>
              <a:ext cx="74016" cy="212653"/>
            </a:xfrm>
            <a:prstGeom prst="rtTriangl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09619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reveal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23"/>
          <p:cNvSpPr txBox="1">
            <a:spLocks/>
          </p:cNvSpPr>
          <p:nvPr/>
        </p:nvSpPr>
        <p:spPr>
          <a:xfrm>
            <a:off x="457200" y="325589"/>
            <a:ext cx="8229600" cy="52321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Source Sans Pro"/>
              <a:buNone/>
              <a:defRPr sz="1400" b="0" i="0" u="none" strike="noStrike" cap="none" baseline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/>
                <a:sym typeface="Arial"/>
              </a:defRPr>
            </a:lvl1pPr>
            <a:lvl2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indent="0" algn="l" rtl="0">
              <a:spcBef>
                <a:spcPts val="0"/>
              </a:spcBef>
              <a:defRPr/>
            </a:lvl3pPr>
            <a:lvl4pPr marL="0" marR="0" indent="0" algn="l" rtl="0">
              <a:spcBef>
                <a:spcPts val="0"/>
              </a:spcBef>
              <a:defRPr/>
            </a:lvl4pPr>
            <a:lvl5pPr marL="0" marR="0" indent="0" algn="l" rtl="0">
              <a:spcBef>
                <a:spcPts val="0"/>
              </a:spcBef>
              <a:defRPr/>
            </a:lvl5pPr>
            <a:lvl6pPr marL="0" marR="0" indent="0" algn="l" rtl="0">
              <a:spcBef>
                <a:spcPts val="0"/>
              </a:spcBef>
              <a:defRPr/>
            </a:lvl6pPr>
            <a:lvl7pPr marL="0" marR="0" indent="0" algn="l" rtl="0">
              <a:spcBef>
                <a:spcPts val="0"/>
              </a:spcBef>
              <a:defRPr/>
            </a:lvl7pPr>
            <a:lvl8pPr marL="0" marR="0" indent="0" algn="l" rtl="0">
              <a:spcBef>
                <a:spcPts val="0"/>
              </a:spcBef>
              <a:defRPr/>
            </a:lvl8pPr>
            <a:lvl9pPr marL="0" marR="0" indent="0" algn="l" rtl="0">
              <a:spcBef>
                <a:spcPts val="0"/>
              </a:spcBef>
              <a:defRPr/>
            </a:lvl9pPr>
          </a:lstStyle>
          <a:p>
            <a:pPr lvl="0" algn="l" defTabSz="914400">
              <a:buClr>
                <a:srgbClr val="2C3E50"/>
              </a:buClr>
              <a:buSzPct val="25000"/>
              <a:defRPr/>
            </a:pPr>
            <a:r>
              <a:rPr lang="en-US" sz="2400" kern="0" noProof="0" dirty="0" err="1" smtClean="0">
                <a:solidFill>
                  <a:schemeClr val="accent2">
                    <a:lumMod val="75000"/>
                  </a:schemeClr>
                </a:solidFill>
                <a:latin typeface="+mj-lt"/>
                <a:ea typeface="Source Sans Pro"/>
                <a:cs typeface="Source Sans Pro"/>
                <a:sym typeface="Source Sans Pro"/>
              </a:rPr>
              <a:t>Điểm</a:t>
            </a:r>
            <a:r>
              <a:rPr lang="en-US" sz="2400" kern="0" noProof="0" dirty="0" smtClean="0">
                <a:solidFill>
                  <a:schemeClr val="accent2">
                    <a:lumMod val="75000"/>
                  </a:schemeClr>
                </a:solidFill>
                <a:latin typeface="+mj-lt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2400" kern="0" noProof="0" dirty="0" err="1" smtClean="0">
                <a:solidFill>
                  <a:schemeClr val="accent2">
                    <a:lumMod val="75000"/>
                  </a:schemeClr>
                </a:solidFill>
                <a:latin typeface="+mj-lt"/>
                <a:ea typeface="Source Sans Pro"/>
                <a:cs typeface="Source Sans Pro"/>
                <a:sym typeface="Source Sans Pro"/>
              </a:rPr>
              <a:t>khác</a:t>
            </a:r>
            <a:r>
              <a:rPr lang="en-US" sz="2400" kern="0" noProof="0" dirty="0" smtClean="0">
                <a:solidFill>
                  <a:schemeClr val="accent2">
                    <a:lumMod val="75000"/>
                  </a:schemeClr>
                </a:solidFill>
                <a:latin typeface="+mj-lt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2400" kern="0" noProof="0" dirty="0" err="1" smtClean="0">
                <a:solidFill>
                  <a:schemeClr val="accent2">
                    <a:lumMod val="75000"/>
                  </a:schemeClr>
                </a:solidFill>
                <a:latin typeface="+mj-lt"/>
                <a:ea typeface="Source Sans Pro"/>
                <a:cs typeface="Source Sans Pro"/>
                <a:sym typeface="Source Sans Pro"/>
              </a:rPr>
              <a:t>biệt</a:t>
            </a:r>
            <a:r>
              <a:rPr lang="en-US" sz="2400" kern="0" noProof="0" dirty="0" smtClean="0">
                <a:solidFill>
                  <a:schemeClr val="accent2">
                    <a:lumMod val="75000"/>
                  </a:schemeClr>
                </a:solidFill>
                <a:latin typeface="+mj-lt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2400" kern="0" noProof="0" dirty="0" err="1" smtClean="0">
                <a:solidFill>
                  <a:schemeClr val="accent2">
                    <a:lumMod val="75000"/>
                  </a:schemeClr>
                </a:solidFill>
                <a:latin typeface="+mj-lt"/>
                <a:ea typeface="Source Sans Pro"/>
                <a:cs typeface="Source Sans Pro"/>
                <a:sym typeface="Source Sans Pro"/>
              </a:rPr>
              <a:t>của</a:t>
            </a:r>
            <a:r>
              <a:rPr lang="en-US" sz="2400" kern="0" noProof="0" dirty="0" smtClean="0">
                <a:solidFill>
                  <a:schemeClr val="accent2">
                    <a:lumMod val="75000"/>
                  </a:schemeClr>
                </a:solidFill>
                <a:latin typeface="+mj-lt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2400" kern="0" noProof="0" dirty="0" err="1" smtClean="0">
                <a:solidFill>
                  <a:schemeClr val="accent2">
                    <a:lumMod val="75000"/>
                  </a:schemeClr>
                </a:solidFill>
                <a:latin typeface="+mj-lt"/>
                <a:ea typeface="Source Sans Pro"/>
                <a:cs typeface="Source Sans Pro"/>
                <a:sym typeface="Source Sans Pro"/>
              </a:rPr>
              <a:t>năm</a:t>
            </a:r>
            <a:r>
              <a:rPr lang="en-US" sz="2400" kern="0" noProof="0" dirty="0" smtClean="0">
                <a:solidFill>
                  <a:schemeClr val="accent2">
                    <a:lumMod val="75000"/>
                  </a:schemeClr>
                </a:solidFill>
                <a:latin typeface="+mj-lt"/>
                <a:ea typeface="Source Sans Pro"/>
                <a:cs typeface="Source Sans Pro"/>
                <a:sym typeface="Source Sans Pro"/>
              </a:rPr>
              <a:t> 2022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+mj-lt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12" name="Shape 127"/>
          <p:cNvSpPr/>
          <p:nvPr/>
        </p:nvSpPr>
        <p:spPr>
          <a:xfrm>
            <a:off x="578224" y="803902"/>
            <a:ext cx="457200" cy="2346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4127957"/>
              </p:ext>
            </p:extLst>
          </p:nvPr>
        </p:nvGraphicFramePr>
        <p:xfrm>
          <a:off x="578224" y="948003"/>
          <a:ext cx="7946651" cy="3626114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3012701">
                  <a:extLst>
                    <a:ext uri="{9D8B030D-6E8A-4147-A177-3AD203B41FA5}">
                      <a16:colId xmlns:a16="http://schemas.microsoft.com/office/drawing/2014/main" xmlns="" val="2967165685"/>
                    </a:ext>
                  </a:extLst>
                </a:gridCol>
                <a:gridCol w="4933950">
                  <a:extLst>
                    <a:ext uri="{9D8B030D-6E8A-4147-A177-3AD203B41FA5}">
                      <a16:colId xmlns:a16="http://schemas.microsoft.com/office/drawing/2014/main" xmlns="" val="2014807634"/>
                    </a:ext>
                  </a:extLst>
                </a:gridCol>
              </a:tblGrid>
              <a:tr h="547634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/>
                        <a:t>Nội</a:t>
                      </a:r>
                      <a:r>
                        <a:rPr lang="en-US" sz="2000" baseline="0" dirty="0" smtClean="0"/>
                        <a:t> dung </a:t>
                      </a:r>
                      <a:r>
                        <a:rPr lang="en-US" sz="2000" baseline="0" dirty="0" err="1" smtClean="0"/>
                        <a:t>thay</a:t>
                      </a:r>
                      <a:r>
                        <a:rPr lang="en-US" sz="2000" baseline="0" dirty="0" smtClean="0"/>
                        <a:t> </a:t>
                      </a:r>
                      <a:r>
                        <a:rPr lang="en-US" sz="2000" baseline="0" dirty="0" err="1" smtClean="0"/>
                        <a:t>đổi</a:t>
                      </a:r>
                      <a:endParaRPr lang="vi-VN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/>
                        <a:t>Mô</a:t>
                      </a:r>
                      <a:r>
                        <a:rPr lang="en-US" sz="2000" baseline="0" dirty="0" smtClean="0"/>
                        <a:t> </a:t>
                      </a:r>
                      <a:r>
                        <a:rPr lang="en-US" sz="2000" baseline="0" dirty="0" err="1" smtClean="0"/>
                        <a:t>tả</a:t>
                      </a:r>
                      <a:r>
                        <a:rPr lang="en-US" sz="2000" baseline="0" dirty="0" smtClean="0"/>
                        <a:t> </a:t>
                      </a:r>
                      <a:r>
                        <a:rPr lang="en-US" sz="2000" baseline="0" dirty="0" err="1" smtClean="0"/>
                        <a:t>thay</a:t>
                      </a:r>
                      <a:r>
                        <a:rPr lang="en-US" sz="2000" baseline="0" dirty="0" smtClean="0"/>
                        <a:t> </a:t>
                      </a:r>
                      <a:r>
                        <a:rPr lang="en-US" sz="2000" baseline="0" dirty="0" err="1" smtClean="0"/>
                        <a:t>đổi</a:t>
                      </a:r>
                      <a:endParaRPr lang="vi-VN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961734533"/>
                  </a:ext>
                </a:extLst>
              </a:tr>
              <a:tr h="889505"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20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7. </a:t>
                      </a:r>
                      <a:r>
                        <a:rPr lang="en-US" sz="2000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Thí</a:t>
                      </a:r>
                      <a:r>
                        <a:rPr lang="en-US" sz="20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sinh</a:t>
                      </a:r>
                      <a:endParaRPr lang="en-US" sz="2000" baseline="0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>
                        <a:spcBef>
                          <a:spcPts val="200"/>
                        </a:spcBef>
                        <a:spcAft>
                          <a:spcPts val="200"/>
                        </a:spcAft>
                        <a:buFontTx/>
                        <a:buChar char="-"/>
                      </a:pPr>
                      <a:r>
                        <a:rPr lang="en-US" sz="200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Tra</a:t>
                      </a:r>
                      <a:r>
                        <a:rPr lang="en-US" sz="20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cứ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u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danh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sách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nguyện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vọng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trúng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tuyển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sớm</a:t>
                      </a:r>
                      <a:endParaRPr lang="en-US" sz="2000" baseline="0" dirty="0" smtClean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  <a:p>
                      <a:pPr marL="285750" indent="-285750">
                        <a:spcBef>
                          <a:spcPts val="200"/>
                        </a:spcBef>
                        <a:spcAft>
                          <a:spcPts val="200"/>
                        </a:spcAft>
                        <a:buFontTx/>
                        <a:buChar char="-"/>
                      </a:pP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Xem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,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Báo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sai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sót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điểm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học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bạ</a:t>
                      </a:r>
                      <a:endParaRPr lang="en-US" sz="2000" baseline="0" dirty="0" smtClean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  <a:p>
                      <a:pPr marL="285750" indent="-285750">
                        <a:spcBef>
                          <a:spcPts val="200"/>
                        </a:spcBef>
                        <a:spcAft>
                          <a:spcPts val="200"/>
                        </a:spcAft>
                        <a:buFontTx/>
                        <a:buChar char="-"/>
                      </a:pP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Nhập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nguyện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vọng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và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thanh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toán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trực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tuyến</a:t>
                      </a:r>
                      <a:endParaRPr lang="vi-VN" sz="20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4055011230"/>
                  </a:ext>
                </a:extLst>
              </a:tr>
              <a:tr h="630066"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20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8. </a:t>
                      </a:r>
                      <a:r>
                        <a:rPr lang="en-US" sz="2000" baseline="0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Điểm</a:t>
                      </a:r>
                      <a:r>
                        <a:rPr lang="en-US" sz="20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TNHS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>
                        <a:spcBef>
                          <a:spcPts val="200"/>
                        </a:spcBef>
                        <a:spcAft>
                          <a:spcPts val="200"/>
                        </a:spcAft>
                        <a:buFontTx/>
                        <a:buChar char="-"/>
                      </a:pPr>
                      <a:r>
                        <a:rPr lang="en-US" sz="200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Xem</a:t>
                      </a:r>
                      <a:r>
                        <a:rPr lang="en-US" sz="20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, </a:t>
                      </a:r>
                      <a:r>
                        <a:rPr lang="en-US" sz="200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sửa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,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xác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nhận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thông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tin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học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bạ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của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thí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sinh</a:t>
                      </a:r>
                      <a:endParaRPr lang="en-US" sz="2000" baseline="0" dirty="0" smtClean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  <a:p>
                      <a:pPr marL="285750" indent="-285750">
                        <a:spcBef>
                          <a:spcPts val="200"/>
                        </a:spcBef>
                        <a:spcAft>
                          <a:spcPts val="200"/>
                        </a:spcAft>
                        <a:buFontTx/>
                        <a:buChar char="-"/>
                      </a:pP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Xem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,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sửa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,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xác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nhận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thông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tin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ưu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tiên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của</a:t>
                      </a:r>
                      <a:r>
                        <a:rPr lang="en-US" sz="20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thí</a:t>
                      </a:r>
                      <a:r>
                        <a:rPr lang="en-US" sz="2000" baseline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aseline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sinh</a:t>
                      </a:r>
                      <a:endParaRPr lang="vi-VN" sz="20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4026375898"/>
                  </a:ext>
                </a:extLst>
              </a:tr>
            </a:tbl>
          </a:graphicData>
        </a:graphic>
      </p:graphicFrame>
      <p:grpSp>
        <p:nvGrpSpPr>
          <p:cNvPr id="5" name="Group 4"/>
          <p:cNvGrpSpPr/>
          <p:nvPr/>
        </p:nvGrpSpPr>
        <p:grpSpPr>
          <a:xfrm>
            <a:off x="1" y="4859081"/>
            <a:ext cx="3317351" cy="74428"/>
            <a:chOff x="1" y="4901613"/>
            <a:chExt cx="3317351" cy="74428"/>
          </a:xfrm>
        </p:grpSpPr>
        <p:sp>
          <p:nvSpPr>
            <p:cNvPr id="6" name="Snip Single Corner Rectangle 5"/>
            <p:cNvSpPr/>
            <p:nvPr/>
          </p:nvSpPr>
          <p:spPr>
            <a:xfrm>
              <a:off x="1" y="4901613"/>
              <a:ext cx="3157863" cy="74428"/>
            </a:xfrm>
            <a:prstGeom prst="snip1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ight Triangle 6"/>
            <p:cNvSpPr/>
            <p:nvPr/>
          </p:nvSpPr>
          <p:spPr>
            <a:xfrm>
              <a:off x="3157864" y="4901613"/>
              <a:ext cx="159488" cy="70636"/>
            </a:xfrm>
            <a:prstGeom prst="rtTriangle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3327994" y="4956361"/>
            <a:ext cx="5816006" cy="74017"/>
            <a:chOff x="3327994" y="4860244"/>
            <a:chExt cx="5837270" cy="74438"/>
          </a:xfrm>
        </p:grpSpPr>
        <p:sp>
          <p:nvSpPr>
            <p:cNvPr id="9" name="Snip Single Corner Rectangle 8"/>
            <p:cNvSpPr/>
            <p:nvPr/>
          </p:nvSpPr>
          <p:spPr>
            <a:xfrm rot="10800000">
              <a:off x="3519376" y="4860244"/>
              <a:ext cx="5645888" cy="74437"/>
            </a:xfrm>
            <a:prstGeom prst="snip1Rect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ight Triangle 9"/>
            <p:cNvSpPr/>
            <p:nvPr/>
          </p:nvSpPr>
          <p:spPr>
            <a:xfrm rot="16200000" flipH="1">
              <a:off x="3397313" y="4791347"/>
              <a:ext cx="74016" cy="212653"/>
            </a:xfrm>
            <a:prstGeom prst="rtTriangl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883438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reveal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23"/>
          <p:cNvSpPr txBox="1">
            <a:spLocks/>
          </p:cNvSpPr>
          <p:nvPr/>
        </p:nvSpPr>
        <p:spPr>
          <a:xfrm>
            <a:off x="457200" y="325589"/>
            <a:ext cx="8229600" cy="52321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Source Sans Pro"/>
              <a:buNone/>
              <a:defRPr sz="1400" b="0" i="0" u="none" strike="noStrike" cap="none" baseline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/>
                <a:sym typeface="Arial"/>
              </a:defRPr>
            </a:lvl1pPr>
            <a:lvl2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indent="0" algn="l" rtl="0">
              <a:spcBef>
                <a:spcPts val="0"/>
              </a:spcBef>
              <a:defRPr/>
            </a:lvl3pPr>
            <a:lvl4pPr marL="0" marR="0" indent="0" algn="l" rtl="0">
              <a:spcBef>
                <a:spcPts val="0"/>
              </a:spcBef>
              <a:defRPr/>
            </a:lvl4pPr>
            <a:lvl5pPr marL="0" marR="0" indent="0" algn="l" rtl="0">
              <a:spcBef>
                <a:spcPts val="0"/>
              </a:spcBef>
              <a:defRPr/>
            </a:lvl5pPr>
            <a:lvl6pPr marL="0" marR="0" indent="0" algn="l" rtl="0">
              <a:spcBef>
                <a:spcPts val="0"/>
              </a:spcBef>
              <a:defRPr/>
            </a:lvl6pPr>
            <a:lvl7pPr marL="0" marR="0" indent="0" algn="l" rtl="0">
              <a:spcBef>
                <a:spcPts val="0"/>
              </a:spcBef>
              <a:defRPr/>
            </a:lvl7pPr>
            <a:lvl8pPr marL="0" marR="0" indent="0" algn="l" rtl="0">
              <a:spcBef>
                <a:spcPts val="0"/>
              </a:spcBef>
              <a:defRPr/>
            </a:lvl8pPr>
            <a:lvl9pPr marL="0" marR="0" indent="0" algn="l" rtl="0">
              <a:spcBef>
                <a:spcPts val="0"/>
              </a:spcBef>
              <a:defRPr/>
            </a:lvl9pPr>
          </a:lstStyle>
          <a:p>
            <a:pPr lvl="0" algn="l" defTabSz="914400">
              <a:buClr>
                <a:srgbClr val="2C3E50"/>
              </a:buClr>
              <a:buSzPct val="25000"/>
              <a:defRPr/>
            </a:pPr>
            <a:r>
              <a:rPr lang="en-US" sz="2400" kern="0" dirty="0" err="1" smtClean="0">
                <a:solidFill>
                  <a:schemeClr val="bg1">
                    <a:lumMod val="50000"/>
                  </a:schemeClr>
                </a:solidFill>
                <a:latin typeface="+mj-lt"/>
                <a:ea typeface="Source Sans Pro"/>
                <a:cs typeface="Source Sans Pro"/>
                <a:sym typeface="Source Sans Pro"/>
              </a:rPr>
              <a:t>Hướng</a:t>
            </a:r>
            <a:r>
              <a:rPr lang="en-US" sz="2400" kern="0" dirty="0" smtClean="0">
                <a:solidFill>
                  <a:schemeClr val="bg1">
                    <a:lumMod val="50000"/>
                  </a:schemeClr>
                </a:solidFill>
                <a:latin typeface="+mj-lt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2400" kern="0" dirty="0" err="1" smtClean="0">
                <a:solidFill>
                  <a:schemeClr val="bg1">
                    <a:lumMod val="50000"/>
                  </a:schemeClr>
                </a:solidFill>
                <a:latin typeface="+mj-lt"/>
                <a:ea typeface="Source Sans Pro"/>
                <a:cs typeface="Source Sans Pro"/>
                <a:sym typeface="Source Sans Pro"/>
              </a:rPr>
              <a:t>dẫn</a:t>
            </a:r>
            <a:r>
              <a:rPr lang="en-US" sz="2400" kern="0" dirty="0" smtClean="0">
                <a:solidFill>
                  <a:schemeClr val="bg1">
                    <a:lumMod val="50000"/>
                  </a:schemeClr>
                </a:solidFill>
                <a:latin typeface="+mj-lt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2400" kern="0" dirty="0" err="1" smtClean="0">
                <a:solidFill>
                  <a:schemeClr val="bg1">
                    <a:lumMod val="50000"/>
                  </a:schemeClr>
                </a:solidFill>
                <a:latin typeface="+mj-lt"/>
                <a:ea typeface="Source Sans Pro"/>
                <a:cs typeface="Source Sans Pro"/>
                <a:sym typeface="Source Sans Pro"/>
              </a:rPr>
              <a:t>thực</a:t>
            </a:r>
            <a:r>
              <a:rPr lang="en-US" sz="2400" kern="0" dirty="0" smtClean="0">
                <a:solidFill>
                  <a:schemeClr val="bg1">
                    <a:lumMod val="50000"/>
                  </a:schemeClr>
                </a:solidFill>
                <a:latin typeface="+mj-lt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2400" kern="0" dirty="0" err="1" smtClean="0">
                <a:solidFill>
                  <a:schemeClr val="bg1">
                    <a:lumMod val="50000"/>
                  </a:schemeClr>
                </a:solidFill>
                <a:latin typeface="+mj-lt"/>
                <a:ea typeface="Source Sans Pro"/>
                <a:cs typeface="Source Sans Pro"/>
                <a:sym typeface="Source Sans Pro"/>
              </a:rPr>
              <a:t>hành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+mj-lt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12" name="Shape 127"/>
          <p:cNvSpPr/>
          <p:nvPr/>
        </p:nvSpPr>
        <p:spPr>
          <a:xfrm>
            <a:off x="578224" y="803902"/>
            <a:ext cx="457200" cy="2346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094540"/>
              </p:ext>
            </p:extLst>
          </p:nvPr>
        </p:nvGraphicFramePr>
        <p:xfrm>
          <a:off x="578224" y="1080934"/>
          <a:ext cx="8060951" cy="1937569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970021">
                  <a:extLst>
                    <a:ext uri="{9D8B030D-6E8A-4147-A177-3AD203B41FA5}">
                      <a16:colId xmlns:a16="http://schemas.microsoft.com/office/drawing/2014/main" xmlns="" val="2967165685"/>
                    </a:ext>
                  </a:extLst>
                </a:gridCol>
                <a:gridCol w="7090930">
                  <a:extLst>
                    <a:ext uri="{9D8B030D-6E8A-4147-A177-3AD203B41FA5}">
                      <a16:colId xmlns:a16="http://schemas.microsoft.com/office/drawing/2014/main" xmlns="" val="2014807634"/>
                    </a:ext>
                  </a:extLst>
                </a:gridCol>
              </a:tblGrid>
              <a:tr h="450369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/>
                        <a:t>Bước</a:t>
                      </a:r>
                      <a:endParaRPr lang="vi-VN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/>
                        <a:t>Nội</a:t>
                      </a:r>
                      <a:r>
                        <a:rPr lang="en-US" sz="2000" baseline="0" dirty="0" smtClean="0"/>
                        <a:t> dung </a:t>
                      </a:r>
                      <a:r>
                        <a:rPr lang="en-US" sz="2000" baseline="0" dirty="0" err="1" smtClean="0"/>
                        <a:t>thực</a:t>
                      </a:r>
                      <a:r>
                        <a:rPr lang="en-US" sz="2000" baseline="0" dirty="0" smtClean="0"/>
                        <a:t> </a:t>
                      </a:r>
                      <a:r>
                        <a:rPr lang="en-US" sz="2000" baseline="0" dirty="0" err="1" smtClean="0"/>
                        <a:t>hiện</a:t>
                      </a:r>
                      <a:endParaRPr lang="vi-VN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961734533"/>
                  </a:ext>
                </a:extLst>
              </a:tr>
              <a:tr h="1487200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US" sz="20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lvl="1" indent="0" algn="l" defTabSz="685766" rtl="0" eaLnBrk="1" latinLnBrk="0" hangingPunct="1">
                        <a:spcBef>
                          <a:spcPts val="400"/>
                        </a:spcBef>
                        <a:spcAft>
                          <a:spcPts val="400"/>
                        </a:spcAft>
                        <a:buFontTx/>
                        <a:buNone/>
                      </a:pPr>
                      <a:r>
                        <a:rPr lang="en-US" sz="2000" b="1" kern="120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Đăng</a:t>
                      </a:r>
                      <a:r>
                        <a:rPr lang="en-US" sz="2000" b="1" kern="12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="1" kern="12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nhập</a:t>
                      </a:r>
                      <a:r>
                        <a:rPr lang="en-US" sz="2000" b="1" kern="12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="1" kern="12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với</a:t>
                      </a:r>
                      <a:r>
                        <a:rPr lang="en-US" sz="2000" b="1" kern="12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="1" kern="12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vai</a:t>
                      </a:r>
                      <a:r>
                        <a:rPr lang="en-US" sz="2000" b="1" kern="12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="1" kern="12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trò</a:t>
                      </a:r>
                      <a:r>
                        <a:rPr lang="en-US" sz="2000" b="1" kern="12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="1" kern="12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Điểm</a:t>
                      </a:r>
                      <a:r>
                        <a:rPr lang="en-US" sz="2000" b="1" kern="12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="1" kern="12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tiếp</a:t>
                      </a:r>
                      <a:r>
                        <a:rPr lang="en-US" sz="2000" b="1" kern="12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="1" kern="12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nhận</a:t>
                      </a:r>
                      <a:r>
                        <a:rPr lang="en-US" sz="2000" b="1" kern="12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:</a:t>
                      </a:r>
                    </a:p>
                    <a:p>
                      <a:pPr marL="171450" lvl="1" indent="-171450" algn="l" defTabSz="685766" rtl="0" eaLnBrk="1" latinLnBrk="0" hangingPunct="1">
                        <a:spcBef>
                          <a:spcPts val="400"/>
                        </a:spcBef>
                        <a:spcAft>
                          <a:spcPts val="400"/>
                        </a:spcAft>
                        <a:buFontTx/>
                        <a:buChar char="-"/>
                      </a:pPr>
                      <a:r>
                        <a:rPr lang="en-US" sz="2000" kern="12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Vào</a:t>
                      </a:r>
                      <a:r>
                        <a:rPr lang="en-US" sz="2000" kern="12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kern="12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chức</a:t>
                      </a:r>
                      <a:r>
                        <a:rPr lang="en-US" sz="2000" kern="12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kern="12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năng</a:t>
                      </a:r>
                      <a:r>
                        <a:rPr lang="en-US" sz="2000" kern="12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kern="12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Quản</a:t>
                      </a:r>
                      <a:r>
                        <a:rPr lang="en-US" sz="2000" kern="12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kern="12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lý</a:t>
                      </a:r>
                      <a:r>
                        <a:rPr lang="en-US" sz="2000" kern="12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kern="12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học</a:t>
                      </a:r>
                      <a:r>
                        <a:rPr lang="en-US" sz="2000" kern="12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kern="12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bạ</a:t>
                      </a:r>
                      <a:r>
                        <a:rPr lang="en-US" sz="2000" kern="12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THPT: </a:t>
                      </a:r>
                      <a:r>
                        <a:rPr lang="en-US" sz="2000" kern="12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Xác</a:t>
                      </a:r>
                      <a:r>
                        <a:rPr lang="en-US" sz="2000" kern="12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kern="12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nhận</a:t>
                      </a:r>
                      <a:r>
                        <a:rPr lang="en-US" sz="2000" kern="12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kern="12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học</a:t>
                      </a:r>
                      <a:r>
                        <a:rPr lang="en-US" sz="2000" kern="12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kern="12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bạ</a:t>
                      </a:r>
                      <a:endParaRPr lang="en-US" sz="2000" kern="1200" baseline="0" dirty="0" smtClean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  <a:p>
                      <a:pPr marL="171450" lvl="1" indent="-171450" algn="l" defTabSz="685766" rtl="0" eaLnBrk="1" latinLnBrk="0" hangingPunct="1">
                        <a:spcBef>
                          <a:spcPts val="400"/>
                        </a:spcBef>
                        <a:spcAft>
                          <a:spcPts val="400"/>
                        </a:spcAft>
                        <a:buFontTx/>
                        <a:buChar char="-"/>
                      </a:pPr>
                      <a:r>
                        <a:rPr lang="en-US" sz="2000" kern="12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Quản</a:t>
                      </a:r>
                      <a:r>
                        <a:rPr lang="en-US" sz="2000" kern="12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kern="12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lý</a:t>
                      </a:r>
                      <a:r>
                        <a:rPr lang="en-US" sz="2000" kern="12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kern="12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thông</a:t>
                      </a:r>
                      <a:r>
                        <a:rPr lang="en-US" sz="2000" kern="12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tin </a:t>
                      </a:r>
                      <a:r>
                        <a:rPr lang="en-US" sz="2000" kern="12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xét</a:t>
                      </a:r>
                      <a:r>
                        <a:rPr lang="en-US" sz="2000" kern="12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kern="12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tuyển</a:t>
                      </a:r>
                      <a:r>
                        <a:rPr lang="en-US" sz="2000" kern="12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: </a:t>
                      </a:r>
                      <a:r>
                        <a:rPr lang="en-US" sz="2000" kern="12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Xác</a:t>
                      </a:r>
                      <a:r>
                        <a:rPr lang="en-US" sz="2000" kern="12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kern="12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nhận</a:t>
                      </a:r>
                      <a:r>
                        <a:rPr lang="en-US" sz="2000" kern="12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kern="12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ưu</a:t>
                      </a:r>
                      <a:r>
                        <a:rPr lang="en-US" sz="2000" kern="12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kern="12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tiên</a:t>
                      </a:r>
                      <a:endParaRPr lang="en-US" sz="2000" kern="1200" baseline="0" dirty="0" smtClean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2292442606"/>
                  </a:ext>
                </a:extLst>
              </a:tr>
            </a:tbl>
          </a:graphicData>
        </a:graphic>
      </p:graphicFrame>
      <p:grpSp>
        <p:nvGrpSpPr>
          <p:cNvPr id="5" name="Group 4"/>
          <p:cNvGrpSpPr/>
          <p:nvPr/>
        </p:nvGrpSpPr>
        <p:grpSpPr>
          <a:xfrm>
            <a:off x="1" y="4859081"/>
            <a:ext cx="3317351" cy="74428"/>
            <a:chOff x="1" y="4901613"/>
            <a:chExt cx="3317351" cy="74428"/>
          </a:xfrm>
        </p:grpSpPr>
        <p:sp>
          <p:nvSpPr>
            <p:cNvPr id="6" name="Snip Single Corner Rectangle 5"/>
            <p:cNvSpPr/>
            <p:nvPr/>
          </p:nvSpPr>
          <p:spPr>
            <a:xfrm>
              <a:off x="1" y="4901613"/>
              <a:ext cx="3157863" cy="74428"/>
            </a:xfrm>
            <a:prstGeom prst="snip1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ight Triangle 6"/>
            <p:cNvSpPr/>
            <p:nvPr/>
          </p:nvSpPr>
          <p:spPr>
            <a:xfrm>
              <a:off x="3157864" y="4901613"/>
              <a:ext cx="159488" cy="70636"/>
            </a:xfrm>
            <a:prstGeom prst="rtTriangle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3327994" y="4956361"/>
            <a:ext cx="5816006" cy="74017"/>
            <a:chOff x="3327994" y="4860244"/>
            <a:chExt cx="5837270" cy="74438"/>
          </a:xfrm>
        </p:grpSpPr>
        <p:sp>
          <p:nvSpPr>
            <p:cNvPr id="9" name="Snip Single Corner Rectangle 8"/>
            <p:cNvSpPr/>
            <p:nvPr/>
          </p:nvSpPr>
          <p:spPr>
            <a:xfrm rot="10800000">
              <a:off x="3519376" y="4860244"/>
              <a:ext cx="5645888" cy="74437"/>
            </a:xfrm>
            <a:prstGeom prst="snip1Rect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ight Triangle 9"/>
            <p:cNvSpPr/>
            <p:nvPr/>
          </p:nvSpPr>
          <p:spPr>
            <a:xfrm rot="16200000" flipH="1">
              <a:off x="3397313" y="4791347"/>
              <a:ext cx="74016" cy="212653"/>
            </a:xfrm>
            <a:prstGeom prst="rtTriangl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261750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reveal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23"/>
          <p:cNvSpPr txBox="1">
            <a:spLocks/>
          </p:cNvSpPr>
          <p:nvPr/>
        </p:nvSpPr>
        <p:spPr>
          <a:xfrm>
            <a:off x="457200" y="325589"/>
            <a:ext cx="8229600" cy="52321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Source Sans Pro"/>
              <a:buNone/>
              <a:defRPr sz="1400" b="0" i="0" u="none" strike="noStrike" cap="none" baseline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/>
                <a:sym typeface="Arial"/>
              </a:defRPr>
            </a:lvl1pPr>
            <a:lvl2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indent="0" algn="l" rtl="0">
              <a:spcBef>
                <a:spcPts val="0"/>
              </a:spcBef>
              <a:defRPr/>
            </a:lvl3pPr>
            <a:lvl4pPr marL="0" marR="0" indent="0" algn="l" rtl="0">
              <a:spcBef>
                <a:spcPts val="0"/>
              </a:spcBef>
              <a:defRPr/>
            </a:lvl4pPr>
            <a:lvl5pPr marL="0" marR="0" indent="0" algn="l" rtl="0">
              <a:spcBef>
                <a:spcPts val="0"/>
              </a:spcBef>
              <a:defRPr/>
            </a:lvl5pPr>
            <a:lvl6pPr marL="0" marR="0" indent="0" algn="l" rtl="0">
              <a:spcBef>
                <a:spcPts val="0"/>
              </a:spcBef>
              <a:defRPr/>
            </a:lvl6pPr>
            <a:lvl7pPr marL="0" marR="0" indent="0" algn="l" rtl="0">
              <a:spcBef>
                <a:spcPts val="0"/>
              </a:spcBef>
              <a:defRPr/>
            </a:lvl7pPr>
            <a:lvl8pPr marL="0" marR="0" indent="0" algn="l" rtl="0">
              <a:spcBef>
                <a:spcPts val="0"/>
              </a:spcBef>
              <a:defRPr/>
            </a:lvl8pPr>
            <a:lvl9pPr marL="0" marR="0" indent="0" algn="l" rtl="0">
              <a:spcBef>
                <a:spcPts val="0"/>
              </a:spcBef>
              <a:defRPr/>
            </a:lvl9pPr>
          </a:lstStyle>
          <a:p>
            <a:pPr lvl="0" algn="l" defTabSz="914400">
              <a:buClr>
                <a:srgbClr val="2C3E50"/>
              </a:buClr>
              <a:buSzPct val="25000"/>
              <a:defRPr/>
            </a:pPr>
            <a:r>
              <a:rPr lang="en-US" sz="2400" kern="0" dirty="0" err="1" smtClean="0">
                <a:solidFill>
                  <a:schemeClr val="bg1">
                    <a:lumMod val="50000"/>
                  </a:schemeClr>
                </a:solidFill>
                <a:latin typeface="+mj-lt"/>
                <a:ea typeface="Source Sans Pro"/>
                <a:cs typeface="Source Sans Pro"/>
                <a:sym typeface="Source Sans Pro"/>
              </a:rPr>
              <a:t>Hướng</a:t>
            </a:r>
            <a:r>
              <a:rPr lang="en-US" sz="2400" kern="0" dirty="0" smtClean="0">
                <a:solidFill>
                  <a:schemeClr val="bg1">
                    <a:lumMod val="50000"/>
                  </a:schemeClr>
                </a:solidFill>
                <a:latin typeface="+mj-lt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2400" kern="0" dirty="0" err="1" smtClean="0">
                <a:solidFill>
                  <a:schemeClr val="bg1">
                    <a:lumMod val="50000"/>
                  </a:schemeClr>
                </a:solidFill>
                <a:latin typeface="+mj-lt"/>
                <a:ea typeface="Source Sans Pro"/>
                <a:cs typeface="Source Sans Pro"/>
                <a:sym typeface="Source Sans Pro"/>
              </a:rPr>
              <a:t>dẫn</a:t>
            </a:r>
            <a:r>
              <a:rPr lang="en-US" sz="2400" kern="0" dirty="0" smtClean="0">
                <a:solidFill>
                  <a:schemeClr val="bg1">
                    <a:lumMod val="50000"/>
                  </a:schemeClr>
                </a:solidFill>
                <a:latin typeface="+mj-lt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2400" kern="0" dirty="0" err="1" smtClean="0">
                <a:solidFill>
                  <a:schemeClr val="bg1">
                    <a:lumMod val="50000"/>
                  </a:schemeClr>
                </a:solidFill>
                <a:latin typeface="+mj-lt"/>
                <a:ea typeface="Source Sans Pro"/>
                <a:cs typeface="Source Sans Pro"/>
                <a:sym typeface="Source Sans Pro"/>
              </a:rPr>
              <a:t>thực</a:t>
            </a:r>
            <a:r>
              <a:rPr lang="en-US" sz="2400" kern="0" dirty="0" smtClean="0">
                <a:solidFill>
                  <a:schemeClr val="bg1">
                    <a:lumMod val="50000"/>
                  </a:schemeClr>
                </a:solidFill>
                <a:latin typeface="+mj-lt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2400" kern="0" dirty="0" err="1" smtClean="0">
                <a:solidFill>
                  <a:schemeClr val="bg1">
                    <a:lumMod val="50000"/>
                  </a:schemeClr>
                </a:solidFill>
                <a:latin typeface="+mj-lt"/>
                <a:ea typeface="Source Sans Pro"/>
                <a:cs typeface="Source Sans Pro"/>
                <a:sym typeface="Source Sans Pro"/>
              </a:rPr>
              <a:t>hành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+mj-lt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12" name="Shape 127"/>
          <p:cNvSpPr/>
          <p:nvPr/>
        </p:nvSpPr>
        <p:spPr>
          <a:xfrm>
            <a:off x="578224" y="803902"/>
            <a:ext cx="457200" cy="2346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1704616"/>
              </p:ext>
            </p:extLst>
          </p:nvPr>
        </p:nvGraphicFramePr>
        <p:xfrm>
          <a:off x="578224" y="1080934"/>
          <a:ext cx="8060951" cy="272288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736226">
                  <a:extLst>
                    <a:ext uri="{9D8B030D-6E8A-4147-A177-3AD203B41FA5}">
                      <a16:colId xmlns:a16="http://schemas.microsoft.com/office/drawing/2014/main" xmlns="" val="2967165685"/>
                    </a:ext>
                  </a:extLst>
                </a:gridCol>
                <a:gridCol w="7324725">
                  <a:extLst>
                    <a:ext uri="{9D8B030D-6E8A-4147-A177-3AD203B41FA5}">
                      <a16:colId xmlns:a16="http://schemas.microsoft.com/office/drawing/2014/main" xmlns="" val="2014807634"/>
                    </a:ext>
                  </a:extLst>
                </a:gridCol>
              </a:tblGrid>
              <a:tr h="450369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/>
                        <a:t>Bước</a:t>
                      </a:r>
                      <a:endParaRPr lang="vi-VN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/>
                        <a:t>Nội</a:t>
                      </a:r>
                      <a:r>
                        <a:rPr lang="en-US" sz="2000" baseline="0" dirty="0" smtClean="0"/>
                        <a:t> dung </a:t>
                      </a:r>
                      <a:r>
                        <a:rPr lang="en-US" sz="2000" baseline="0" dirty="0" err="1" smtClean="0"/>
                        <a:t>thực</a:t>
                      </a:r>
                      <a:r>
                        <a:rPr lang="en-US" sz="2000" baseline="0" dirty="0" smtClean="0"/>
                        <a:t> </a:t>
                      </a:r>
                      <a:r>
                        <a:rPr lang="en-US" sz="2000" baseline="0" dirty="0" err="1" smtClean="0"/>
                        <a:t>hiện</a:t>
                      </a:r>
                      <a:endParaRPr lang="vi-VN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961734533"/>
                  </a:ext>
                </a:extLst>
              </a:tr>
              <a:tr h="514350">
                <a:tc>
                  <a:txBody>
                    <a:bodyPr/>
                    <a:lstStyle/>
                    <a:p>
                      <a:pPr marL="0" marR="0" lvl="1" indent="0" algn="ctr" defTabSz="685766" rtl="0" eaLnBrk="1" fontAlgn="auto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kern="12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</a:t>
                      </a:r>
                    </a:p>
                    <a:p>
                      <a:pPr marL="0" marR="0" lvl="1" indent="0" algn="ctr" defTabSz="685766" rtl="0" eaLnBrk="1" fontAlgn="auto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kern="1200" baseline="0" dirty="0" smtClean="0">
                        <a:solidFill>
                          <a:schemeClr val="bg1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l" defTabSz="685766" rtl="0" eaLnBrk="1" fontAlgn="auto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kern="120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Đăng</a:t>
                      </a:r>
                      <a:r>
                        <a:rPr lang="en-US" sz="2000" b="1" kern="12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="1" kern="12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nhập</a:t>
                      </a:r>
                      <a:r>
                        <a:rPr lang="en-US" sz="2000" b="1" kern="12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="1" kern="12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với</a:t>
                      </a:r>
                      <a:r>
                        <a:rPr lang="en-US" sz="2000" b="1" kern="12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="1" kern="12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vai</a:t>
                      </a:r>
                      <a:r>
                        <a:rPr lang="en-US" sz="2000" b="1" kern="12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="1" kern="12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trò</a:t>
                      </a:r>
                      <a:r>
                        <a:rPr lang="en-US" sz="2000" b="1" kern="12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="1" kern="12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trường</a:t>
                      </a:r>
                      <a:r>
                        <a:rPr lang="en-US" sz="2000" b="1" kern="12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="1" kern="12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Đại</a:t>
                      </a:r>
                      <a:r>
                        <a:rPr lang="en-US" sz="2000" b="1" kern="12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="1" kern="12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học</a:t>
                      </a:r>
                      <a:r>
                        <a:rPr lang="en-US" sz="2000" b="1" kern="12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:</a:t>
                      </a:r>
                    </a:p>
                    <a:p>
                      <a:pPr marL="171450" lvl="1" indent="-171450" algn="l" defTabSz="685766" rtl="0" eaLnBrk="1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FontTx/>
                        <a:buChar char="-"/>
                      </a:pPr>
                      <a:r>
                        <a:rPr lang="en-US" sz="2000" kern="120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Nhập</a:t>
                      </a:r>
                      <a:r>
                        <a:rPr lang="en-US" sz="2000" kern="12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kern="12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Phương</a:t>
                      </a:r>
                      <a:r>
                        <a:rPr lang="en-US" sz="2000" kern="12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kern="12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thức</a:t>
                      </a:r>
                      <a:r>
                        <a:rPr lang="en-US" sz="2000" kern="12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kern="12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xét</a:t>
                      </a:r>
                      <a:r>
                        <a:rPr lang="en-US" sz="2000" kern="12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kern="12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tuyển</a:t>
                      </a:r>
                      <a:endParaRPr lang="en-US" sz="2000" kern="1200" baseline="0" dirty="0" smtClean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  <a:p>
                      <a:pPr marL="171450" lvl="1" indent="-171450" algn="l" defTabSz="685766" rtl="0" eaLnBrk="1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FontTx/>
                        <a:buChar char="-"/>
                      </a:pPr>
                      <a:r>
                        <a:rPr lang="en-US" sz="2000" kern="12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Nhập</a:t>
                      </a:r>
                      <a:r>
                        <a:rPr lang="en-US" sz="2000" kern="12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tổ</a:t>
                      </a:r>
                      <a:r>
                        <a:rPr lang="en-US" sz="2000" kern="12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hợp</a:t>
                      </a:r>
                      <a:r>
                        <a:rPr lang="en-US" sz="2000" kern="12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môn</a:t>
                      </a:r>
                      <a:endParaRPr lang="en-US" sz="2000" kern="1200" baseline="0" dirty="0" smtClean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lvl="1" indent="-171450" algn="l" defTabSz="685766" rtl="0" eaLnBrk="1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FontTx/>
                        <a:buChar char="-"/>
                      </a:pPr>
                      <a:r>
                        <a:rPr lang="en-US" sz="2000" kern="12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Nhập</a:t>
                      </a:r>
                      <a:r>
                        <a:rPr lang="en-US" sz="2000" kern="12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ngành</a:t>
                      </a:r>
                      <a:r>
                        <a:rPr lang="en-US" sz="2000" kern="12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đợt</a:t>
                      </a:r>
                      <a:r>
                        <a:rPr lang="en-US" sz="2000" kern="12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tuyển</a:t>
                      </a:r>
                      <a:r>
                        <a:rPr lang="en-US" sz="2000" kern="12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sinh</a:t>
                      </a:r>
                      <a:endParaRPr lang="en-US" sz="2000" kern="1200" baseline="0" dirty="0" smtClean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lvl="1" indent="-171450" algn="l" defTabSz="685766" rtl="0" eaLnBrk="1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FontTx/>
                        <a:buChar char="-"/>
                      </a:pPr>
                      <a:r>
                        <a:rPr lang="en-US" sz="2000" kern="12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Nhập</a:t>
                      </a:r>
                      <a:r>
                        <a:rPr lang="en-US" sz="2000" kern="12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DS </a:t>
                      </a:r>
                      <a:r>
                        <a:rPr lang="en-US" sz="2000" kern="12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thí</a:t>
                      </a:r>
                      <a:r>
                        <a:rPr lang="en-US" sz="2000" kern="12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sinh</a:t>
                      </a:r>
                      <a:r>
                        <a:rPr lang="en-US" sz="2000" kern="12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trúng</a:t>
                      </a:r>
                      <a:r>
                        <a:rPr lang="en-US" sz="2000" kern="12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tuyển</a:t>
                      </a:r>
                      <a:r>
                        <a:rPr lang="en-US" sz="2000" kern="12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sớm</a:t>
                      </a:r>
                      <a:endParaRPr lang="en-US" sz="2000" kern="1200" baseline="0" dirty="0" smtClean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4055011230"/>
                  </a:ext>
                </a:extLst>
              </a:tr>
            </a:tbl>
          </a:graphicData>
        </a:graphic>
      </p:graphicFrame>
      <p:grpSp>
        <p:nvGrpSpPr>
          <p:cNvPr id="5" name="Group 4"/>
          <p:cNvGrpSpPr/>
          <p:nvPr/>
        </p:nvGrpSpPr>
        <p:grpSpPr>
          <a:xfrm>
            <a:off x="1" y="4859081"/>
            <a:ext cx="3317351" cy="74428"/>
            <a:chOff x="1" y="4901613"/>
            <a:chExt cx="3317351" cy="74428"/>
          </a:xfrm>
        </p:grpSpPr>
        <p:sp>
          <p:nvSpPr>
            <p:cNvPr id="6" name="Snip Single Corner Rectangle 5"/>
            <p:cNvSpPr/>
            <p:nvPr/>
          </p:nvSpPr>
          <p:spPr>
            <a:xfrm>
              <a:off x="1" y="4901613"/>
              <a:ext cx="3157863" cy="74428"/>
            </a:xfrm>
            <a:prstGeom prst="snip1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ight Triangle 6"/>
            <p:cNvSpPr/>
            <p:nvPr/>
          </p:nvSpPr>
          <p:spPr>
            <a:xfrm>
              <a:off x="3157864" y="4901613"/>
              <a:ext cx="159488" cy="70636"/>
            </a:xfrm>
            <a:prstGeom prst="rtTriangle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3327994" y="4956361"/>
            <a:ext cx="5816006" cy="74017"/>
            <a:chOff x="3327994" y="4860244"/>
            <a:chExt cx="5837270" cy="74438"/>
          </a:xfrm>
        </p:grpSpPr>
        <p:sp>
          <p:nvSpPr>
            <p:cNvPr id="9" name="Snip Single Corner Rectangle 8"/>
            <p:cNvSpPr/>
            <p:nvPr/>
          </p:nvSpPr>
          <p:spPr>
            <a:xfrm rot="10800000">
              <a:off x="3519376" y="4860244"/>
              <a:ext cx="5645888" cy="74437"/>
            </a:xfrm>
            <a:prstGeom prst="snip1Rect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ight Triangle 9"/>
            <p:cNvSpPr/>
            <p:nvPr/>
          </p:nvSpPr>
          <p:spPr>
            <a:xfrm rot="16200000" flipH="1">
              <a:off x="3397313" y="4791347"/>
              <a:ext cx="74016" cy="212653"/>
            </a:xfrm>
            <a:prstGeom prst="rtTriangl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870616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reveal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23"/>
          <p:cNvSpPr txBox="1">
            <a:spLocks/>
          </p:cNvSpPr>
          <p:nvPr/>
        </p:nvSpPr>
        <p:spPr>
          <a:xfrm>
            <a:off x="457200" y="325589"/>
            <a:ext cx="8229600" cy="52321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Source Sans Pro"/>
              <a:buNone/>
              <a:defRPr sz="1400" b="0" i="0" u="none" strike="noStrike" cap="none" baseline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/>
                <a:sym typeface="Arial"/>
              </a:defRPr>
            </a:lvl1pPr>
            <a:lvl2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indent="0" algn="l" rtl="0">
              <a:spcBef>
                <a:spcPts val="0"/>
              </a:spcBef>
              <a:defRPr/>
            </a:lvl3pPr>
            <a:lvl4pPr marL="0" marR="0" indent="0" algn="l" rtl="0">
              <a:spcBef>
                <a:spcPts val="0"/>
              </a:spcBef>
              <a:defRPr/>
            </a:lvl4pPr>
            <a:lvl5pPr marL="0" marR="0" indent="0" algn="l" rtl="0">
              <a:spcBef>
                <a:spcPts val="0"/>
              </a:spcBef>
              <a:defRPr/>
            </a:lvl5pPr>
            <a:lvl6pPr marL="0" marR="0" indent="0" algn="l" rtl="0">
              <a:spcBef>
                <a:spcPts val="0"/>
              </a:spcBef>
              <a:defRPr/>
            </a:lvl6pPr>
            <a:lvl7pPr marL="0" marR="0" indent="0" algn="l" rtl="0">
              <a:spcBef>
                <a:spcPts val="0"/>
              </a:spcBef>
              <a:defRPr/>
            </a:lvl7pPr>
            <a:lvl8pPr marL="0" marR="0" indent="0" algn="l" rtl="0">
              <a:spcBef>
                <a:spcPts val="0"/>
              </a:spcBef>
              <a:defRPr/>
            </a:lvl8pPr>
            <a:lvl9pPr marL="0" marR="0" indent="0" algn="l" rtl="0">
              <a:spcBef>
                <a:spcPts val="0"/>
              </a:spcBef>
              <a:defRPr/>
            </a:lvl9pPr>
          </a:lstStyle>
          <a:p>
            <a:pPr lvl="0" algn="l" defTabSz="914400">
              <a:buClr>
                <a:srgbClr val="2C3E50"/>
              </a:buClr>
              <a:buSzPct val="25000"/>
              <a:defRPr/>
            </a:pPr>
            <a:r>
              <a:rPr lang="en-US" sz="2400" kern="0" dirty="0" err="1" smtClean="0">
                <a:solidFill>
                  <a:srgbClr val="FF0000"/>
                </a:solidFill>
                <a:latin typeface="+mj-lt"/>
                <a:ea typeface="Source Sans Pro"/>
                <a:cs typeface="Source Sans Pro"/>
                <a:sym typeface="Source Sans Pro"/>
              </a:rPr>
              <a:t>Thông</a:t>
            </a:r>
            <a:r>
              <a:rPr lang="en-US" sz="2400" kern="0" dirty="0" smtClean="0">
                <a:solidFill>
                  <a:srgbClr val="FF0000"/>
                </a:solidFill>
                <a:latin typeface="+mj-lt"/>
                <a:ea typeface="Source Sans Pro"/>
                <a:cs typeface="Source Sans Pro"/>
                <a:sym typeface="Source Sans Pro"/>
              </a:rPr>
              <a:t> tin </a:t>
            </a:r>
            <a:r>
              <a:rPr lang="en-US" sz="2400" kern="0" dirty="0" err="1" smtClean="0">
                <a:solidFill>
                  <a:srgbClr val="FF0000"/>
                </a:solidFill>
                <a:latin typeface="+mj-lt"/>
                <a:ea typeface="Source Sans Pro"/>
                <a:cs typeface="Source Sans Pro"/>
                <a:sym typeface="Source Sans Pro"/>
              </a:rPr>
              <a:t>hỗ</a:t>
            </a:r>
            <a:r>
              <a:rPr lang="en-US" sz="2400" kern="0" dirty="0" smtClean="0">
                <a:solidFill>
                  <a:srgbClr val="FF0000"/>
                </a:solidFill>
                <a:latin typeface="+mj-lt"/>
                <a:ea typeface="Source Sans Pro"/>
                <a:cs typeface="Source Sans Pro"/>
                <a:sym typeface="Source Sans Pro"/>
              </a:rPr>
              <a:t> </a:t>
            </a:r>
            <a:r>
              <a:rPr lang="en-US" sz="2400" kern="0" dirty="0" err="1" smtClean="0">
                <a:solidFill>
                  <a:srgbClr val="FF0000"/>
                </a:solidFill>
                <a:latin typeface="+mj-lt"/>
                <a:ea typeface="Source Sans Pro"/>
                <a:cs typeface="Source Sans Pro"/>
                <a:sym typeface="Source Sans Pro"/>
              </a:rPr>
              <a:t>trợ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12" name="Shape 127"/>
          <p:cNvSpPr/>
          <p:nvPr/>
        </p:nvSpPr>
        <p:spPr>
          <a:xfrm>
            <a:off x="578224" y="803902"/>
            <a:ext cx="457200" cy="2346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5065780"/>
              </p:ext>
            </p:extLst>
          </p:nvPr>
        </p:nvGraphicFramePr>
        <p:xfrm>
          <a:off x="578224" y="873479"/>
          <a:ext cx="8060951" cy="2766849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2206540">
                  <a:extLst>
                    <a:ext uri="{9D8B030D-6E8A-4147-A177-3AD203B41FA5}">
                      <a16:colId xmlns:a16="http://schemas.microsoft.com/office/drawing/2014/main" xmlns="" val="2967165685"/>
                    </a:ext>
                  </a:extLst>
                </a:gridCol>
                <a:gridCol w="5854411">
                  <a:extLst>
                    <a:ext uri="{9D8B030D-6E8A-4147-A177-3AD203B41FA5}">
                      <a16:colId xmlns:a16="http://schemas.microsoft.com/office/drawing/2014/main" xmlns="" val="2014807634"/>
                    </a:ext>
                  </a:extLst>
                </a:gridCol>
              </a:tblGrid>
              <a:tr h="450369"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vi-VN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err="1" smtClean="0"/>
                        <a:t>Thông</a:t>
                      </a:r>
                      <a:r>
                        <a:rPr lang="en-US" sz="2000" baseline="0" dirty="0" smtClean="0"/>
                        <a:t> tin </a:t>
                      </a:r>
                      <a:r>
                        <a:rPr lang="en-US" sz="2000" baseline="0" dirty="0" err="1" smtClean="0"/>
                        <a:t>hỗ</a:t>
                      </a:r>
                      <a:r>
                        <a:rPr lang="en-US" sz="2000" baseline="0" dirty="0" smtClean="0"/>
                        <a:t> </a:t>
                      </a:r>
                      <a:r>
                        <a:rPr lang="en-US" sz="2000" baseline="0" dirty="0" err="1" smtClean="0"/>
                        <a:t>trợ</a:t>
                      </a:r>
                      <a:endParaRPr lang="vi-VN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961734533"/>
                  </a:ext>
                </a:extLst>
              </a:tr>
              <a:tr h="475237"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aseline="0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Sở</a:t>
                      </a:r>
                      <a:r>
                        <a:rPr lang="en-US" sz="20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GD&amp;ĐT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marR="0" lvl="1" indent="-285750" algn="l" defTabSz="68576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2000" kern="12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Vũ</a:t>
                      </a:r>
                      <a:r>
                        <a:rPr lang="en-US" sz="2000" kern="12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Thị </a:t>
                      </a:r>
                      <a:r>
                        <a:rPr lang="en-US" sz="2000" kern="1200" baseline="0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Nhinh</a:t>
                      </a:r>
                      <a:r>
                        <a:rPr lang="en-US" sz="2000" kern="12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: 0346594338, </a:t>
                      </a:r>
                      <a:r>
                        <a:rPr lang="en-US" sz="2000" kern="12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hlinkClick r:id="rId3"/>
                        </a:rPr>
                        <a:t>nhinhvt@viettel.com.vn</a:t>
                      </a:r>
                      <a:endParaRPr lang="en-US" sz="2000" kern="1200" baseline="0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  <a:p>
                      <a:pPr marL="285750" marR="0" lvl="1" indent="-285750" algn="l" defTabSz="68576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2000" kern="1200" baseline="0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Bùi</a:t>
                      </a:r>
                      <a:r>
                        <a:rPr lang="en-US" sz="2000" kern="12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Thị </a:t>
                      </a:r>
                      <a:r>
                        <a:rPr lang="en-US" sz="2000" kern="1200" baseline="0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Thủy</a:t>
                      </a:r>
                      <a:r>
                        <a:rPr lang="en-US" sz="2000" kern="12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: 0971848443, </a:t>
                      </a:r>
                      <a:r>
                        <a:rPr lang="en-US" sz="2000" kern="12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  <a:hlinkClick r:id="rId4"/>
                        </a:rPr>
                        <a:t>thuybt22@viettel.com.vn</a:t>
                      </a:r>
                      <a:r>
                        <a:rPr lang="en-US" sz="2000" kern="12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2292442606"/>
                  </a:ext>
                </a:extLst>
              </a:tr>
              <a:tr h="514350">
                <a:tc>
                  <a:txBody>
                    <a:bodyPr/>
                    <a:lstStyle/>
                    <a:p>
                      <a:pPr marL="0" marR="0" lvl="1" indent="0" algn="ctr" defTabSz="68576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kern="1200" baseline="0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  <a:p>
                      <a:pPr marL="0" marR="0" lvl="1" indent="0" algn="ctr" defTabSz="68576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kern="1200" baseline="0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Điểm</a:t>
                      </a:r>
                      <a:r>
                        <a:rPr lang="en-US" sz="2000" kern="12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TNHS</a:t>
                      </a:r>
                    </a:p>
                    <a:p>
                      <a:pPr marL="0" marR="0" lvl="1" indent="0" algn="ctr" defTabSz="68576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kern="1200" baseline="0" dirty="0" smtClean="0">
                        <a:solidFill>
                          <a:schemeClr val="bg1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71450" lvl="1" indent="-171450" algn="l" defTabSz="685766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en-US" sz="2000" kern="12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Hotline: 18008000 </a:t>
                      </a:r>
                      <a:r>
                        <a:rPr lang="en-US" sz="2000" kern="1200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nhánh</a:t>
                      </a:r>
                      <a:r>
                        <a:rPr lang="en-US" sz="2000" kern="12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2000" kern="1200" baseline="0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số</a:t>
                      </a:r>
                      <a:r>
                        <a:rPr lang="en-US" sz="2000" kern="12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2</a:t>
                      </a:r>
                      <a:endParaRPr lang="en-US" sz="2000" kern="1200" baseline="0" dirty="0" smtClean="0">
                        <a:solidFill>
                          <a:schemeClr val="bg1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4055011230"/>
                  </a:ext>
                </a:extLst>
              </a:tr>
            </a:tbl>
          </a:graphicData>
        </a:graphic>
      </p:graphicFrame>
      <p:grpSp>
        <p:nvGrpSpPr>
          <p:cNvPr id="5" name="Group 4"/>
          <p:cNvGrpSpPr/>
          <p:nvPr/>
        </p:nvGrpSpPr>
        <p:grpSpPr>
          <a:xfrm>
            <a:off x="1" y="4859081"/>
            <a:ext cx="3317351" cy="74428"/>
            <a:chOff x="1" y="4901613"/>
            <a:chExt cx="3317351" cy="74428"/>
          </a:xfrm>
        </p:grpSpPr>
        <p:sp>
          <p:nvSpPr>
            <p:cNvPr id="6" name="Snip Single Corner Rectangle 5"/>
            <p:cNvSpPr/>
            <p:nvPr/>
          </p:nvSpPr>
          <p:spPr>
            <a:xfrm>
              <a:off x="1" y="4901613"/>
              <a:ext cx="3157863" cy="74428"/>
            </a:xfrm>
            <a:prstGeom prst="snip1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ight Triangle 6"/>
            <p:cNvSpPr/>
            <p:nvPr/>
          </p:nvSpPr>
          <p:spPr>
            <a:xfrm>
              <a:off x="3157864" y="4901613"/>
              <a:ext cx="159488" cy="70636"/>
            </a:xfrm>
            <a:prstGeom prst="rtTriangle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3327994" y="4956361"/>
            <a:ext cx="5816006" cy="74017"/>
            <a:chOff x="3327994" y="4860244"/>
            <a:chExt cx="5837270" cy="74438"/>
          </a:xfrm>
        </p:grpSpPr>
        <p:sp>
          <p:nvSpPr>
            <p:cNvPr id="9" name="Snip Single Corner Rectangle 8"/>
            <p:cNvSpPr/>
            <p:nvPr/>
          </p:nvSpPr>
          <p:spPr>
            <a:xfrm rot="10800000">
              <a:off x="3519376" y="4860244"/>
              <a:ext cx="5645888" cy="74437"/>
            </a:xfrm>
            <a:prstGeom prst="snip1Rect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ight Triangle 9"/>
            <p:cNvSpPr/>
            <p:nvPr/>
          </p:nvSpPr>
          <p:spPr>
            <a:xfrm rot="16200000" flipH="1">
              <a:off x="3397313" y="4791347"/>
              <a:ext cx="74016" cy="212653"/>
            </a:xfrm>
            <a:prstGeom prst="rtTriangl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728782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reveal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4">
      <a:dk1>
        <a:sysClr val="windowText" lastClr="000000"/>
      </a:dk1>
      <a:lt1>
        <a:sysClr val="window" lastClr="FFFFFF"/>
      </a:lt1>
      <a:dk2>
        <a:srgbClr val="32424F"/>
      </a:dk2>
      <a:lt2>
        <a:srgbClr val="C3AFCC"/>
      </a:lt2>
      <a:accent1>
        <a:srgbClr val="E28F16"/>
      </a:accent1>
      <a:accent2>
        <a:srgbClr val="FC1446"/>
      </a:accent2>
      <a:accent3>
        <a:srgbClr val="75436E"/>
      </a:accent3>
      <a:accent4>
        <a:srgbClr val="8DC63F"/>
      </a:accent4>
      <a:accent5>
        <a:srgbClr val="8DC63F"/>
      </a:accent5>
      <a:accent6>
        <a:srgbClr val="E28F16"/>
      </a:accent6>
      <a:hlink>
        <a:srgbClr val="E28F16"/>
      </a:hlink>
      <a:folHlink>
        <a:srgbClr val="A4CC29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33131</TotalTime>
  <Words>415</Words>
  <Application>Microsoft Office PowerPoint</Application>
  <PresentationFormat>On-screen Show (16:9)</PresentationFormat>
  <Paragraphs>69</Paragraphs>
  <Slides>8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Hệ thống quản lý đại học</dc:title>
  <dc:creator>Vũ Thế Anh</dc:creator>
  <cp:keywords>UMAS, Univercity Management System</cp:keywords>
  <cp:lastModifiedBy>ACER</cp:lastModifiedBy>
  <cp:revision>3308</cp:revision>
  <cp:lastPrinted>2022-04-20T03:57:32Z</cp:lastPrinted>
  <dcterms:created xsi:type="dcterms:W3CDTF">2014-10-04T04:19:21Z</dcterms:created>
  <dcterms:modified xsi:type="dcterms:W3CDTF">2022-07-09T14:46:09Z</dcterms:modified>
</cp:coreProperties>
</file>